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CS834 Introduction to Information Retrieval</a:t>
            </a:r>
            <a:br/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Presentation 2</a:t>
            </a:r>
            <a:br/>
            <a:endParaRPr b="0" lang="en-US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Hussam Aldeen Hallak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838080" y="230400"/>
            <a:ext cx="10513800" cy="7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2b: Cleanup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6080" y="1097280"/>
            <a:ext cx="10845360" cy="57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(These rules are ran if second or third rule in 2a apply)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                      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AT-&gt; ATE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conflat(ed) -&gt; conflate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                      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BL -&gt; BLE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Troubl(ing) -&gt; trouble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(*d &amp; ! (*L or *S or *Z)) -&gt; single letter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hopp(ing) -&gt; hop, tann(ed) -&gt; tan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fall(ing) -&gt; fall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(m=1 &amp; *o)             -&gt; E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fil(ing)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file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fail -&gt; fail</a:t>
            </a:r>
            <a:endParaRPr b="0" lang="en-US" sz="28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3: Y Elimination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31520" y="1783080"/>
            <a:ext cx="10972440" cy="25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(*V*) Y -&gt; I                       </a:t>
            </a:r>
            <a:endParaRPr b="0" lang="en-US" sz="3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3600" spc="-1" strike="noStrike">
                <a:solidFill>
                  <a:srgbClr val="ff0000"/>
                </a:solidFill>
                <a:latin typeface="Arial"/>
              </a:rPr>
              <a:t>: happy -&gt; happi</a:t>
            </a:r>
            <a:endParaRPr b="0" lang="en-US" sz="36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3600" spc="-1" strike="noStrike">
                <a:solidFill>
                  <a:srgbClr val="ff0000"/>
                </a:solidFill>
                <a:latin typeface="Arial"/>
              </a:rPr>
              <a:t>:  sky -&gt; sky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36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4: Derivational Morphology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188720" y="1920240"/>
            <a:ext cx="7446960" cy="438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   ATIONAL  -&gt; ATE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Relational -&gt; relate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(m&gt;0)  IZATION -&gt; IZE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generalization-&gt; generalize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BILITI -&gt; BLE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sensibiliti -&gt; sensible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5: Derivational Morphology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22960" y="1722240"/>
            <a:ext cx="817848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 ICATE -&gt; IC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triplicate -&gt; triplic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FUL -&gt; NULL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hopeful -&gt; hope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NESS -&gt; NULL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goodness -&gt; good</a:t>
            </a:r>
            <a:endParaRPr b="0" lang="en-US" sz="32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6: Derivational Morphology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73720" y="1689120"/>
            <a:ext cx="817848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ANCE -&gt; NULL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allowance-&gt; allow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ENT -&gt; NULL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dependent-&gt; depend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(m&gt;0) IVE -&gt; NULL 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effective -&gt; effect</a:t>
            </a:r>
            <a:endParaRPr b="0" lang="en-US" sz="3200" spc="-1" strike="noStrike">
              <a:latin typeface="Arial"/>
            </a:endParaRPr>
          </a:p>
          <a:p>
            <a:pPr marL="742680" indent="-285120">
              <a:lnSpc>
                <a:spcPct val="9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7: Two cleanup steps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14400" y="1600200"/>
            <a:ext cx="10149480" cy="50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6699"/>
                </a:solidFill>
                <a:latin typeface="Arial"/>
              </a:rPr>
              <a:t>Step 7a: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(m&gt;1) E -&gt; NULL  </a:t>
            </a:r>
            <a:endParaRPr b="0" lang="en-US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probate -&gt; probat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(m=1 &amp; !*o) NESS -&gt; NULL  </a:t>
            </a:r>
            <a:endParaRPr b="0" lang="en-US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goodness -&gt; good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336699"/>
                </a:solidFill>
                <a:latin typeface="Arial"/>
              </a:rPr>
              <a:t>Step 7b: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(m&gt;1 &amp; *d &amp; *L) -&gt; single letter </a:t>
            </a:r>
            <a:endParaRPr b="0" lang="en-US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: controll -&gt; control</a:t>
            </a:r>
            <a:endParaRPr b="0" lang="en-US" sz="32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: roll -&gt; roll</a:t>
            </a:r>
            <a:endParaRPr b="0" lang="en-US" sz="32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Examples: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22960" y="1188720"/>
            <a:ext cx="923508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ce181e"/>
                </a:solidFill>
                <a:latin typeface="Arial"/>
              </a:rPr>
              <a:t>controlling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Step 2a, Rule 3: -&gt; 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</a:rPr>
              <a:t>controll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Step 7b 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</a:rPr>
              <a:t> control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ce181e"/>
                </a:solidFill>
                <a:latin typeface="Arial"/>
              </a:rPr>
              <a:t>generalizations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Step 1, Rule 4: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</a:rPr>
              <a:t> generalization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Step 4, Rule 11: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</a:rPr>
              <a:t> generalize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Step 6,  last rule: -&gt;</a:t>
            </a:r>
            <a:r>
              <a:rPr b="0" i="1" lang="en-US" sz="2800" spc="-1" strike="noStrike">
                <a:solidFill>
                  <a:srgbClr val="ce181e"/>
                </a:solidFill>
                <a:latin typeface="Arial"/>
              </a:rPr>
              <a:t> general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Input/Output: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05840" y="1828800"/>
            <a:ext cx="8503560" cy="203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construction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construct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increasing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increas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unexplained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unexplain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differentiable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differenti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Second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76960" y="1369440"/>
            <a:ext cx="10553040" cy="52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Evaluation Method for Stemming Algorithms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Chris D. Paice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1994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Correct Citation of Porter(1980):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This paper is builds upon Porter (1980) because it provided a method for evaluating stemming algorithm presented in Porter (1980).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Goal of the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76960" y="1280160"/>
            <a:ext cx="10918440" cy="539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Providing a method in which stemming performance is assessed against predefined concept groups in samples of words.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Only suffix stemming is tested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Prefix stemming is not helpful except in domains like medicine and chemistry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Two Papers: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Algorithm for Suffix Stripping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M.F.Porter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1980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Evaluation Method for Stemming Algorithms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Chris D. Paice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1994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Challenges: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877680" y="1920240"/>
            <a:ext cx="92718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Similar words with different meanings: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Author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Authoritarian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Irregularities: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Go – Went – Gone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Errors: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877680" y="1920240"/>
            <a:ext cx="9271800" cy="38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Understemming Errors: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referring to the same concept are not reduced to the same stem.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Overstemming Errors: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Words referring to distinct concepts are reduced to the same stem.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Stemmers’ Types: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877680" y="1554480"/>
            <a:ext cx="927180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Light Stemmers: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Play safe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Avoid overstemming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Leave many understemming errors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Heavy Stemmers: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Aggressive suffixes removal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Avoid understemming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Commit many overstemming errors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Paper’s Contributions: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640080" y="1828800"/>
            <a:ext cx="1088100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Giving an approach for evaluating stemmers based on detecting and counting actual under/overstemming errors for word samples from actual texts.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Applying the approach on three different stemmers.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“Stemming Weight”, SW for each stemmer.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under/overstemming error rates.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Computing general accuracy for each stemmer.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Desired Merge Total (DMTg)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877680" y="1920240"/>
            <a:ext cx="107348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Divide “distinct words sample”, 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W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,into concept groups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 stemmer should merge every member of a group with another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Desired Merge Total:</a:t>
            </a:r>
            <a:br/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DMTg = 0.5 ng (ng – 1)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ng: Number of words in the group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Desired non-Merge Total (DNTg)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"/>
          <p:cNvSpPr/>
          <p:nvPr/>
        </p:nvSpPr>
        <p:spPr>
          <a:xfrm>
            <a:off x="877680" y="1920240"/>
            <a:ext cx="107348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 perfect stemmer should merge members if-and-only-if they belong to the same concept group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Desired non-Merge Total:</a:t>
            </a:r>
            <a:br/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DNTg = 0.5 ng (W – ng)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W: Number of words in the sample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ng: Number of words in the group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</a:t>
            </a:r>
            <a:br/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Computing the Globals of both Totals!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3"/>
          <p:cNvSpPr/>
          <p:nvPr/>
        </p:nvSpPr>
        <p:spPr>
          <a:xfrm>
            <a:off x="877680" y="1920240"/>
            <a:ext cx="10734840" cy="475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of all DMTg totals over all groups gives </a:t>
            </a: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GDMT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the Global Desired Merge Total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of all DNTg totals over all groups gives </a:t>
            </a:r>
            <a:r>
              <a:rPr b="0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GDNT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, the Global Desired non-Merge Total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Understemming Index (UI)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731520" y="1371600"/>
            <a:ext cx="1106388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If a group has more than one stem left, let: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ng: Group size, the number of words originally in the group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s: The number of stems left in the group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U1, U2, …, Us: The number of instances of these stems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understemming errors in the group is the Unachieved Merge Total UMTg: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UMTg = 0.5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∑</a:t>
            </a:r>
            <a:r>
              <a:rPr b="0" lang="en-US" sz="32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b="0" lang="en-US" sz="3200" spc="-1" strike="noStrike" baseline="-33000">
                <a:solidFill>
                  <a:srgbClr val="000000"/>
                </a:solidFill>
                <a:latin typeface="Calibri"/>
                <a:ea typeface="Calibri"/>
              </a:rPr>
              <a:t>i=1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Ui(ng-Ui)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for all groups gives the Global Unachieved Merge Total GUMT.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Understemming Index: UI = GUMT/GDMT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Overstemming Index (OI)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554480"/>
            <a:ext cx="1051380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3"/>
          <p:cNvSpPr/>
          <p:nvPr/>
        </p:nvSpPr>
        <p:spPr>
          <a:xfrm>
            <a:off x="731520" y="1371600"/>
            <a:ext cx="11063880" cy="53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If two or more groups share a common stem, gather all cases for a particular stem into a “stem group”.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Any stem group whose members are derived from two or more different groups contains overstemming errors, count them!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Consider a stem group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containing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ns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items derived from </a:t>
            </a:r>
            <a:r>
              <a:rPr b="0" lang="en-US" sz="2600" spc="-1" strike="noStrike">
                <a:solidFill>
                  <a:srgbClr val="ce181e"/>
                </a:solidFill>
                <a:latin typeface="Calibri"/>
                <a:ea typeface="DejaVu Sans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distinct concept groups.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V1, V2, …, Vt: The number of representative of these concept groups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number of overstemming errors for this stem group is the Wrongly Merged Total WMTs: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WMTs = 0.5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Calibri"/>
              </a:rPr>
              <a:t>∑</a:t>
            </a:r>
            <a:r>
              <a:rPr b="0" lang="en-US" sz="2600" spc="-1" strike="noStrike" baseline="3300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b="0" lang="en-US" sz="2600" spc="-1" strike="noStrike" baseline="-33000">
                <a:solidFill>
                  <a:srgbClr val="000000"/>
                </a:solidFill>
                <a:latin typeface="Calibri"/>
                <a:ea typeface="Calibri"/>
              </a:rPr>
              <a:t>i=1 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Vi(ns-Vi)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The sum over all stem groups gives the Global Wrongly Merged Total GWMT.</a:t>
            </a:r>
            <a:endParaRPr b="0" lang="en-US" sz="26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Overstemming Index: OI = GWMT/GDNT</a:t>
            </a:r>
            <a:endParaRPr b="0" lang="en-US" sz="26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274320"/>
            <a:ext cx="105138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 Computing Stemmers’ Weight (SW)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31520" y="1554480"/>
            <a:ext cx="1106388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Heavy Stemmers: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High OI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 UI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Light Stemmers: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 OI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High UI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ratio OI/UI is taken as a measure of stemming weight.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SW = OI/UI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The First Paper: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DejaVu Sans"/>
              </a:rPr>
              <a:t>An Algorithm for Suffix Stripping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M.F.Porter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1980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274320"/>
            <a:ext cx="105138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Approach:</a:t>
            </a:r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Evaluating General accuracy of a stemmer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731520" y="1737360"/>
            <a:ext cx="11063880" cy="493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Truncation: Reducing every word to the first </a:t>
            </a:r>
            <a:r>
              <a:rPr b="0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q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letters.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Make use of truncation line, TL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Find UI, OI for q = 3, 4, 5, 6, and 7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points p(UI,OI) define TL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Assess stemmers against TL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reasonable stemmer: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Gives p(UI,OI) between (0,0) and TL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further p from TL and closer to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origin, the better the stemmer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949440" y="2321280"/>
            <a:ext cx="5242320" cy="378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8279280" y="6403680"/>
            <a:ext cx="2437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Figure 1: Paice (1994)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274320"/>
            <a:ext cx="105138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Performance Measure:</a:t>
            </a:r>
            <a:br/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Error Rate Relative to Truncation (ERRT)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274320" y="1737360"/>
            <a:ext cx="5212080" cy="41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Found by extending a line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from (0,0) through p(UI,OI)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until intersecting with TL at T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ERRT = Len(OP)/Len(OT)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358960" y="1920240"/>
            <a:ext cx="6832800" cy="49374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683280" y="6475680"/>
            <a:ext cx="2437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Figure 1: Paice (1994)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274320"/>
            <a:ext cx="105138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Evaluating Stemmers: Lovins, Porter, Paice/Husk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731520" y="1554480"/>
            <a:ext cx="1106388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Truncation Length used: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 = 4, 5, 6, 7, and 8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 values are appropriate for IR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Samples’ sizes: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Three samples were used: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184,659 words → 9,757 distinct words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8,947 words → 1,527 distinct words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32,098 words → 3,559 distinct words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274320"/>
            <a:ext cx="105138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Stemming Performance Indices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31520" y="1554480"/>
            <a:ext cx="1106388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84560" y="1481760"/>
            <a:ext cx="11310840" cy="503064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4663440" y="6404760"/>
            <a:ext cx="23353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Table 1: Paice (1994)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0080" y="58320"/>
            <a:ext cx="108810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Comparing Lovins, Porter, and Paice/Husk Stemmers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31520" y="1554480"/>
            <a:ext cx="11063880" cy="512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68120" y="1828800"/>
            <a:ext cx="11582280" cy="3931560"/>
          </a:xfrm>
          <a:prstGeom prst="rect">
            <a:avLst/>
          </a:prstGeom>
          <a:ln>
            <a:noFill/>
          </a:ln>
        </p:spPr>
      </p:pic>
      <p:sp>
        <p:nvSpPr>
          <p:cNvPr id="162" name="CustomShape 3"/>
          <p:cNvSpPr/>
          <p:nvPr/>
        </p:nvSpPr>
        <p:spPr>
          <a:xfrm>
            <a:off x="640080" y="1260720"/>
            <a:ext cx="11155320" cy="56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inequalities held for all word samples tested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</a:rPr>
              <a:t>ERRT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is taken as a general indicator of accuracy performance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40080" y="58320"/>
            <a:ext cx="10881000" cy="14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Comparing Lovins, Porter, and Paice/Husk Stemmers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482080" y="1005840"/>
            <a:ext cx="6676920" cy="58006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9754200" y="6463440"/>
            <a:ext cx="2437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1b75bc"/>
                </a:solidFill>
                <a:latin typeface="Arial"/>
              </a:rPr>
              <a:t>Figure 3: Paice (1994)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182880" y="1371600"/>
            <a:ext cx="5486040" cy="55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ce181e"/>
                </a:solidFill>
                <a:latin typeface="Arial"/>
              </a:rPr>
              <a:t>Stemmers Ranking: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Paice/Husk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Porter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Lovins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c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further p from TL and closer to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origin, the better the stemmer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0"/>
            <a:ext cx="105138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000" spc="-1" strike="noStrike">
                <a:solidFill>
                  <a:srgbClr val="4472c4"/>
                </a:solidFill>
                <a:latin typeface="Calibri Light"/>
                <a:ea typeface="DejaVu Sans"/>
              </a:rPr>
              <a:t>Take Away Message: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74320" y="914400"/>
            <a:ext cx="11704320" cy="670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Source text significantly affected performance indices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Sample size increase caused a sharp decrease in OI &amp; SW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Sample size increase showed no significant effect on UI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In terms of SW, Porter is a light stemmer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In terms of SW, Paice/Husk is a heavy stemmer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It might be meaningless to compare Porter to Paice/Husk stemmer (large difference in SW)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Lovins is less accurate than the other two stemmers</a:t>
            </a: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ed1c24"/>
              </a:buClr>
              <a:buFont typeface="Liberation Serif"/>
              <a:buAutoNum type="arabicPlain"/>
            </a:pPr>
            <a:r>
              <a:rPr b="0" lang="en-US" sz="3200" spc="-1" strike="noStrike">
                <a:latin typeface="Arial"/>
              </a:rPr>
              <a:t>. Porter stemmer is significantly lighter than Lovins and several other stemming algorithms (Earlier research found the same result)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Stemmer: Definitions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31520" y="1554480"/>
            <a:ext cx="10620360" cy="46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CONSONANT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A letter other than A, E, I, O, U, and Y preceded by consonant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VOWEL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Any other letter</a:t>
            </a:r>
            <a:endParaRPr b="0" lang="en-US" sz="2800" spc="-1" strike="noStrike">
              <a:latin typeface="Arial"/>
            </a:endParaRPr>
          </a:p>
          <a:p>
            <a:r>
              <a:rPr b="1" lang="en-US" sz="3200" spc="-1" strike="noStrike">
                <a:solidFill>
                  <a:srgbClr val="011c3c"/>
                </a:solidFill>
                <a:latin typeface="Calibri"/>
                <a:ea typeface="DejaVu Sans"/>
              </a:rPr>
              <a:t>The </a:t>
            </a:r>
            <a:r>
              <a:rPr b="1" i="1" lang="en-US" sz="3200" spc="-1" strike="noStrike">
                <a:solidFill>
                  <a:srgbClr val="ce181e"/>
                </a:solidFill>
                <a:latin typeface="Calibri"/>
                <a:ea typeface="DejaVu Sans"/>
              </a:rPr>
              <a:t>measure</a:t>
            </a:r>
            <a:r>
              <a:rPr b="1" lang="en-US" sz="3200" spc="-1" strike="noStrike">
                <a:solidFill>
                  <a:srgbClr val="011c3c"/>
                </a:solidFill>
                <a:latin typeface="Calibri"/>
                <a:ea typeface="DejaVu Sans"/>
              </a:rPr>
              <a:t> of a word is an indication of the number of syllables in it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C: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string of one or more consonants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V: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string of one or more vowels</a:t>
            </a:r>
            <a:br/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  <a:ea typeface="DejaVu Sans"/>
              </a:rPr>
              <a:t>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initial 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and the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final V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are </a:t>
            </a:r>
            <a:r>
              <a:rPr b="1" lang="en-US" sz="3600" spc="-1" strike="noStrike">
                <a:solidFill>
                  <a:srgbClr val="ed1c24"/>
                </a:solidFill>
                <a:latin typeface="Calibri"/>
                <a:ea typeface="DejaVu Sans"/>
              </a:rPr>
              <a:t>optional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Each word is represented as: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[C]VCVC ... [V], or [C](VC){m}[V], where </a:t>
            </a:r>
            <a:r>
              <a:rPr b="1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is its </a:t>
            </a:r>
            <a:r>
              <a:rPr b="1" i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measure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-66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Examples: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914400" y="1041120"/>
            <a:ext cx="10058040" cy="46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3600" spc="-1" strike="noStrike">
                <a:latin typeface="Calibri"/>
              </a:rPr>
              <a:t>C 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O M P U T E R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C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  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= [VC]{3}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C O M P U T A T I O N A L</a:t>
            </a:r>
            <a:endParaRPr b="0" lang="en-US" sz="3600" spc="-1" strike="noStrike">
              <a:latin typeface="Arial"/>
            </a:endParaRPr>
          </a:p>
          <a:p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C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   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 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</a:t>
            </a:r>
            <a:r>
              <a:rPr b="1" lang="en-US" sz="3600" spc="-1" strike="noStrike" u="sng">
                <a:solidFill>
                  <a:srgbClr val="ce181e"/>
                </a:solidFill>
                <a:uFillTx/>
                <a:latin typeface="Calibri"/>
              </a:rPr>
              <a:t>V C</a:t>
            </a:r>
            <a:r>
              <a:rPr b="1" lang="en-US" sz="3600" spc="-1" strike="noStrike">
                <a:solidFill>
                  <a:srgbClr val="ce181e"/>
                </a:solidFill>
                <a:latin typeface="Calibri"/>
              </a:rPr>
              <a:t> = [VC]{5}</a:t>
            </a:r>
            <a:endParaRPr b="0" lang="en-US" sz="3600" spc="-1" strike="noStrike">
              <a:latin typeface="Arial"/>
            </a:endParaRPr>
          </a:p>
          <a:p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m=0: I, AAA, CNN, TO, GLEE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m=1: OR, EAST, BRICK, STREET, DOGMA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m=2: OPAL, EASTERN, DOGMAS</a:t>
            </a:r>
            <a:endParaRPr b="0" lang="en-US" sz="3600" spc="-1" strike="noStrike">
              <a:latin typeface="Arial"/>
            </a:endParaRPr>
          </a:p>
          <a:p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m=3: EASTERNMOST, DOGMATIC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 Rule Format: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393560"/>
            <a:ext cx="10513800" cy="15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(condition) S1 → S2</a:t>
            </a:r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Where S1 and S2 are suffixes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r>
              <a:rPr b="1" lang="en-US" sz="2800" spc="-1" strike="noStrike">
                <a:solidFill>
                  <a:srgbClr val="ff0000"/>
                </a:solidFill>
                <a:latin typeface="Calibri"/>
                <a:ea typeface="DejaVu Sans"/>
              </a:rPr>
              <a:t>Conditions:</a:t>
            </a:r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  <a:p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89" name="Table 3"/>
          <p:cNvGraphicFramePr/>
          <p:nvPr/>
        </p:nvGraphicFramePr>
        <p:xfrm>
          <a:off x="924480" y="3125160"/>
          <a:ext cx="6108480" cy="2911320"/>
        </p:xfrm>
        <a:graphic>
          <a:graphicData uri="http://schemas.openxmlformats.org/drawingml/2006/table">
            <a:tbl>
              <a:tblPr/>
              <a:tblGrid>
                <a:gridCol w="3054600"/>
                <a:gridCol w="3054240"/>
              </a:tblGrid>
              <a:tr h="5086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measure of the stem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83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with 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9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*v*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contains a vowel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0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with a double consonant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7311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*o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  <a:spcBef>
                          <a:spcPts val="448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mic Sans MS"/>
                        </a:rPr>
                        <a:t>The stem ends in CVC (second C not W, X, or Y)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-66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Porter Stemmer Algorithm: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82280" y="800640"/>
            <a:ext cx="10922040" cy="58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1: M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anipulating words ending with S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2a: Handling Past tense, Progressive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2b: Cleanup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3: Y Elimination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4: Derivational Morphology 1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5: Derivational Morphology 2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6: Derivational Morphology 3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7a: Cleanup</a:t>
            </a:r>
            <a:endParaRPr b="0" lang="en-US" sz="4400" spc="-1" strike="noStrike">
              <a:latin typeface="Arial"/>
            </a:endParaRPr>
          </a:p>
          <a:p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Step 7b: Cleanup</a:t>
            </a:r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44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</a:pP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1: Manipulating words ending with 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82280" y="1463040"/>
            <a:ext cx="8178480" cy="44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SSES -&gt; SS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caresses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caress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IES -&gt; I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ponies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poni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ties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ti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SS -&gt; SS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caress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caress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S -&gt; NULL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cats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cat</a:t>
            </a:r>
            <a:endParaRPr b="0" lang="en-US" sz="28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  <a:p>
            <a:pPr marL="342720" indent="-342360">
              <a:lnSpc>
                <a:spcPct val="100000"/>
              </a:lnSpc>
              <a:spcBef>
                <a:spcPts val="499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-3096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4472c4"/>
                </a:solidFill>
                <a:latin typeface="Calibri Light"/>
                <a:ea typeface="DejaVu Sans"/>
              </a:rPr>
              <a:t>Step 2a: Handling Past tense, Progressive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9000" y="731520"/>
            <a:ext cx="10332360" cy="57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499"/>
              </a:spcBef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(m&gt;1) EED -&gt; EE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agreed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agree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feed -&gt; feed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(*V*) ED -&gt; NULL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plastered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plaster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bled -&gt; bled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(*V*) ING -&gt; NULL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motoring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-&gt;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motor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</a:rPr>
              <a:t>Condition not verified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</a:rPr>
              <a:t>: sing -&gt; sing </a:t>
            </a:r>
            <a:endParaRPr b="0" lang="en-US" sz="2800" spc="-1" strike="noStrike">
              <a:latin typeface="Arial"/>
            </a:endParaRPr>
          </a:p>
          <a:p>
            <a:pPr marL="742680" indent="-285120">
              <a:lnSpc>
                <a:spcPct val="100000"/>
              </a:lnSpc>
              <a:spcBef>
                <a:spcPts val="448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714</TotalTime>
  <Application>LibreOffice/5.4.1.2$Windows_X86_64 LibreOffice_project/ea7cb86e6eeb2bf3a5af73a8f7777ac570321527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2014-09-12T17:24:29Z</dcterms:created>
  <dc:creator> </dc:creator>
  <dc:description/>
  <dc:language>en-US</dc:language>
  <cp:lastModifiedBy/>
  <dcterms:modified xsi:type="dcterms:W3CDTF">2017-10-10T21:24:24Z</dcterms:modified>
  <cp:revision>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