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1480" cy="23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CS834 Introduction to Information Retrieval</a:t>
            </a:r>
            <a:br/>
            <a:br/>
            <a:r>
              <a:rPr b="1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Presentation 2</a:t>
            </a:r>
            <a:br/>
            <a:endParaRPr b="0" lang="en-US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1480" cy="16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Hussam Aldeen Hallak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230400"/>
            <a:ext cx="10513080" cy="7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Step 2b: Cleanup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76080" y="1097280"/>
            <a:ext cx="10844640" cy="57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432000" indent="-322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(These rules are ran if second or third rule in 2a apply)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                     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AT-&gt; ATE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conflat(ed) -&gt; conflate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                     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BL -&gt; BLE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Troubl(ing) -&gt; trouble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(*d &amp; ! (*L or *S or *Z)) -&gt; single letter 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Condition verified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: hopp(ing) -&gt; hop, tann(ed) -&gt; tan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Condition not verified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: fall(ing) -&gt; fall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(m=1 &amp; *o)             -&gt; E 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Condition verified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: fil(ing)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-&gt; 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file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Condition not verified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: fail -&gt; fail</a:t>
            </a:r>
            <a:endParaRPr b="0" lang="en-US" sz="2800" spc="-1" strike="noStrike">
              <a:latin typeface="Arial"/>
            </a:endParaRPr>
          </a:p>
          <a:p>
            <a:pPr marL="742680" indent="-284400">
              <a:lnSpc>
                <a:spcPct val="100000"/>
              </a:lnSpc>
              <a:spcBef>
                <a:spcPts val="448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182880" y="6309720"/>
            <a:ext cx="365760" cy="39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8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Step 3: Y Elimination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731520" y="1783080"/>
            <a:ext cx="10971720" cy="25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432000" indent="-322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0000"/>
                </a:solidFill>
                <a:latin typeface="Arial"/>
                <a:ea typeface="DejaVu Sans"/>
              </a:rPr>
              <a:t>(*V*) Y -&gt; I                       </a:t>
            </a:r>
            <a:endParaRPr b="0" lang="en-US" sz="3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6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Condition verified</a:t>
            </a:r>
            <a:r>
              <a:rPr b="0" i="1" lang="en-US" sz="3600" spc="-1" strike="noStrike">
                <a:solidFill>
                  <a:srgbClr val="ff0000"/>
                </a:solidFill>
                <a:latin typeface="Arial"/>
                <a:ea typeface="DejaVu Sans"/>
              </a:rPr>
              <a:t>: happy -&gt; happi</a:t>
            </a:r>
            <a:endParaRPr b="0" lang="en-US" sz="3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6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Condition not verified</a:t>
            </a:r>
            <a:r>
              <a:rPr b="0" i="1" lang="en-US" sz="3600" spc="-1" strike="noStrike">
                <a:solidFill>
                  <a:srgbClr val="ff0000"/>
                </a:solidFill>
                <a:latin typeface="Arial"/>
                <a:ea typeface="DejaVu Sans"/>
              </a:rPr>
              <a:t>:  sky -&gt; sky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endParaRPr b="0" lang="en-US" sz="3600" spc="-1" strike="noStrike">
              <a:latin typeface="Arial"/>
            </a:endParaRPr>
          </a:p>
          <a:p>
            <a:pPr marL="742680" indent="-284400">
              <a:lnSpc>
                <a:spcPct val="100000"/>
              </a:lnSpc>
              <a:spcBef>
                <a:spcPts val="448"/>
              </a:spcBef>
            </a:pPr>
            <a:endParaRPr b="0" lang="en-US" sz="3600" spc="-1" strike="noStrike">
              <a:latin typeface="Arial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182880" y="6309720"/>
            <a:ext cx="365760" cy="39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9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Step 4: Derivational Morphology 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188720" y="1920240"/>
            <a:ext cx="7446240" cy="43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432000" indent="-322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(m&gt;0)    ATIONAL  -&gt; ATE 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Relational -&gt; relate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(m&gt;0)  IZATION -&gt; IZE 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generalization-&gt; generalize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(m&gt;0) BILITI -&gt; BLE 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sensibiliti -&gt; sensible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endParaRPr b="0" lang="en-US" sz="3200" spc="-1" strike="noStrike">
              <a:latin typeface="Arial"/>
            </a:endParaRPr>
          </a:p>
          <a:p>
            <a:pPr marL="742680" indent="-284400">
              <a:lnSpc>
                <a:spcPct val="100000"/>
              </a:lnSpc>
              <a:spcBef>
                <a:spcPts val="448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182880" y="6309720"/>
            <a:ext cx="5486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10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Step 5: Derivational Morphology 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22960" y="1722240"/>
            <a:ext cx="8177760" cy="44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432000" indent="-3229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(m&gt;0)  ICATE -&gt; IC 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triplicate -&gt; triplic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(m&gt;0) FUL -&gt; NULL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hopeful -&gt; hope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(m&gt;0) NESS -&gt; NULL  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goodness -&gt; good</a:t>
            </a:r>
            <a:endParaRPr b="0" lang="en-US" sz="3200" spc="-1" strike="noStrike">
              <a:latin typeface="Arial"/>
            </a:endParaRPr>
          </a:p>
          <a:p>
            <a:pPr marL="742680" indent="-284400">
              <a:lnSpc>
                <a:spcPct val="90000"/>
              </a:lnSpc>
              <a:spcBef>
                <a:spcPts val="448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182880" y="6310080"/>
            <a:ext cx="5486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11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Step 6: Derivational Morphology 3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73720" y="1689120"/>
            <a:ext cx="8177760" cy="44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432000" indent="-3229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(m&gt;0) ANCE -&gt; NULL  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allowance-&gt; allow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(m&gt;0) ENT -&gt; NULL  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dependent-&gt; depend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(m&gt;0) IVE -&gt; NULL  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effective -&gt; effect</a:t>
            </a:r>
            <a:endParaRPr b="0" lang="en-US" sz="3200" spc="-1" strike="noStrike">
              <a:latin typeface="Arial"/>
            </a:endParaRPr>
          </a:p>
          <a:p>
            <a:pPr marL="742680" indent="-284400">
              <a:lnSpc>
                <a:spcPct val="90000"/>
              </a:lnSpc>
              <a:spcBef>
                <a:spcPts val="448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182880" y="6310080"/>
            <a:ext cx="5486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12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Step 7: Two cleanup steps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914400" y="1600200"/>
            <a:ext cx="10148760" cy="50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432000" indent="-322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336699"/>
                </a:solidFill>
                <a:latin typeface="Arial"/>
                <a:ea typeface="DejaVu Sans"/>
              </a:rPr>
              <a:t>Step 7a: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(m&gt;1) E -&gt; NULL  </a:t>
            </a:r>
            <a:endParaRPr b="0" lang="en-US" sz="32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probate -&gt; probat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(m=1 &amp; !*o) NESS -&gt; NULL  </a:t>
            </a:r>
            <a:endParaRPr b="0" lang="en-US" sz="32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goodness -&gt; good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336699"/>
                </a:solidFill>
                <a:latin typeface="Arial"/>
                <a:ea typeface="DejaVu Sans"/>
              </a:rPr>
              <a:t>Step 7b: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(m&gt;1 &amp; *d &amp; *L) -&gt; single letter </a:t>
            </a:r>
            <a:endParaRPr b="0" lang="en-US" sz="32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Condition verified</a:t>
            </a:r>
            <a:r>
              <a:rPr b="0" i="1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: controll -&gt; control</a:t>
            </a:r>
            <a:endParaRPr b="0" lang="en-US" sz="32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Condition not verified</a:t>
            </a:r>
            <a:r>
              <a:rPr b="0" i="1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: roll -&gt; roll</a:t>
            </a:r>
            <a:endParaRPr b="0" lang="en-US" sz="3200" spc="-1" strike="noStrike">
              <a:latin typeface="Arial"/>
            </a:endParaRPr>
          </a:p>
          <a:p>
            <a:pPr marL="742680" indent="-284400">
              <a:lnSpc>
                <a:spcPct val="100000"/>
              </a:lnSpc>
              <a:spcBef>
                <a:spcPts val="448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182880" y="6310080"/>
            <a:ext cx="5486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13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Examples: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22960" y="1188720"/>
            <a:ext cx="9234360" cy="53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432000" indent="-322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3200" spc="-1" strike="noStrike">
                <a:solidFill>
                  <a:srgbClr val="ce181e"/>
                </a:solidFill>
                <a:latin typeface="Arial"/>
                <a:ea typeface="DejaVu Sans"/>
              </a:rPr>
              <a:t>controlling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Step 2a, Rule 3: -&gt; </a:t>
            </a:r>
            <a:r>
              <a:rPr b="0" i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controll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Step 7b : -&gt;</a:t>
            </a:r>
            <a:r>
              <a:rPr b="0" i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 control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3200" spc="-1" strike="noStrike">
                <a:solidFill>
                  <a:srgbClr val="ce181e"/>
                </a:solidFill>
                <a:latin typeface="Arial"/>
                <a:ea typeface="DejaVu Sans"/>
              </a:rPr>
              <a:t>generalizations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Step 1, Rule 4: -&gt;</a:t>
            </a:r>
            <a:r>
              <a:rPr b="0" i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 generalization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Step 4, Rule 11: -&gt;</a:t>
            </a:r>
            <a:r>
              <a:rPr b="0" i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 generalize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Step 6,  last rule: -&gt;</a:t>
            </a:r>
            <a:r>
              <a:rPr b="0" i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 general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182880" y="6310080"/>
            <a:ext cx="5486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14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Input/Output: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005840" y="1828800"/>
            <a:ext cx="8502840" cy="20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construction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construct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increasing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increas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unexplained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unexplain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differentiable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differenti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182880" y="6310080"/>
            <a:ext cx="5486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15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The Second Paper: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76960" y="1369440"/>
            <a:ext cx="10552320" cy="521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An Evaluation Method for Stemming Algorithms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Chris D. Paice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1994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Correct Citation of Porter(1980):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This paper is builds upon Porter (1980) because it provided a method for evaluating stemming algorithm presented in Porter (1980).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182880" y="6310080"/>
            <a:ext cx="5486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16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Goal of the paper: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76960" y="1280160"/>
            <a:ext cx="10917720" cy="53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Providing a method in which stemming performance is assessed against predefined concept groups in samples of words.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Only suffix stemming is tested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Prefix stemming is not helpful except in domains like medicine and chemistry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182880" y="6310080"/>
            <a:ext cx="5486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17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The Two Papers: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An Algorithm for Suffix Stripping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M.F.Porter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1980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An Evaluation Method for Stemming Algorithms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Chris D. Paice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1994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182880" y="6309360"/>
            <a:ext cx="365760" cy="39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0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Stemming Challenges: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"/>
          <p:cNvSpPr/>
          <p:nvPr/>
        </p:nvSpPr>
        <p:spPr>
          <a:xfrm>
            <a:off x="877680" y="1920240"/>
            <a:ext cx="9271080" cy="38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Similar words with different meanings: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Author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Authoritarian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Irregularities: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Go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Went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latin typeface="Arial"/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182880" y="6310080"/>
            <a:ext cx="5486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18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Stemming Errors: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3"/>
          <p:cNvSpPr/>
          <p:nvPr/>
        </p:nvSpPr>
        <p:spPr>
          <a:xfrm>
            <a:off x="877680" y="1920240"/>
            <a:ext cx="9271080" cy="38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Understemming Errors: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Words referring to the same concept are not reduced to the same stem.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Overstemming Errors: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Words referring to distinct concepts are reduced to the same stem.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latin typeface="Arial"/>
            </a:endParaRPr>
          </a:p>
        </p:txBody>
      </p:sp>
      <p:sp>
        <p:nvSpPr>
          <p:cNvPr id="141" name="TextShape 4"/>
          <p:cNvSpPr txBox="1"/>
          <p:nvPr/>
        </p:nvSpPr>
        <p:spPr>
          <a:xfrm>
            <a:off x="182880" y="6310080"/>
            <a:ext cx="5486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19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Stemmers’ Types: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38080" y="1554480"/>
            <a:ext cx="10513080" cy="46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"/>
          <p:cNvSpPr/>
          <p:nvPr/>
        </p:nvSpPr>
        <p:spPr>
          <a:xfrm>
            <a:off x="877680" y="1554480"/>
            <a:ext cx="9271080" cy="51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Light Stemmers: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Play safe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Avoid overstemming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Leave many understemming errors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Heavy Stemmers: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Aggressive suffixes removal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Avoid understemming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Commit many overstemming errors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5" name="TextShape 4"/>
          <p:cNvSpPr txBox="1"/>
          <p:nvPr/>
        </p:nvSpPr>
        <p:spPr>
          <a:xfrm>
            <a:off x="182880" y="6310080"/>
            <a:ext cx="5486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20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Paper’s Contributions: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38080" y="1554480"/>
            <a:ext cx="10513080" cy="46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"/>
          <p:cNvSpPr/>
          <p:nvPr/>
        </p:nvSpPr>
        <p:spPr>
          <a:xfrm>
            <a:off x="640080" y="1828800"/>
            <a:ext cx="10880280" cy="43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Giving an approach for evaluating stemmers based on detecting and counting actual under/overstemming errors for word samples from actual texts.</a:t>
            </a:r>
            <a:endParaRPr b="0" lang="en-US" sz="36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Applying the approach on three different stemmers.</a:t>
            </a:r>
            <a:endParaRPr b="0" lang="en-US" sz="36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Computing “Stemming Weight”, SW for each stemmer.</a:t>
            </a:r>
            <a:endParaRPr b="0" lang="en-US" sz="36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Computing under/overstemming error rates.</a:t>
            </a:r>
            <a:endParaRPr b="0" lang="en-US" sz="36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Computing general accuracy for each stemmer.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9" name="TextShape 4"/>
          <p:cNvSpPr txBox="1"/>
          <p:nvPr/>
        </p:nvSpPr>
        <p:spPr>
          <a:xfrm>
            <a:off x="182880" y="6310080"/>
            <a:ext cx="5486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21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Approach: </a:t>
            </a:r>
            <a:br/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Computing Desired Merge Total (DMTg)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38080" y="1554480"/>
            <a:ext cx="10513080" cy="46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"/>
          <p:cNvSpPr/>
          <p:nvPr/>
        </p:nvSpPr>
        <p:spPr>
          <a:xfrm>
            <a:off x="877680" y="1920240"/>
            <a:ext cx="10734120" cy="47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Divide “distinct words sample”, </a:t>
            </a:r>
            <a:r>
              <a:rPr b="1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W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,into concept groups</a:t>
            </a:r>
            <a:br/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36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 perfect stemmer should merge every member of a group with another</a:t>
            </a:r>
            <a:br/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36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Desired Merge Total:</a:t>
            </a:r>
            <a:br/>
            <a:r>
              <a:rPr b="1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DMTg = 0.5 ng (ng – 1)</a:t>
            </a:r>
            <a:br/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ng: Number of words in the group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3" name="TextShape 4"/>
          <p:cNvSpPr txBox="1"/>
          <p:nvPr/>
        </p:nvSpPr>
        <p:spPr>
          <a:xfrm>
            <a:off x="182880" y="6310080"/>
            <a:ext cx="5486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22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Approach: </a:t>
            </a:r>
            <a:br/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Computing Desired non-Merge Total (DNTg)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38080" y="1554480"/>
            <a:ext cx="10513080" cy="46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"/>
          <p:cNvSpPr/>
          <p:nvPr/>
        </p:nvSpPr>
        <p:spPr>
          <a:xfrm>
            <a:off x="877680" y="1920240"/>
            <a:ext cx="10734120" cy="47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 perfect stemmer should merge members if-and-only-if they belong to the same concept group</a:t>
            </a:r>
            <a:br/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36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Desired non-Merge Total:</a:t>
            </a:r>
            <a:br/>
            <a:r>
              <a:rPr b="1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DNTg = 0.5 ng (W – ng)</a:t>
            </a:r>
            <a:br/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W: Number of words in the sample</a:t>
            </a:r>
            <a:br/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ng: Number of words in the group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7" name="TextShape 4"/>
          <p:cNvSpPr txBox="1"/>
          <p:nvPr/>
        </p:nvSpPr>
        <p:spPr>
          <a:xfrm>
            <a:off x="182880" y="6310080"/>
            <a:ext cx="5486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23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Approach:</a:t>
            </a:r>
            <a:br/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Computing the Globals of both Totals!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38080" y="1554480"/>
            <a:ext cx="10513080" cy="46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"/>
          <p:cNvSpPr/>
          <p:nvPr/>
        </p:nvSpPr>
        <p:spPr>
          <a:xfrm>
            <a:off x="877680" y="1920240"/>
            <a:ext cx="10734120" cy="47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The sum of all DMTg totals over all groups gives </a:t>
            </a:r>
            <a:r>
              <a:rPr b="0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GDMT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, the Global Desired Merge Total</a:t>
            </a:r>
            <a:br/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36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The sum of all DNTg totals over all groups gives </a:t>
            </a:r>
            <a:r>
              <a:rPr b="0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GDNT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, the Global Desired non-Merge Total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1" name="TextShape 4"/>
          <p:cNvSpPr txBox="1"/>
          <p:nvPr/>
        </p:nvSpPr>
        <p:spPr>
          <a:xfrm>
            <a:off x="182880" y="6310080"/>
            <a:ext cx="5486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24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Approach: Computing Understemming Index (UI)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838080" y="1554480"/>
            <a:ext cx="10513080" cy="46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"/>
          <p:cNvSpPr/>
          <p:nvPr/>
        </p:nvSpPr>
        <p:spPr>
          <a:xfrm>
            <a:off x="731520" y="1371600"/>
            <a:ext cx="11063160" cy="53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If a group has more than one stem left, let: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ng: Group size, the number of words originally in the group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s: The number of stems left in the group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U1, U2, …, Us: The number of instances of these stems</a:t>
            </a:r>
            <a:endParaRPr b="0" lang="en-US" sz="32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number of understemming errors in the group is the Unachieved Merge Total UMTg:</a:t>
            </a:r>
            <a:endParaRPr b="0" lang="en-US" sz="32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UMTg = 0.5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∑</a:t>
            </a:r>
            <a:r>
              <a:rPr b="0" lang="en-US" sz="3200" spc="-1" strike="noStrike" baseline="33000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US" sz="3200" spc="-1" strike="noStrike" baseline="-33000">
                <a:solidFill>
                  <a:srgbClr val="000000"/>
                </a:solidFill>
                <a:latin typeface="Calibri"/>
                <a:ea typeface="Calibri"/>
              </a:rPr>
              <a:t>i=1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Ui(ng-Ui)</a:t>
            </a:r>
            <a:endParaRPr b="0" lang="en-US" sz="32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sum for all groups gives the Global Unachieved Merge Total GUMT.</a:t>
            </a:r>
            <a:endParaRPr b="0" lang="en-US" sz="32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Understemming Index: UI = GUMT/GDMT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5" name="TextShape 4"/>
          <p:cNvSpPr txBox="1"/>
          <p:nvPr/>
        </p:nvSpPr>
        <p:spPr>
          <a:xfrm>
            <a:off x="182880" y="6310080"/>
            <a:ext cx="5486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25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Approach: Computing Overstemming Index (OI)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38080" y="1554480"/>
            <a:ext cx="10513080" cy="46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"/>
          <p:cNvSpPr/>
          <p:nvPr/>
        </p:nvSpPr>
        <p:spPr>
          <a:xfrm>
            <a:off x="731520" y="1371600"/>
            <a:ext cx="11063160" cy="53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If two or more groups share a common stem, gather all cases for a particular stem into a “stem group”.</a:t>
            </a:r>
            <a:endParaRPr b="0" lang="en-US" sz="26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Any stem group whose members are derived from two or more different groups contains overstemming errors, count them!</a:t>
            </a:r>
            <a:endParaRPr b="0" lang="en-US" sz="26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Consider a stem group </a:t>
            </a:r>
            <a:r>
              <a:rPr b="0" lang="en-US" sz="2600" spc="-1" strike="noStrike">
                <a:solidFill>
                  <a:srgbClr val="ce181e"/>
                </a:solidFill>
                <a:latin typeface="Calibri"/>
                <a:ea typeface="DejaVu Sans"/>
              </a:rPr>
              <a:t>s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containing </a:t>
            </a:r>
            <a:r>
              <a:rPr b="0" lang="en-US" sz="2600" spc="-1" strike="noStrike">
                <a:solidFill>
                  <a:srgbClr val="ce181e"/>
                </a:solidFill>
                <a:latin typeface="Calibri"/>
                <a:ea typeface="DejaVu Sans"/>
              </a:rPr>
              <a:t>ns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items derived from </a:t>
            </a:r>
            <a:r>
              <a:rPr b="0" lang="en-US" sz="2600" spc="-1" strike="noStrike">
                <a:solidFill>
                  <a:srgbClr val="ce181e"/>
                </a:solidFill>
                <a:latin typeface="Calibri"/>
                <a:ea typeface="DejaVu Sans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distinct concept groups.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V1, V2, …, Vt: The number of representative of these concept groups</a:t>
            </a:r>
            <a:endParaRPr b="0" lang="en-US" sz="26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The number of overstemming errors for this stem group is the Wrongly Merged Total WMTs:</a:t>
            </a:r>
            <a:endParaRPr b="0" lang="en-US" sz="26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WMTs = 0.5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Calibri"/>
              </a:rPr>
              <a:t>∑</a:t>
            </a:r>
            <a:r>
              <a:rPr b="0" lang="en-US" sz="2600" spc="-1" strike="noStrike" baseline="33000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US" sz="2600" spc="-1" strike="noStrike" baseline="-33000">
                <a:solidFill>
                  <a:srgbClr val="000000"/>
                </a:solidFill>
                <a:latin typeface="Calibri"/>
                <a:ea typeface="Calibri"/>
              </a:rPr>
              <a:t>i=1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Vi(ns-Vi)</a:t>
            </a:r>
            <a:endParaRPr b="0" lang="en-US" sz="26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The sum over all stem groups gives the Global Wrongly Merged Total GWMT.</a:t>
            </a:r>
            <a:endParaRPr b="0" lang="en-US" sz="26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Overstemming Index: OI = GWMT/GDNT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9" name="TextShape 4"/>
          <p:cNvSpPr txBox="1"/>
          <p:nvPr/>
        </p:nvSpPr>
        <p:spPr>
          <a:xfrm>
            <a:off x="182880" y="6310080"/>
            <a:ext cx="5486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26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38080" y="274320"/>
            <a:ext cx="10513080" cy="14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Approach: Computing Stemmers’ Weight (SW)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31520" y="1554480"/>
            <a:ext cx="11063160" cy="51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1" lang="en-US" sz="3200" spc="-1" strike="noStrike">
                <a:solidFill>
                  <a:srgbClr val="ce181e"/>
                </a:solidFill>
                <a:latin typeface="Calibri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ce181e"/>
                </a:solidFill>
                <a:latin typeface="Calibri"/>
                <a:ea typeface="DejaVu Sans"/>
              </a:rPr>
              <a:t>Heavy Stemmers: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High OI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Low UI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1" lang="en-US" sz="3200" spc="-1" strike="noStrike">
                <a:solidFill>
                  <a:srgbClr val="ce181e"/>
                </a:solidFill>
                <a:latin typeface="Calibri"/>
                <a:ea typeface="DejaVu Sans"/>
              </a:rPr>
              <a:t>Light Stemmers: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Low OI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High UI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ratio OI/UI is taken as a measure of stemming weight.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SW = OI/UI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182880" y="6310080"/>
            <a:ext cx="5486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27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The First Paper: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r>
              <a:rPr b="1" lang="en-US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An Algorithm for Suffix Stripping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M.F.Porter</a:t>
            </a:r>
            <a:br/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1980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182880" y="6309720"/>
            <a:ext cx="457200" cy="39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1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838080" y="274320"/>
            <a:ext cx="10513080" cy="14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Approach:</a:t>
            </a:r>
            <a:br/>
            <a:r>
              <a:rPr b="1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Evaluating General accuracy of a stemmer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731520" y="1737360"/>
            <a:ext cx="11063160" cy="49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1" lang="en-US" sz="3200" spc="-1" strike="noStrike">
                <a:solidFill>
                  <a:srgbClr val="ce181e"/>
                </a:solidFill>
                <a:latin typeface="Calibri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Truncation: Reducing every word to the first </a:t>
            </a:r>
            <a:r>
              <a:rPr b="0" lang="en-US" sz="3200" spc="-1" strike="noStrike">
                <a:solidFill>
                  <a:srgbClr val="ce181e"/>
                </a:solidFill>
                <a:latin typeface="Calibri"/>
                <a:ea typeface="DejaVu Sans"/>
              </a:rPr>
              <a:t>q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letters.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Make use of truncation line, TL</a:t>
            </a:r>
            <a:endParaRPr b="0" lang="en-US" sz="32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Find UI, OI for q = 3, 4, 5, 6, and 7</a:t>
            </a:r>
            <a:endParaRPr b="0" lang="en-US" sz="32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points p(UI,OI) define TL</a:t>
            </a:r>
            <a:endParaRPr b="0" lang="en-US" sz="32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Assess stemmers against TL</a:t>
            </a:r>
            <a:endParaRPr b="0" lang="en-US" sz="32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 reasonable stemmer: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Gives p(UI,OI) between (0,0) and TL</a:t>
            </a:r>
            <a:endParaRPr b="0" lang="en-US" sz="32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further p from TL and closer to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origin, the better the stemmer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6949440" y="2321280"/>
            <a:ext cx="5241600" cy="3787560"/>
          </a:xfrm>
          <a:prstGeom prst="rect">
            <a:avLst/>
          </a:prstGeom>
          <a:ln>
            <a:noFill/>
          </a:ln>
        </p:spPr>
      </p:pic>
      <p:sp>
        <p:nvSpPr>
          <p:cNvPr id="176" name="CustomShape 3"/>
          <p:cNvSpPr/>
          <p:nvPr/>
        </p:nvSpPr>
        <p:spPr>
          <a:xfrm>
            <a:off x="8279280" y="6403680"/>
            <a:ext cx="24368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1b75bc"/>
                </a:solidFill>
                <a:latin typeface="Arial"/>
                <a:ea typeface="DejaVu Sans"/>
              </a:rPr>
              <a:t>Figure 1: Paice (1994)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Shape 4"/>
          <p:cNvSpPr txBox="1"/>
          <p:nvPr/>
        </p:nvSpPr>
        <p:spPr>
          <a:xfrm>
            <a:off x="182880" y="6310080"/>
            <a:ext cx="5486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28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838080" y="274320"/>
            <a:ext cx="10513080" cy="14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Performance Measure:</a:t>
            </a:r>
            <a:br/>
            <a:r>
              <a:rPr b="1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Error Rate Relative to Truncation (ERRT)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274320" y="1737360"/>
            <a:ext cx="521136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1" lang="en-US" sz="3200" spc="-1" strike="noStrike">
                <a:solidFill>
                  <a:srgbClr val="ce181e"/>
                </a:solidFill>
                <a:latin typeface="Calibri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Found by extending a line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from (0,0) through p(UI,OI)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until intersecting with TL at T</a:t>
            </a:r>
            <a:endParaRPr b="0" lang="en-US" sz="32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br/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ERRT = Len(OP)/Len(OT)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5358960" y="1920240"/>
            <a:ext cx="6832080" cy="4936680"/>
          </a:xfrm>
          <a:prstGeom prst="rect">
            <a:avLst/>
          </a:prstGeom>
          <a:ln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683280" y="6475680"/>
            <a:ext cx="24368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1b75bc"/>
                </a:solidFill>
                <a:latin typeface="Arial"/>
                <a:ea typeface="DejaVu Sans"/>
              </a:rPr>
              <a:t>Figure 1: Paice (1994)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Shape 4"/>
          <p:cNvSpPr txBox="1"/>
          <p:nvPr/>
        </p:nvSpPr>
        <p:spPr>
          <a:xfrm>
            <a:off x="182880" y="6310080"/>
            <a:ext cx="5486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29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38080" y="274320"/>
            <a:ext cx="10513080" cy="14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Evaluating Stemmers: Lovins, Porter, Paice/Husk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731520" y="1554480"/>
            <a:ext cx="11063160" cy="51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1" lang="en-US" sz="3200" spc="-1" strike="noStrike">
                <a:solidFill>
                  <a:srgbClr val="ce181e"/>
                </a:solidFill>
                <a:latin typeface="Calibri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ce181e"/>
                </a:solidFill>
                <a:latin typeface="Calibri"/>
                <a:ea typeface="DejaVu Sans"/>
              </a:rPr>
              <a:t>Truncation Length used: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q = 4, 5, 6, 7, and 8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q values are appropriate for IR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1" lang="en-US" sz="3200" spc="-1" strike="noStrike">
                <a:solidFill>
                  <a:srgbClr val="ce181e"/>
                </a:solidFill>
                <a:latin typeface="Calibri"/>
                <a:ea typeface="DejaVu Sans"/>
              </a:rPr>
              <a:t>Samples’ sizes: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Three samples were used: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184,659 words → 9,757 distinct words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8,947 words → 1,527 distinct words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32,098 words → 3,559 distinct words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182880" y="6310080"/>
            <a:ext cx="5486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30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38080" y="274320"/>
            <a:ext cx="10513080" cy="14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Stemming Performance Indices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731520" y="1554480"/>
            <a:ext cx="11063160" cy="51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484560" y="1481760"/>
            <a:ext cx="11310120" cy="5029920"/>
          </a:xfrm>
          <a:prstGeom prst="rect">
            <a:avLst/>
          </a:prstGeom>
          <a:ln>
            <a:noFill/>
          </a:ln>
        </p:spPr>
      </p:pic>
      <p:sp>
        <p:nvSpPr>
          <p:cNvPr id="189" name="CustomShape 3"/>
          <p:cNvSpPr/>
          <p:nvPr/>
        </p:nvSpPr>
        <p:spPr>
          <a:xfrm>
            <a:off x="4663440" y="6404760"/>
            <a:ext cx="233460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1b75bc"/>
                </a:solidFill>
                <a:latin typeface="Arial"/>
                <a:ea typeface="DejaVu Sans"/>
              </a:rPr>
              <a:t>Table 1: Paice (1994)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TextShape 4"/>
          <p:cNvSpPr txBox="1"/>
          <p:nvPr/>
        </p:nvSpPr>
        <p:spPr>
          <a:xfrm>
            <a:off x="182880" y="6310080"/>
            <a:ext cx="5486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31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40080" y="58320"/>
            <a:ext cx="10880280" cy="14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Comparing Lovins, Porter, and Paice/Husk Stemmers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731520" y="1554480"/>
            <a:ext cx="11063160" cy="51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168120" y="1828800"/>
            <a:ext cx="11581560" cy="3930840"/>
          </a:xfrm>
          <a:prstGeom prst="rect">
            <a:avLst/>
          </a:prstGeom>
          <a:ln>
            <a:noFill/>
          </a:ln>
        </p:spPr>
      </p:pic>
      <p:sp>
        <p:nvSpPr>
          <p:cNvPr id="194" name="CustomShape 3"/>
          <p:cNvSpPr/>
          <p:nvPr/>
        </p:nvSpPr>
        <p:spPr>
          <a:xfrm>
            <a:off x="640080" y="1260720"/>
            <a:ext cx="11154600" cy="56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These inequalities held for all word samples tested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ERRT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is taken as a general indicator of accuracy performance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95" name="TextShape 4"/>
          <p:cNvSpPr txBox="1"/>
          <p:nvPr/>
        </p:nvSpPr>
        <p:spPr>
          <a:xfrm>
            <a:off x="182880" y="6310080"/>
            <a:ext cx="5486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32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40080" y="58320"/>
            <a:ext cx="10880280" cy="14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Comparing Lovins, Porter, and Paice/Husk Stemmers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5482080" y="1005840"/>
            <a:ext cx="6676200" cy="5799960"/>
          </a:xfrm>
          <a:prstGeom prst="rect">
            <a:avLst/>
          </a:prstGeom>
          <a:ln>
            <a:noFill/>
          </a:ln>
        </p:spPr>
      </p:pic>
      <p:sp>
        <p:nvSpPr>
          <p:cNvPr id="198" name="CustomShape 2"/>
          <p:cNvSpPr/>
          <p:nvPr/>
        </p:nvSpPr>
        <p:spPr>
          <a:xfrm>
            <a:off x="9754200" y="6463440"/>
            <a:ext cx="243684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1b75bc"/>
                </a:solidFill>
                <a:latin typeface="Arial"/>
                <a:ea typeface="DejaVu Sans"/>
              </a:rPr>
              <a:t>Figure 3: Paice (1994)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182880" y="1371600"/>
            <a:ext cx="5485320" cy="559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  <a:ea typeface="DejaVu Sans"/>
              </a:rPr>
              <a:t>Stemmers Ranking: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Paice/Husk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Porter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Lovins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16000" indent="-21492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further p from TL and closer to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origin, the better the stemmer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0" name="TextShape 4"/>
          <p:cNvSpPr txBox="1"/>
          <p:nvPr/>
        </p:nvSpPr>
        <p:spPr>
          <a:xfrm>
            <a:off x="182880" y="6310080"/>
            <a:ext cx="5486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33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38080" y="0"/>
            <a:ext cx="105130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Take Away Message: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274320" y="914400"/>
            <a:ext cx="11703600" cy="67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ed1c24"/>
              </a:buClr>
              <a:buFont typeface="Liberation Serif"/>
              <a:buAutoNum type="arabicPlain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 Source text significantly affected performance indices</a:t>
            </a:r>
            <a:endParaRPr b="0" lang="en-US" sz="3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ed1c24"/>
              </a:buClr>
              <a:buFont typeface="Liberation Serif"/>
              <a:buAutoNum type="arabicPlain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 Sample size increase caused a sharp decrease in OI &amp; SW</a:t>
            </a:r>
            <a:endParaRPr b="0" lang="en-US" sz="3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ed1c24"/>
              </a:buClr>
              <a:buFont typeface="Liberation Serif"/>
              <a:buAutoNum type="arabicPlain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 Sample size increase showed no significant effect on UI</a:t>
            </a:r>
            <a:endParaRPr b="0" lang="en-US" sz="3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ed1c24"/>
              </a:buClr>
              <a:buFont typeface="Liberation Serif"/>
              <a:buAutoNum type="arabicPlain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 In terms of SW, Porter is a light stemmer</a:t>
            </a:r>
            <a:endParaRPr b="0" lang="en-US" sz="3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ed1c24"/>
              </a:buClr>
              <a:buFont typeface="Liberation Serif"/>
              <a:buAutoNum type="arabicPlain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 In terms of SW, Paice/Husk is a heavy stemmer</a:t>
            </a:r>
            <a:endParaRPr b="0" lang="en-US" sz="3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ed1c24"/>
              </a:buClr>
              <a:buFont typeface="Liberation Serif"/>
              <a:buAutoNum type="arabicPlain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 It might be meaningless to compare Porter to Paice/Husk stemmer (large difference in SW)</a:t>
            </a:r>
            <a:endParaRPr b="0" lang="en-US" sz="3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ed1c24"/>
              </a:buClr>
              <a:buFont typeface="Liberation Serif"/>
              <a:buAutoNum type="arabicPlain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 Lovins is less accurate than the other two stemmers</a:t>
            </a:r>
            <a:endParaRPr b="0" lang="en-US" sz="32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ed1c24"/>
              </a:buClr>
              <a:buFont typeface="Liberation Serif"/>
              <a:buAutoNum type="arabicPlain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 Porter stemmer is significantly lighter than Lovins and several other stemming algorithms (Earlier research found the same result)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182880" y="6310080"/>
            <a:ext cx="5486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34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838080" y="0"/>
            <a:ext cx="105130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References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274320" y="914400"/>
            <a:ext cx="11703600" cy="67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[1] M.F.Porter, An Algorithm for Suffix Stripping (1980)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[2] Chris D. Paice, An Evaluation Method for Stemming Algorithms (1994)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182880" y="6310080"/>
            <a:ext cx="5486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35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Porter Stemmer: Definitions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31520" y="1554480"/>
            <a:ext cx="10619640" cy="46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CONSONANT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A letter other than A, E, I, O, U, and Y preceded by consonant</a:t>
            </a:r>
            <a:endParaRPr b="0" lang="en-US" sz="2800" spc="-1" strike="noStrike">
              <a:latin typeface="Arial"/>
            </a:endParaRPr>
          </a:p>
          <a:p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VOWEL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Any other letter</a:t>
            </a:r>
            <a:endParaRPr b="0" lang="en-US" sz="2800" spc="-1" strike="noStrike">
              <a:latin typeface="Arial"/>
            </a:endParaRPr>
          </a:p>
          <a:p>
            <a:r>
              <a:rPr b="1" lang="en-US" sz="3200" spc="-1" strike="noStrike">
                <a:solidFill>
                  <a:srgbClr val="011c3c"/>
                </a:solidFill>
                <a:latin typeface="Calibri"/>
                <a:ea typeface="DejaVu Sans"/>
              </a:rPr>
              <a:t>The </a:t>
            </a:r>
            <a:r>
              <a:rPr b="1" i="1" lang="en-US" sz="3200" spc="-1" strike="noStrike">
                <a:solidFill>
                  <a:srgbClr val="ce181e"/>
                </a:solidFill>
                <a:latin typeface="Calibri"/>
                <a:ea typeface="DejaVu Sans"/>
              </a:rPr>
              <a:t>measure</a:t>
            </a:r>
            <a:r>
              <a:rPr b="1" lang="en-US" sz="3200" spc="-1" strike="noStrike">
                <a:solidFill>
                  <a:srgbClr val="011c3c"/>
                </a:solidFill>
                <a:latin typeface="Calibri"/>
                <a:ea typeface="DejaVu Sans"/>
              </a:rPr>
              <a:t> of a word is an indication of the number of syllables in it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1" lang="en-US" sz="3600" spc="-1" strike="noStrike">
                <a:solidFill>
                  <a:srgbClr val="ed1c24"/>
                </a:solidFill>
                <a:latin typeface="Calibri"/>
                <a:ea typeface="DejaVu Sans"/>
              </a:rPr>
              <a:t>C: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string of one or more consonants</a:t>
            </a:r>
            <a:endParaRPr b="0" lang="en-US" sz="3600" spc="-1" strike="noStrike">
              <a:latin typeface="Arial"/>
            </a:endParaRPr>
          </a:p>
          <a:p>
            <a:r>
              <a:rPr b="1" lang="en-US" sz="3600" spc="-1" strike="noStrike">
                <a:solidFill>
                  <a:srgbClr val="ed1c24"/>
                </a:solidFill>
                <a:latin typeface="Calibri"/>
                <a:ea typeface="DejaVu Sans"/>
              </a:rPr>
              <a:t>V: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string of one or more vowels</a:t>
            </a:r>
            <a:br/>
            <a:endParaRPr b="0" lang="en-US" sz="3600" spc="-1" strike="noStrike">
              <a:latin typeface="Arial"/>
            </a:endParaRPr>
          </a:p>
          <a:p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The</a:t>
            </a:r>
            <a:r>
              <a:rPr b="1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 </a:t>
            </a:r>
            <a:r>
              <a:rPr b="1" lang="en-US" sz="3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initial C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and the </a:t>
            </a:r>
            <a:r>
              <a:rPr b="1" lang="en-US" sz="3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final V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are </a:t>
            </a:r>
            <a:r>
              <a:rPr b="1" lang="en-US" sz="3600" spc="-1" strike="noStrike">
                <a:solidFill>
                  <a:srgbClr val="ed1c24"/>
                </a:solidFill>
                <a:latin typeface="Calibri"/>
                <a:ea typeface="DejaVu Sans"/>
              </a:rPr>
              <a:t>optional</a:t>
            </a:r>
            <a:endParaRPr b="0" lang="en-US" sz="3600" spc="-1" strike="noStrike">
              <a:latin typeface="Arial"/>
            </a:endParaRPr>
          </a:p>
          <a:p>
            <a:endParaRPr b="0" lang="en-US" sz="3600" spc="-1" strike="noStrike">
              <a:latin typeface="Arial"/>
            </a:endParaRPr>
          </a:p>
          <a:p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Each word is represented as:</a:t>
            </a:r>
            <a:endParaRPr b="0" lang="en-US" sz="3600" spc="-1" strike="noStrike">
              <a:latin typeface="Arial"/>
            </a:endParaRPr>
          </a:p>
          <a:p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[C]VCVC ... [V], or [C](VC){m}[V], where </a:t>
            </a:r>
            <a:r>
              <a:rPr b="1" i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is its </a:t>
            </a:r>
            <a:r>
              <a:rPr b="1" i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measure</a:t>
            </a:r>
            <a:endParaRPr b="0" lang="en-US" sz="3600" spc="-1" strike="noStrike">
              <a:latin typeface="Arial"/>
            </a:endParaRPr>
          </a:p>
          <a:p>
            <a:endParaRPr b="0" lang="en-US" sz="3600" spc="-1" strike="noStrike"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182880" y="6309720"/>
            <a:ext cx="365760" cy="39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2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-6696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Examples: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14400" y="1041120"/>
            <a:ext cx="10057320" cy="46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 </a:t>
            </a:r>
            <a:r>
              <a:rPr b="1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O M P U T E R</a:t>
            </a:r>
            <a:endParaRPr b="0" lang="en-US" sz="3600" spc="-1" strike="noStrike">
              <a:latin typeface="Arial"/>
            </a:endParaRPr>
          </a:p>
          <a:p>
            <a:r>
              <a:rPr b="1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C </a:t>
            </a:r>
            <a:r>
              <a:rPr b="1" lang="en-US" sz="3600" spc="-1" strike="noStrike" u="sng">
                <a:solidFill>
                  <a:srgbClr val="ce181e"/>
                </a:solidFill>
                <a:uFillTx/>
                <a:latin typeface="Calibri"/>
                <a:ea typeface="DejaVu Sans"/>
              </a:rPr>
              <a:t>V  C</a:t>
            </a:r>
            <a:r>
              <a:rPr b="1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     </a:t>
            </a:r>
            <a:r>
              <a:rPr b="1" lang="en-US" sz="3600" spc="-1" strike="noStrike" u="sng">
                <a:solidFill>
                  <a:srgbClr val="ce181e"/>
                </a:solidFill>
                <a:uFillTx/>
                <a:latin typeface="Calibri"/>
                <a:ea typeface="DejaVu Sans"/>
              </a:rPr>
              <a:t>V C</a:t>
            </a:r>
            <a:r>
              <a:rPr b="1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 </a:t>
            </a:r>
            <a:r>
              <a:rPr b="1" lang="en-US" sz="3600" spc="-1" strike="noStrike" u="sng">
                <a:solidFill>
                  <a:srgbClr val="ce181e"/>
                </a:solidFill>
                <a:uFillTx/>
                <a:latin typeface="Calibri"/>
                <a:ea typeface="DejaVu Sans"/>
              </a:rPr>
              <a:t>V C</a:t>
            </a:r>
            <a:r>
              <a:rPr b="1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 = [VC]{3}</a:t>
            </a:r>
            <a:endParaRPr b="0" lang="en-US" sz="3600" spc="-1" strike="noStrike">
              <a:latin typeface="Arial"/>
            </a:endParaRPr>
          </a:p>
          <a:p>
            <a:endParaRPr b="0" lang="en-US" sz="3600" spc="-1" strike="noStrike">
              <a:latin typeface="Arial"/>
            </a:endParaRPr>
          </a:p>
          <a:p>
            <a:r>
              <a:rPr b="1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C O M P U T A T I O N A L</a:t>
            </a:r>
            <a:endParaRPr b="0" lang="en-US" sz="3600" spc="-1" strike="noStrike">
              <a:latin typeface="Arial"/>
            </a:endParaRPr>
          </a:p>
          <a:p>
            <a:r>
              <a:rPr b="1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C </a:t>
            </a:r>
            <a:r>
              <a:rPr b="1" lang="en-US" sz="3600" spc="-1" strike="noStrike" u="sng">
                <a:solidFill>
                  <a:srgbClr val="ce181e"/>
                </a:solidFill>
                <a:uFillTx/>
                <a:latin typeface="Calibri"/>
                <a:ea typeface="DejaVu Sans"/>
              </a:rPr>
              <a:t>V C</a:t>
            </a:r>
            <a:r>
              <a:rPr b="1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      </a:t>
            </a:r>
            <a:r>
              <a:rPr b="1" lang="en-US" sz="3600" spc="-1" strike="noStrike" u="sng">
                <a:solidFill>
                  <a:srgbClr val="ce181e"/>
                </a:solidFill>
                <a:uFillTx/>
                <a:latin typeface="Calibri"/>
                <a:ea typeface="DejaVu Sans"/>
              </a:rPr>
              <a:t>V C</a:t>
            </a:r>
            <a:r>
              <a:rPr b="1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 </a:t>
            </a:r>
            <a:r>
              <a:rPr b="1" lang="en-US" sz="3600" spc="-1" strike="noStrike" u="sng">
                <a:solidFill>
                  <a:srgbClr val="ce181e"/>
                </a:solidFill>
                <a:uFillTx/>
                <a:latin typeface="Calibri"/>
                <a:ea typeface="DejaVu Sans"/>
              </a:rPr>
              <a:t>V C</a:t>
            </a:r>
            <a:r>
              <a:rPr b="1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  </a:t>
            </a:r>
            <a:r>
              <a:rPr b="1" lang="en-US" sz="3600" spc="-1" strike="noStrike" u="sng">
                <a:solidFill>
                  <a:srgbClr val="ce181e"/>
                </a:solidFill>
                <a:uFillTx/>
                <a:latin typeface="Calibri"/>
                <a:ea typeface="DejaVu Sans"/>
              </a:rPr>
              <a:t>V   C</a:t>
            </a:r>
            <a:r>
              <a:rPr b="1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 </a:t>
            </a:r>
            <a:r>
              <a:rPr b="1" lang="en-US" sz="3600" spc="-1" strike="noStrike" u="sng">
                <a:solidFill>
                  <a:srgbClr val="ce181e"/>
                </a:solidFill>
                <a:uFillTx/>
                <a:latin typeface="Calibri"/>
                <a:ea typeface="DejaVu Sans"/>
              </a:rPr>
              <a:t>V C</a:t>
            </a:r>
            <a:r>
              <a:rPr b="1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 = [VC]{5}</a:t>
            </a:r>
            <a:endParaRPr b="0" lang="en-US" sz="3600" spc="-1" strike="noStrike">
              <a:latin typeface="Arial"/>
            </a:endParaRPr>
          </a:p>
          <a:p>
            <a:endParaRPr b="0" lang="en-US" sz="3600" spc="-1" strike="noStrike"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m=0: I, AAA, CNN, TO, GLEE</a:t>
            </a:r>
            <a:endParaRPr b="0" lang="en-US" sz="3600" spc="-1" strike="noStrike"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m=1: OR, EAST, BRICK, STREET, DOGMA</a:t>
            </a:r>
            <a:endParaRPr b="0" lang="en-US" sz="3600" spc="-1" strike="noStrike"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m=2: OPAL, EASTERN, DOGMAS</a:t>
            </a:r>
            <a:endParaRPr b="0" lang="en-US" sz="3600" spc="-1" strike="noStrike"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m=3: EASTERNMOST, DOGMATIC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0" name="TextShape 4"/>
          <p:cNvSpPr txBox="1"/>
          <p:nvPr/>
        </p:nvSpPr>
        <p:spPr>
          <a:xfrm>
            <a:off x="182880" y="6309720"/>
            <a:ext cx="365760" cy="39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3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Porter Stemmer Rule Format: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1393560"/>
            <a:ext cx="10513080" cy="15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(condition) S1 → S2</a:t>
            </a:r>
            <a:endParaRPr b="0" lang="en-US" sz="2800" spc="-1" strike="noStrike">
              <a:latin typeface="Arial"/>
            </a:endParaRPr>
          </a:p>
          <a:p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Where S1 and S2 are suffixes</a:t>
            </a:r>
            <a:endParaRPr b="0" lang="en-US" sz="2800" spc="-1" strike="noStrike">
              <a:latin typeface="Arial"/>
            </a:endParaRPr>
          </a:p>
          <a:p>
            <a:endParaRPr b="0" lang="en-US" sz="2800" spc="-1" strike="noStrike">
              <a:latin typeface="Arial"/>
            </a:endParaRPr>
          </a:p>
          <a:p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Conditions:</a:t>
            </a:r>
            <a:endParaRPr b="0" lang="en-US" sz="2800" spc="-1" strike="noStrike">
              <a:latin typeface="Arial"/>
            </a:endParaRPr>
          </a:p>
          <a:p>
            <a:endParaRPr b="0" lang="en-US" sz="2800" spc="-1" strike="noStrike">
              <a:latin typeface="Arial"/>
            </a:endParaRPr>
          </a:p>
          <a:p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93" name="Table 3"/>
          <p:cNvGraphicFramePr/>
          <p:nvPr/>
        </p:nvGraphicFramePr>
        <p:xfrm>
          <a:off x="924480" y="3125160"/>
          <a:ext cx="6108480" cy="2911320"/>
        </p:xfrm>
        <a:graphic>
          <a:graphicData uri="http://schemas.openxmlformats.org/drawingml/2006/table">
            <a:tbl>
              <a:tblPr/>
              <a:tblGrid>
                <a:gridCol w="3054600"/>
                <a:gridCol w="3054240"/>
              </a:tblGrid>
              <a:tr h="5086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  <a:spcBef>
                          <a:spcPts val="448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  <a:spcBef>
                          <a:spcPts val="448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The measure of the stem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3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  <a:spcBef>
                          <a:spcPts val="448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*S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  <a:spcBef>
                          <a:spcPts val="448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The stem ends with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  <a:spcBef>
                          <a:spcPts val="448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*v*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  <a:spcBef>
                          <a:spcPts val="448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The stem contains a vowel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30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  <a:spcBef>
                          <a:spcPts val="448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*d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  <a:spcBef>
                          <a:spcPts val="448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The stem ends with a double consonant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311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  <a:spcBef>
                          <a:spcPts val="448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*o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  <a:spcBef>
                          <a:spcPts val="448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The stem ends in CVC (second C not W, X, or 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4" name="TextShape 4"/>
          <p:cNvSpPr txBox="1"/>
          <p:nvPr/>
        </p:nvSpPr>
        <p:spPr>
          <a:xfrm>
            <a:off x="182880" y="6309720"/>
            <a:ext cx="365760" cy="39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4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-6696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Porter Stemmer Algorithm: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782280" y="800640"/>
            <a:ext cx="1092132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Step 1: Manipulating words ending with S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Step 2a: Handling Past tense, Progressive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Step 2b: Cleanup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Step 3: Y Elimination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Step 4: Derivational Morphology 1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Step 5: Derivational Morphology 2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Step 6: Derivational Morphology 3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Step 7a: Cleanup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Step 7b: Cleanup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4400" spc="-1" strike="noStrike">
              <a:latin typeface="Arial"/>
            </a:endParaRPr>
          </a:p>
          <a:p>
            <a:pPr marL="742680" indent="-284400">
              <a:lnSpc>
                <a:spcPct val="100000"/>
              </a:lnSpc>
              <a:spcBef>
                <a:spcPts val="448"/>
              </a:spcBef>
            </a:pPr>
            <a:endParaRPr b="0" lang="en-US" sz="4400" spc="-1" strike="noStrike">
              <a:latin typeface="Arial"/>
            </a:endParaRPr>
          </a:p>
          <a:p>
            <a:pPr marL="742680" indent="-284400">
              <a:lnSpc>
                <a:spcPct val="100000"/>
              </a:lnSpc>
              <a:spcBef>
                <a:spcPts val="448"/>
              </a:spcBef>
            </a:pPr>
            <a:endParaRPr b="0" lang="en-US" sz="4400" spc="-1" strike="noStrike">
              <a:latin typeface="Arial"/>
            </a:endParaRPr>
          </a:p>
          <a:p>
            <a:pPr marL="742680" indent="-284400">
              <a:lnSpc>
                <a:spcPct val="100000"/>
              </a:lnSpc>
              <a:spcBef>
                <a:spcPts val="448"/>
              </a:spcBef>
            </a:pPr>
            <a:endParaRPr b="0" lang="en-US" sz="44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499"/>
              </a:spcBef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182880" y="6309720"/>
            <a:ext cx="365760" cy="39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5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Step 1: Manipulating words ending with 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82280" y="1463040"/>
            <a:ext cx="8177760" cy="44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SSES -&gt; SS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caresses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 -&gt; 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caress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IES -&gt; I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ponies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 -&gt; 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poni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ties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 -&gt; 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ti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SS -&gt; SS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caress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 -&gt; 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caress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S -&gt; NULL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cats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 -&gt; 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cat</a:t>
            </a:r>
            <a:endParaRPr b="0" lang="en-US" sz="2800" spc="-1" strike="noStrike">
              <a:latin typeface="Arial"/>
            </a:endParaRPr>
          </a:p>
          <a:p>
            <a:pPr marL="742680" indent="-284400">
              <a:lnSpc>
                <a:spcPct val="100000"/>
              </a:lnSpc>
              <a:spcBef>
                <a:spcPts val="448"/>
              </a:spcBef>
            </a:pPr>
            <a:endParaRPr b="0" lang="en-US" sz="2800" spc="-1" strike="noStrike">
              <a:latin typeface="Arial"/>
            </a:endParaRPr>
          </a:p>
          <a:p>
            <a:pPr marL="742680" indent="-284400">
              <a:lnSpc>
                <a:spcPct val="100000"/>
              </a:lnSpc>
              <a:spcBef>
                <a:spcPts val="448"/>
              </a:spcBef>
            </a:pPr>
            <a:endParaRPr b="0" lang="en-US" sz="2800" spc="-1" strike="noStrike">
              <a:latin typeface="Arial"/>
            </a:endParaRPr>
          </a:p>
          <a:p>
            <a:pPr marL="742680" indent="-284400">
              <a:lnSpc>
                <a:spcPct val="100000"/>
              </a:lnSpc>
              <a:spcBef>
                <a:spcPts val="448"/>
              </a:spcBef>
            </a:pPr>
            <a:endParaRPr b="0" lang="en-US" sz="2800" spc="-1" strike="noStrike">
              <a:latin typeface="Arial"/>
            </a:endParaRPr>
          </a:p>
          <a:p>
            <a:pPr marL="342720" indent="-341640">
              <a:lnSpc>
                <a:spcPct val="100000"/>
              </a:lnSpc>
              <a:spcBef>
                <a:spcPts val="499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182880" y="6309720"/>
            <a:ext cx="365760" cy="39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6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-3096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Step 2a: Handling Past tense, Progressive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49000" y="731520"/>
            <a:ext cx="10331640" cy="57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(m&gt;1) EED -&gt; EE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Condition verified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: agreed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 -&gt; 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agree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Condition not verified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: feed -&gt; feed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(*V*) ED -&gt; NULL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Condition verified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: plastered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 -&gt; 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plaster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Condition not verified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: bled -&gt; bled</a:t>
            </a:r>
            <a:endParaRPr b="0" lang="en-US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(*V*) ING -&gt; NULL 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Condition verified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: motoring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-&gt; 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motor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Condition not verified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: sing -&gt; sing </a:t>
            </a:r>
            <a:endParaRPr b="0" lang="en-US" sz="2800" spc="-1" strike="noStrike">
              <a:latin typeface="Arial"/>
            </a:endParaRPr>
          </a:p>
          <a:p>
            <a:pPr marL="742680" indent="-284400">
              <a:lnSpc>
                <a:spcPct val="100000"/>
              </a:lnSpc>
              <a:spcBef>
                <a:spcPts val="448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182880" y="6309720"/>
            <a:ext cx="365760" cy="39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7</a:t>
            </a:r>
            <a:endParaRPr b="1" lang="en-US" sz="2200" spc="-1" strike="noStrike">
              <a:solidFill>
                <a:srgbClr val="ce181e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725</TotalTime>
  <Application>LibreOffice/5.4.1.2$Windows_X86_64 LibreOffice_project/ea7cb86e6eeb2bf3a5af73a8f7777ac570321527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2014-09-12T17:24:29Z</dcterms:created>
  <dc:creator> </dc:creator>
  <dc:description/>
  <dc:language>en-US</dc:language>
  <cp:lastModifiedBy/>
  <dcterms:modified xsi:type="dcterms:W3CDTF">2017-10-12T13:10:36Z</dcterms:modified>
  <cp:revision>105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