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ettings/ColorTable.xml" manifest:media-type="text/xml"/>
  <manifest:file-entry manifest:full-path="styles.xml" manifest:media-type="text/xml"/>
  <manifest:file-entry manifest:full-path="Thumbnails/thumbnail.png" manifest:media-type="image/png"/>
  <manifest:file-entry manifest:full-path="content.xml" manifest:media-type="text/xml"/>
  <manifest:file-entry manifest:full-path="Pictures/100000000000021D000001F2C485BB85348D1E28.png" manifest:media-type="image/png"/>
  <manifest:file-entry manifest:full-path="Pictures/100000000000047F00000287408C22307AFCEBBF.png" manifest:media-type="image/png"/>
  <manifest:file-entry manifest:full-path="Pictures/10000000000001DE0000021B53A3E5B047A5D616.png" manifest:media-type="image/png"/>
  <manifest:file-entry manifest:full-path="Pictures/100000000000026100000215AC8476641216DB1C.png" manifest:media-type="image/png"/>
  <manifest:file-entry manifest:full-path="Pictures/100000000000021F000000DEE6624A5A8FD5EFF2.png" manifest:media-type="image/png"/>
  <manifest:file-entry manifest:full-path="Pictures/100000000000028D000001F5D35FBB3ABB73B446.png" manifest:media-type="image/png"/>
  <manifest:file-entry manifest:full-path="Pictures/1000000000000221000000C324849461D85CF812.png" manifest:media-type="image/png"/>
  <manifest:file-entry manifest:full-path="Pictures/100000000000020D000000DA6C0E8DBC8CEE3430.png" manifest:media-type="image/png"/>
  <manifest:file-entry manifest:full-path="Pictures/10000000000002050000006F854E98AC784D72AD.png" manifest:media-type="image/png"/>
  <manifest:file-entry manifest:full-path="Pictures/100000000000032B000001E7F6E2478FB401C494.png" manifest:media-type="image/png"/>
  <manifest:file-entry manifest:full-path="Pictures/10000000000002660000022CFD7A3B154199C353.png" manifest:media-type="image/png"/>
  <manifest:file-entry manifest:full-path="Pictures/10000000000001A300000181870A78A13382B2C8.png" manifest:media-type="image/png"/>
  <manifest:file-entry manifest:full-path="Pictures/100000000000032F000001E93BADB8C2B9DD6EA7.png" manifest:media-type="image/png"/>
  <manifest:file-entry manifest:full-path="Pictures/1000000000000168000000FA86946624AC4F6A2B.png" manifest:media-type="image/png"/>
  <manifest:file-entry manifest:full-path="Pictures/10000000000001E9000002455EE5EDE07955D57C.png" manifest:media-type="image/png"/>
  <manifest:file-entry manifest:full-path="settings.xml" manifest:media-type="text/xml"/>
  <manifest:file-entry manifest:full-path="meta.xml" manifest:media-type="text/xml"/>
</manifest:manifest>
</file>

<file path=Settings/ColorTable.xml><?xml version="1.0" encoding="utf-8"?>
<ooo:color-table xmlns:office="urn:oasis:names:tc:opendocument:xmlns:office:1.0" xmlns:draw="urn:oasis:names:tc:opendocument:xmlns:drawing:1.0" xmlns:xlink="http://www.w3.org/1999/xlink" xmlns:svg="http://www.w3.org/2000/svg" xmlns:ooo="http://openoffice.org/2004/office">
  <draw:color draw:name="Black" draw:color="#000000"/>
  <draw:color draw:name="White" draw:color="#ffffff"/>
  <draw:color draw:name="Gray 1" draw:color="#eeeeee"/>
  <draw:color draw:name="Gray 2" draw:color="#dddddd"/>
  <draw:color draw:name="Gray 3" draw:color="#cccccc"/>
  <draw:color draw:name="Gray 4" draw:color="#b2b2b2"/>
  <draw:color draw:name="Gray 5" draw:color="#999999"/>
  <draw:color draw:name="Gray 6" draw:color="#808080"/>
  <draw:color draw:name="Gray 7" draw:color="#666666"/>
  <draw:color draw:name="Gray 8" draw:color="#333333"/>
  <draw:color draw:name="Gray 9" draw:color="#1c1c1c"/>
  <draw:color draw:name="Gray 10" draw:color="#111111"/>
  <draw:color draw:name="Yellow" draw:color="#ffff99"/>
  <draw:color draw:name="Orange" draw:color="#ff6600"/>
  <draw:color draw:name="Red" draw:color="#ff3333"/>
  <draw:color draw:name="Pink" draw:color="#ff00cc"/>
  <draw:color draw:name="Magenta" draw:color="#ff33ff"/>
  <draw:color draw:name="Purple" draw:color="#9900ff"/>
  <draw:color draw:name="Blue" draw:color="#6666ff"/>
  <draw:color draw:name="Sky blue" draw:color="#00ccff"/>
  <draw:color draw:name="Cyan" draw:color="#66ffff"/>
  <draw:color draw:name="Turquoise" draw:color="#33ff99"/>
  <draw:color draw:name="Green" draw:color="#99ff66"/>
  <draw:color draw:name="Yellow green" draw:color="#ccff00"/>
  <draw:color draw:name="Yellow 1" draw:color="#ffff66"/>
  <draw:color draw:name="Orange 1" draw:color="#ffcc00"/>
  <draw:color draw:name="Red 1" draw:color="#ff9999"/>
  <draw:color draw:name="Pink 1" draw:color="#ff66cc"/>
  <draw:color draw:name="Magenta 1" draw:color="#ff99ff"/>
  <draw:color draw:name="Purple 1" draw:color="#cc66ff"/>
  <draw:color draw:name="Blue 1" draw:color="#9999ff"/>
  <draw:color draw:name="Sky blue 1" draw:color="#19ccff"/>
  <draw:color draw:name="Cyan 1" draw:color="#99ffff"/>
  <draw:color draw:name="Turquoise 1" draw:color="#66ff99"/>
  <draw:color draw:name="Green 1" draw:color="#99ff99"/>
  <draw:color draw:name="Yellow green 1" draw:color="#ccff66"/>
  <draw:color draw:name="Yellow 2" draw:color="#ffff00"/>
  <draw:color draw:name="Orange 2" draw:color="#ff9900"/>
  <draw:color draw:name="Red 2" draw:color="#ff6666"/>
  <draw:color draw:name="Pink 2" draw:color="#ff3399"/>
  <draw:color draw:name="Magenta 2" draw:color="#ff66ff"/>
  <draw:color draw:name="Purple 2" draw:color="#9933ff"/>
  <draw:color draw:name="Blue 2" draw:color="#3333ff"/>
  <draw:color draw:name="Sky blue 2" draw:color="#3399ff"/>
  <draw:color draw:name="Cyan 2" draw:color="#00ffff"/>
  <draw:color draw:name="Turquoise 2" draw:color="#00ff66"/>
  <draw:color draw:name="Green 2" draw:color="#66ff66"/>
  <draw:color draw:name="Yellow green 2" draw:color="#99ff33"/>
  <draw:color draw:name="Yellow 3" draw:color="#cc9900"/>
  <draw:color draw:name="Orange 3" draw:color="#ff3300"/>
  <draw:color draw:name="Red 3" draw:color="#ff0000"/>
  <draw:color draw:name="Pink 3" draw:color="#ff0066"/>
  <draw:color draw:name="Magenta 3" draw:color="#ff00ff"/>
  <draw:color draw:name="Purple 3" draw:color="#6600ff"/>
  <draw:color draw:name="Blue 3" draw:color="#0000ff"/>
  <draw:color draw:name="Sky blue 3" draw:color="#0066ff"/>
  <draw:color draw:name="Cyan 3" draw:color="#00cccc"/>
  <draw:color draw:name="Turquoise 3" draw:color="#00cc33"/>
  <draw:color draw:name="Green 3" draw:color="#00cc00"/>
  <draw:color draw:name="Yellow green 3" draw:color="#66ff00"/>
  <draw:color draw:name="Yellow 4" draw:color="#996600"/>
  <draw:color draw:name="Orange 4" draw:color="#cc3300"/>
  <draw:color draw:name="Red 4" draw:color="#cc0000"/>
  <draw:color draw:name="Pink 4" draw:color="#cc0066"/>
  <draw:color draw:name="Magenta 4" draw:color="#cc00cc"/>
  <draw:color draw:name="Purple 4" draw:color="#6600cc"/>
  <draw:color draw:name="Blue 4" draw:color="#0000cc"/>
  <draw:color draw:name="Sky blue 4" draw:color="#0066cc"/>
  <draw:color draw:name="Cyan 4" draw:color="#009999"/>
  <draw:color draw:name="Turquoise 4" draw:color="#009933"/>
  <draw:color draw:name="Green 4" draw:color="#009900"/>
  <draw:color draw:name="Yellow green 4" draw:color="#66cc00"/>
  <draw:color draw:name="Yellow 5" draw:color="#663300"/>
  <draw:color draw:name="Orange 5" draw:color="#801900"/>
  <draw:color draw:name="Red 5" draw:color="#990000"/>
  <draw:color draw:name="Pink 5" draw:color="#990066"/>
  <draw:color draw:name="Magenta 5" draw:color="#990099"/>
  <draw:color draw:name="Purple 5" draw:color="#330099"/>
  <draw:color draw:name="Blue 5" draw:color="#000099"/>
  <draw:color draw:name="Sky blue 5" draw:color="#006699"/>
  <draw:color draw:name="Cyan 5" draw:color="#006666"/>
  <draw:color draw:name="Turquoise 5" draw:color="#007826"/>
  <draw:color draw:name="Green 5" draw:color="#006600"/>
  <draw:color draw:name="Yellow green 5" draw:color="#669900"/>
  <draw:color draw:name="Yellow 6" draw:color="#333300"/>
  <draw:color draw:name="Orange 6" draw:color="#461900"/>
  <draw:color draw:name="Red 6" draw:color="#330000"/>
  <draw:color draw:name="Pink 6" draw:color="#330033"/>
  <draw:color draw:name="Magenta 6" draw:color="#660066"/>
  <draw:color draw:name="Purple 6" draw:color="#000033"/>
  <draw:color draw:name="Blue 6" draw:color="#000066"/>
  <draw:color draw:name="Sky blue 6" draw:color="#000080"/>
  <draw:color draw:name="Cyan 6" draw:color="#003333"/>
  <draw:color draw:name="Turquoise 6" draw:color="#00331a"/>
  <draw:color draw:name="Green 6" draw:color="#003300"/>
  <draw:color draw:name="Yellow green 6" draw:color="#193300"/>
  <draw:color draw:name="Yellow 7" draw:color="#666633"/>
  <draw:color draw:name="Orange 7" draw:color="#661900"/>
  <draw:color draw:name="Red 7" draw:color="#663333"/>
  <draw:color draw:name="Pink 7" draw:color="#660033"/>
  <draw:color draw:name="Magenta 7" draw:color="#663366"/>
  <draw:color draw:name="Purple 7" draw:color="#330066"/>
  <draw:color draw:name="Blue 7" draw:color="#333366"/>
  <draw:color draw:name="Sky blue 7" draw:color="#003366"/>
  <draw:color draw:name="Cyan 7" draw:color="#336666"/>
  <draw:color draw:name="Turquoise 7" draw:color="#006633"/>
  <draw:color draw:name="Green 7" draw:color="#336633"/>
  <draw:color draw:name="Yellow green 7" draw:color="#336600"/>
  <draw:color draw:name="Yellow 8" draw:color="#999966"/>
  <draw:color draw:name="Orange 8" draw:color="#996633"/>
  <draw:color draw:name="Red 8" draw:color="#996666"/>
  <draw:color draw:name="Pink 8" draw:color="#993366"/>
  <draw:color draw:name="Magenta 8" draw:color="#996699"/>
  <draw:color draw:name="Purple 8" draw:color="#663399"/>
  <draw:color draw:name="Blue 8" draw:color="#666699"/>
  <draw:color draw:name="Sky blue 8" draw:color="#336699"/>
  <draw:color draw:name="Cyan 8" draw:color="#669999"/>
  <draw:color draw:name="Turquoise 8" draw:color="#339966"/>
  <draw:color draw:name="Green 8" draw:color="#669966"/>
  <draw:color draw:name="Yellow green 8" draw:color="#669933"/>
  <draw:color draw:name="Yellow 9" draw:color="#cccc99"/>
  <draw:color draw:name="Orange 9" draw:color="#cc9966"/>
  <draw:color draw:name="Red 9" draw:color="#cc9999"/>
  <draw:color draw:name="Pink 9" draw:color="#cc6699"/>
  <draw:color draw:name="Magenta 9" draw:color="#cc99cc"/>
  <draw:color draw:name="Purple 9" draw:color="#9966cc"/>
  <draw:color draw:name="Blue 9" draw:color="#9999cc"/>
  <draw:color draw:name="Sky blue 9" draw:color="#6699cc"/>
  <draw:color draw:name="Cyan 9" draw:color="#99cccc"/>
  <draw:color draw:name="Turquoise 9" draw:color="#66cc99"/>
  <draw:color draw:name="Green 9" draw:color="#99cc99"/>
  <draw:color draw:name="Yellow green 9" draw:color="#99cc66"/>
  <draw:color draw:name="Yellow 10" draw:color="#ffffcc"/>
  <draw:color draw:name="Orange 10" draw:color="#ffcc99"/>
  <draw:color draw:name="Red 10" draw:color="#ffcccc"/>
  <draw:color draw:name="Pink 10" draw:color="#ff99cc"/>
  <draw:color draw:name="Magenta 10" draw:color="#ffccff"/>
  <draw:color draw:name="Purple 10" draw:color="#cc99ff"/>
  <draw:color draw:name="Blue 10" draw:color="#ccccff"/>
  <draw:color draw:name="Sky blue 10" draw:color="#99ccff"/>
  <draw:color draw:name="Cyan 10" draw:color="#ccffff"/>
  <draw:color draw:name="Turquoise 10" draw:color="#99ffcc"/>
  <draw:color draw:name="Green 10" draw:color="#ccffcc"/>
  <draw:color draw:name="Yellow green 10" draw:color="#ccff99"/>
  <draw:color draw:name="Blue gray" draw:color="#e6e6ff"/>
  <draw:color draw:name="Blue classic" draw:color="#cfe7f5"/>
  <draw:color draw:name="Violet" draw:color="#9999ff"/>
  <draw:color draw:name="Bordeaux" draw:color="#993366"/>
  <draw:color draw:name="Pale yellow" draw:color="#ffffcc"/>
  <draw:color draw:name="Pale green" draw:color="#ccffcc"/>
  <draw:color draw:name="Dark violet" draw:color="#660066"/>
  <draw:color draw:name="Salmon" draw:color="#ff8080"/>
  <draw:color draw:name="Sea blue" draw:color="#0066cc"/>
  <draw:color draw:name="Chart 1" draw:color="#004586"/>
  <draw:color draw:name="Chart 2" draw:color="#ff420e"/>
  <draw:color draw:name="Chart 3" draw:color="#ffd320"/>
  <draw:color draw:name="Chart 4" draw:color="#579d1c"/>
  <draw:color draw:name="Chart 5" draw:color="#7e0021"/>
  <draw:color draw:name="Chart 6" draw:color="#83caff"/>
  <draw:color draw:name="Chart 7" draw:color="#314004"/>
  <draw:color draw:name="Chart 8" draw:color="#aecf00"/>
  <draw:color draw:name="Chart 9" draw:color="#4b1f6f"/>
  <draw:color draw:name="Chart 10" draw:color="#ff950e"/>
  <draw:color draw:name="Chart 11" draw:color="#c5000b"/>
  <draw:color draw:name="Chart 12" draw:color="#0084d1"/>
  <draw:color draw:name="Tango: Sky Blue 1" draw:color="#729fcf"/>
  <draw:color draw:name="Tango: Sky Blue 2" draw:color="#3465a4"/>
  <draw:color draw:name="Rojo Impress" draw:color="#ef2929"/>
</ooo:color-table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Calibri Light" svg:font-family="'Calibri Light'"/>
    <style:font-face style:name="DejaVu Sans" svg:font-family="'DejaVu Sans'"/>
    <style:font-face style:name="GaramondPremrPro-Identity-H" svg:font-family="GaramondPremrPro-Identity-H"/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Times New Roman" svg:font-family="'Times New Roman'" style:font-family-generic="roman" style:font-pitch="variable"/>
    <style:font-face style:name="Open Sans" svg:font-family="'Open Sans'" style:font-family-generic="swiss" style:font-pitch="variable"/>
    <style:font-face style:name="Open Sans2" svg:font-family="'Open Sans'" style:font-adornments="Bold" style:font-family-generic="swiss" style:font-pitch="variable"/>
    <style:font-face style:name="Open Sans1" svg:font-family="'Open Sans'" style:font-adornments="Normal" style:font-family-generic="swiss" style:font-pitch="variable"/>
    <style:font-face style:name="Arial1" svg:font-family="Arial" style:font-family-generic="system" style:font-pitch="variable"/>
    <style:font-face style:name="Droid Sans Fallback" svg:font-family="'Droid Sans Fallback'" style:font-family-generic="system" style:font-pitch="variable"/>
    <style:font-face style:name="Lohit Hindi" svg:font-family="'Lohit Hindi'" style:font-family-generic="system" style:font-pitch="variable"/>
    <style:font-face style:name="Mangal" svg:font-family="Mang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tru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color="#000000" draw:fill="none" draw:fill-color="#ffffff" draw:auto-grow-height="true" draw:auto-grow-width="false" fo:max-height="0cm" fo:min-height="0.704cm"/>
    </style:style>
    <style:style style:name="gr2" style:family="graphic">
      <style:graphic-properties style:protect="size"/>
    </style:style>
    <style:style style:name="gr3" style:family="graphic" style:parent-style-name="standard">
      <style:graphic-properties draw:stroke="none" draw:fill="none" fo:min-height="0.705cm"/>
    </style:style>
    <style:style style:name="gr4" style:family="graphic" style:parent-style-name="Object_20_with_20_no_20_fill_20_and_20_no_20_line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5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0.488cm" fo:min-width="0cm"/>
    </style:style>
    <style:style style:name="gr6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1.415cm" fo:min-width="24.081cm"/>
    </style:style>
    <style:style style:name="gr7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1.258cm" fo:min-width="25.267cm"/>
    </style:style>
    <style:style style:name="gr8" style:family="graphic" style:parent-style-name="standard" style:list-style-name="L4">
      <style:graphic-properties draw:stroke="none" svg:stroke-color="#000000" draw:fill="none" draw:fill-color="#ffffff" draw:textarea-horizontal-align="left" draw:auto-grow-height="true" draw:auto-grow-width="false" fo:min-height="7.615cm" fo:min-width="0cm"/>
    </style:style>
    <style:style style:name="gr9" style:family="graphic" style:parent-style-name="standard" style:list-style-name="L4">
      <style:graphic-properties draw:stroke="none" svg:stroke-color="#000000" draw:fill="none" draw:fill-color="#ffffff" draw:textarea-horizontal-align="left" draw:auto-grow-height="true" draw:auto-grow-width="false" fo:min-height="15.338cm" fo:min-width="0cm"/>
    </style:style>
    <style:style style:name="gr10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4.922cm" fo:min-width="0cm"/>
    </style:style>
    <style:style style:name="gr11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1.407cm" fo:min-width="4.049cm"/>
    </style:style>
    <style:style style:name="gr12" style:family="graphic" style:parent-style-name="standard" style:list-style-name="L3">
      <style:graphic-properties draw:stroke="none" draw:fill="none" fo:min-height="15.752cm"/>
    </style:style>
    <style:style style:name="gr13" style:family="graphic" style:parent-style-name="standard">
      <style:graphic-properties draw:stroke="none" svg:stroke-color="#000000" draw:fill="none" draw:fill-color="#ffffff" draw:auto-grow-height="true" draw:auto-grow-width="false" fo:max-height="0cm" fo:min-height="0.512cm"/>
    </style:style>
    <style:style style:name="pr1" style:family="presentation" style:parent-style-name="Impress-title">
      <style:graphic-properties fo:min-height="4cm"/>
    </style:style>
    <style:style style:name="pr2" style:family="presentation" style:parent-style-name="Impress-subtitle">
      <style:graphic-properties draw:fill-color="#ffffff" fo:min-height="2.729cm"/>
    </style:style>
    <style:style style:name="pr3" style:family="presentation" style:parent-style-name="Impress-notes">
      <style:graphic-properties draw:fill-color="#ffffff" draw:auto-grow-height="true" fo:min-height="13.364cm"/>
    </style:style>
    <style:style style:name="pr4" style:family="presentation" style:parent-style-name="Impress1-title">
      <style:graphic-properties draw:auto-grow-height="true" fo:min-height="3.507cm"/>
    </style:style>
    <style:style style:name="pr5" style:family="presentation" style:parent-style-name="Impress1-outline1">
      <style:graphic-properties fo:min-height="11.93cm"/>
    </style:style>
    <style:style style:name="pr6" style:family="presentation" style:parent-style-name="Impress1-notes">
      <style:graphic-properties draw:fill-color="#ffffff" draw:auto-grow-height="true" fo:min-height="13.364cm"/>
    </style:style>
    <style:style style:name="pr7" style:family="presentation" style:parent-style-name="Impress1-title">
      <style:graphic-properties fo:min-height="3.507cm"/>
    </style:style>
    <style:style style:name="pr8" style:family="presentation" style:parent-style-name="Impress1-notes">
      <style:graphic-properties draw:fill-color="#ffffff" fo:min-height="13.364cm"/>
    </style:style>
    <style:style style:name="P1" style:family="paragraph">
      <loext:graphic-properties draw:fill-color="#ffffff"/>
    </style:style>
    <style:style style:name="P2" style:family="paragraph">
      <loext:graphic-properties draw:fill="none" draw:fill-color="#ffffff"/>
    </style:style>
    <style:style style:name="P3" style:family="paragraph">
      <style:paragraph-properties fo:margin-top="0cm" fo:margin-bottom="0cm" fo:line-height="90%"/>
    </style:style>
    <style:style style:name="P4" style:family="paragraph">
      <style:text-properties fo:color="#ce181e" fo:font-style="normal" fo:font-weight="bold" style:font-style-asian="normal" style:font-weight-asian="bold" style:font-style-complex="normal" style:font-weight-complex="bold"/>
    </style:style>
    <style:style style:name="P5" style:family="paragraph">
      <style:text-properties fo:font-size="28pt" style:font-size-asian="28pt" style:font-size-complex="28pt"/>
    </style:style>
    <style:style style:name="P6" style:family="paragraph">
      <loext:graphic-properties draw:fill="none"/>
    </style:style>
    <style:style style:name="P7" style:family="paragraph">
      <style:text-properties fo:color="#000000" fo:font-size="44pt" style:font-size-asian="44pt" style:font-size-complex="44pt"/>
    </style:style>
    <style:style style:name="P8" style:family="paragraph">
      <loext:graphic-properties draw:fill="none"/>
      <style:paragraph-properties fo:text-align="center"/>
    </style:style>
    <style:style style:name="P9" style:family="paragraph">
      <style:text-properties fo:color="#000000" fo:font-size="36pt" style:font-size-asian="36pt" style:font-size-complex="36pt"/>
    </style:style>
    <style:style style:name="P10" style:family="paragraph">
      <style:paragraph-properties style:text-autospace="none"/>
    </style:style>
    <style:style style:name="P11" style:family="paragraph">
      <loext:graphic-properties draw:fill="none" draw:fill-color="#ffffff"/>
      <style:paragraph-properties style:text-autospace="none"/>
      <style:text-properties fo:color="#21409a" style:font-name="GaramondPremrPro-Identity-H" fo:font-size="12pt" style:font-name-asian="GaramondPremrPro-Identity-H" style:font-size-asian="12pt" style:font-name-complex="GaramondPremrPro-Identity-H" style:font-size-complex="12pt"/>
    </style:style>
    <style:style style:name="P12" style:family="paragraph">
      <style:text-properties fo:color="#ce181e" fo:font-size="40pt" fo:font-style="normal" fo:font-weight="bold" style:font-size-asian="40pt" style:font-style-asian="normal" style:font-weight-asian="bold" style:font-size-complex="40pt" style:font-style-complex="normal" style:font-weight-complex="bold"/>
    </style:style>
    <style:style style:name="P13" style:family="paragraph">
      <style:text-properties fo:color="#ce181e" fo:font-size="44pt" fo:font-style="normal" fo:font-weight="bold" style:font-size-asian="44pt" style:font-style-asian="normal" style:font-weight-asian="bold" style:font-size-complex="44pt" style:font-style-complex="normal" style:font-weight-complex="bold"/>
    </style:style>
    <style:style style:name="P14" style:family="paragraph">
      <loext:graphic-properties draw:fill="none" draw:fill-color="#ffffff"/>
      <style:text-properties fo:font-size="36pt" fo:font-weight="normal" style:font-size-asian="36pt" style:font-weight-asian="normal" style:font-size-complex="36pt" style:font-weight-complex="normal"/>
    </style:style>
    <style:style style:name="P15" style:family="paragraph">
      <loext:graphic-properties draw:fill="none" draw:fill-color="#ffffff"/>
      <style:text-properties fo:font-size="18pt"/>
    </style:style>
    <style:style style:name="P16" style:family="paragraph">
      <loext:graphic-properties draw:fill="none" draw:fill-color="#ffffff"/>
      <style:text-properties fo:font-size="32pt" fo:font-weight="normal" style:font-size-asian="36pt" style:font-weight-asian="normal" style:font-size-complex="36pt" style:font-weight-complex="normal"/>
    </style:style>
    <style:style style:name="P17" style:family="paragraph">
      <loext:graphic-properties draw:fill-color="#ffffff"/>
      <style:text-properties fo:font-size="20pt"/>
    </style:style>
    <style:style style:name="P18" style:family="paragraph">
      <loext:graphic-properties draw:fill="none" draw:fill-color="#ffffff"/>
      <style:text-properties fo:font-size="32pt" fo:font-weight="bold" style:font-size-asian="26pt" style:font-weight-asian="bold" style:font-size-complex="26pt" style:font-weight-complex="bold"/>
    </style:style>
    <style:style style:name="P19" style:family="paragraph">
      <loext:graphic-properties draw:fill="none" draw:fill-color="#ffffff"/>
      <style:text-properties fo:font-size="26pt" fo:font-weight="bold" style:font-size-asian="26pt" style:font-weight-asian="bold" style:font-size-complex="26pt" style:font-weight-complex="bold"/>
    </style:style>
    <style:style style:name="P20" style:family="paragraph">
      <style:text-properties fo:color="#000000"/>
    </style:style>
    <style:style style:name="P21" style:family="paragraph">
      <style:text-properties fo:font-size="36pt" style:font-size-asian="36pt" style:font-size-complex="36pt"/>
    </style:style>
    <style:style style:name="P22" style:family="paragraph">
      <loext:graphic-properties draw:fill="none" draw:fill-color="#ffffff"/>
      <style:text-properties fo:font-weight="bold" style:font-weight-asian="bold" style:font-weight-complex="bold"/>
    </style:style>
    <style:style style:name="P23" style:family="paragraph">
      <style:text-properties style:font-name="Open Sans" fo:font-weight="normal" style:font-weight-asian="normal" style:font-weight-complex="normal"/>
    </style:style>
    <style:style style:name="P24" style:family="paragraph">
      <style:text-properties fo:color="#ce181e" fo:font-weight="normal" style:font-weight-asian="normal" style:font-weight-complex="normal"/>
    </style:style>
    <style:style style:name="P25" style:family="paragraph">
      <style:text-properties fo:font-size="26pt" style:font-size-asian="26pt" style:font-size-complex="26pt"/>
    </style:style>
    <style:style style:name="P26" style:family="paragraph">
      <loext:graphic-properties draw:fill="none"/>
      <style:text-properties fo:font-size="26pt" style:font-size-asian="26pt" style:font-size-complex="26pt"/>
    </style:style>
    <style:style style:name="P27" style:family="paragraph">
      <style:text-properties fo:color="#ce181e" fo:font-size="36pt" fo:font-weight="normal" style:font-size-asian="36pt" style:font-weight-asian="normal" style:font-size-complex="36pt" style:font-weight-complex="normal"/>
    </style:style>
    <style:style style:name="P28" style:family="paragraph">
      <style:text-properties fo:color="#ce181e" fo:font-size="36pt" style:font-size-asian="36pt" style:font-size-complex="36pt"/>
    </style:style>
    <style:style style:name="T1" style:family="text">
      <style:text-properties fo:font-size="28pt" style:font-size-asian="28pt" style:font-size-complex="28pt"/>
    </style:style>
    <style:style style:name="T2" style:family="text">
      <style:text-properties fo:font-variant="normal" fo:text-transform="none" fo:color="#ce181e" style:text-line-through-style="none" style:text-line-through-type="none" style:text-position="0% 100%" style:font-name="Calibri Light" fo:font-size="44pt" fo:letter-spacing="normal" fo:font-style="normal" style:text-underline-style="none" fo:font-weight="bold" style:font-name-asian="DejaVu Sans" style:font-size-asian="44pt" style:font-style-asian="normal" style:font-weight-asian="bold" style:font-name-complex="DejaVu Sans" style:font-size-complex="44pt" style:font-style-complex="normal" style:font-weight-complex="bold"/>
    </style:style>
    <style:style style:name="T3" style:family="text">
      <style:text-properties fo:font-variant="normal" fo:text-transform="none" fo:color="#4472c4" style:text-line-through-style="none" style:text-line-through-type="none" style:text-position="0% 100%" style:font-name="Calibri Light" fo:font-size="44pt" fo:letter-spacing="normal" fo:font-style="normal" style:text-underline-style="none" fo:font-weight="bold" style:font-name-asian="DejaVu Sans" style:font-size-asian="44pt" style:font-style-asian="normal" style:font-weight-asian="bold" style:font-name-complex="DejaVu Sans" style:font-size-complex="44pt" style:font-style-complex="normal" style:font-weight-complex="bold"/>
    </style:style>
    <style:style style:name="T4" style:family="text">
      <style:text-properties fo:font-variant="normal" fo:text-transform="none" fo:color="#4472c4" style:text-line-through-style="none" style:text-line-through-type="none" style:text-position="0% 100%" style:font-name="Calibri Light" fo:font-size="28pt" fo:letter-spacing="normal" fo:font-style="normal" style:text-underline-style="none" fo:font-weight="bold" style:font-name-asian="DejaVu Sans" style:font-size-asian="28pt" style:font-style-asian="normal" style:font-weight-asian="bold" style:font-name-complex="DejaVu Sans" style:font-size-complex="28pt" style:font-style-complex="normal" style:font-weight-complex="bold"/>
    </style:style>
    <style:style style:name="T5" style:family="text">
      <style:text-properties fo:font-variant="normal" fo:text-transform="none" fo:color="#000000" style:text-line-through-style="none" style:text-line-through-type="none" style:text-position="0% 100%" style:font-name="Calibri Light" fo:font-size="28pt" fo:letter-spacing="normal" fo:font-style="normal" style:text-underline-style="none" fo:font-weight="bold" style:font-name-asian="DejaVu Sans" style:font-size-asian="28pt" style:font-style-asian="normal" style:font-weight-asian="bold" style:font-name-complex="DejaVu Sans" style:font-size-complex="28pt" style:font-style-complex="normal" style:font-weight-complex="bold"/>
    </style:style>
    <style:style style:name="T6" style:family="text">
      <style:text-properties fo:font-variant="normal" fo:text-transform="none" fo:color="#000000" style:text-line-through-style="none" style:text-line-through-type="none" style:text-position="0% 100%" style:font-name="Calibri Light" fo:font-size="44pt" fo:letter-spacing="normal" fo:font-style="normal" style:text-underline-style="none" fo:font-weight="bold" style:font-name-asian="DejaVu Sans" style:font-size-asian="44pt" style:font-style-asian="normal" style:font-weight-asian="bold" style:font-name-complex="DejaVu Sans" style:font-size-complex="44pt" style:font-style-complex="normal" style:font-weight-complex="bold"/>
    </style:style>
    <style:style style:name="T7" style:family="text">
      <style:text-properties fo:font-variant="normal" fo:text-transform="none" fo:color="#000000" style:text-line-through-style="none" style:text-line-through-type="none" style:text-position="0% 100%" style:font-name="Calibri Light" fo:font-size="44pt" fo:letter-spacing="normal" fo:font-style="normal" style:text-underline-style="solid" style:text-underline-width="auto" style:text-underline-color="font-color" fo:font-weight="bold" style:font-name-asian="DejaVu Sans" style:font-size-asian="44pt" style:font-style-asian="normal" style:font-weight-asian="bold" style:font-name-complex="DejaVu Sans" style:font-size-complex="44pt" style:font-style-complex="normal" style:font-weight-complex="bold"/>
    </style:style>
    <style:style style:name="T8" style:family="text">
      <style:text-properties fo:font-variant="normal" fo:text-transform="none" fo:color="#000000" style:text-line-through-style="none" style:text-line-through-type="none" style:text-position="0% 100%" style:font-name="Calibri Light" fo:font-size="36pt" fo:letter-spacing="normal" fo:font-style="normal" style:text-underline-style="solid" style:text-underline-width="auto" style:text-underline-color="font-color" fo:font-weight="bold" style:font-name-asian="DejaVu Sans" style:font-size-asian="36pt" style:font-style-asian="normal" style:font-weight-asian="bold" style:font-name-complex="DejaVu Sans" style:font-size-complex="36pt" style:font-style-complex="normal" style:font-weight-complex="bold"/>
    </style:style>
    <style:style style:name="T9" style:family="text">
      <style:text-properties fo:font-variant="normal" fo:text-transform="none" fo:color="#000000" style:text-line-through-style="none" style:text-line-through-type="none" style:text-position="0% 100%" style:font-name="Calibri Light" fo:font-size="36pt" fo:letter-spacing="normal" fo:font-style="normal" style:text-underline-style="none" fo:font-weight="bold" style:font-name-asian="DejaVu Sans" style:font-size-asian="36pt" style:font-style-asian="normal" style:font-weight-asian="bold" style:font-name-complex="DejaVu Sans" style:font-size-complex="36pt" style:font-style-complex="normal" style:font-weight-complex="bold"/>
    </style:style>
    <style:style style:name="T10" style:family="text">
      <style:text-properties fo:font-variant="normal" fo:text-transform="none" fo:color="#000000" style:text-line-through-style="none" style:text-line-through-type="none" style:text-position="0% 100%" style:font-name="Calibri Light" fo:font-size="36pt" fo:letter-spacing="normal" fo:font-style="normal" fo:font-weight="bold" style:font-name-asian="DejaVu Sans" style:font-size-asian="36pt" style:font-style-asian="normal" style:font-weight-asian="bold" style:font-name-complex="DejaVu Sans" style:font-size-complex="36pt" style:font-style-complex="normal" style:font-weight-complex="bold"/>
    </style:style>
    <style:style style:name="T11" style:family="text">
      <style:text-properties fo:color="#21409a" style:font-name="GaramondPremrPro-Identity-H" fo:font-size="12pt" style:font-name-asian="GaramondPremrPro-Identity-H" style:font-size-asian="12pt" style:font-name-complex="GaramondPremrPro-Identity-H" style:font-size-complex="12pt"/>
    </style:style>
    <style:style style:name="T12" style:family="text">
      <style:text-properties fo:font-variant="normal" fo:text-transform="none" fo:color="#000000" style:text-line-through-style="none" style:text-line-through-type="none" style:text-position="0% 100%" style:font-name="Calibri Light" fo:font-size="32pt" fo:letter-spacing="normal" fo:font-style="normal" style:text-underline-style="none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3" style:family="text">
      <style:text-properties fo:font-variant="normal" fo:text-transform="none" fo:color="#ce181e" style:text-line-through-style="none" style:text-line-through-type="none" style:text-position="0% 100%" style:font-name="Calibri Light" fo:font-size="40pt" fo:letter-spacing="normal" fo:font-style="normal" style:text-underline-style="none" fo:font-weight="bold" style:font-name-asian="DejaVu Sans" style:font-size-asian="40pt" style:font-style-asian="normal" style:font-weight-asian="bold" style:font-name-complex="DejaVu Sans" style:font-size-complex="40pt" style:font-style-complex="normal" style:font-weight-complex="bold"/>
    </style:style>
    <style:style style:name="T14" style:family="text">
      <style:text-properties fo:font-variant="normal" fo:text-transform="none" fo:color="#ce181e" style:text-line-through-style="none" style:text-line-through-type="none" style:text-position="0% 100%" style:font-name="Calibri Light" fo:font-size="32pt" fo:letter-spacing="normal" fo:font-style="normal" style:text-underline-style="none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5" style:family="text">
      <style:text-properties fo:font-variant="normal" fo:text-transform="none" fo:color="#000000" style:text-line-through-style="none" style:text-line-through-type="none" style:text-position="0% 100%" style:font-name="Calibri Light" fo:font-size="32pt" fo:letter-spacing="normal" fo:font-style="normal" style:text-underline-style="solid" style:text-underline-width="auto" style:text-underline-color="font-color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6" style:family="text">
      <style:text-properties fo:font-variant="normal" fo:text-transform="none" fo:color="#ce181e" style:text-line-through-style="none" style:text-line-through-type="none" style:text-position="0% 100%" style:font-name="Calibri Light" fo:font-size="32pt" fo:letter-spacing="normal" fo:font-style="normal" style:text-underline-style="solid" style:text-underline-width="auto" style:text-underline-color="font-color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7" style:family="text">
      <style:text-properties fo:font-variant="normal" fo:text-transform="none" style:text-line-through-style="none" style:text-line-through-type="none" style:text-position="0% 100%" style:font-name="Calibri Light" fo:font-size="32pt" fo:letter-spacing="normal" fo:font-style="normal" style:text-underline-style="none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8" style:family="text">
      <style:text-properties fo:font-variant="normal" fo:text-transform="none" style:text-line-through-style="none" style:text-line-through-type="none" style:text-position="0% 100%" style:font-name="Calibri Light" fo:font-size="32pt" fo:letter-spacing="normal" fo:font-style="normal" style:text-underline-style="solid" style:text-underline-width="auto" style:text-underline-color="font-color" fo:font-weight="bold" style:font-name-asian="DejaVu Sans" style:font-size-asian="32pt" style:font-style-asian="normal" style:font-weight-asian="bold" style:font-name-complex="DejaVu Sans" style:font-size-complex="32pt" style:font-style-complex="normal" style:font-weight-complex="bold"/>
    </style:style>
    <style:style style:name="T19" style:family="text">
      <style:text-properties fo:font-variant="normal" fo:text-transform="none" fo:color="#333333" style:text-outline="false" style:text-line-through-style="none" style:text-line-through-type="none" style:text-position="0% 100%" style:font-name="Calibri Light" fo:font-size="32pt" fo:letter-spacing="normal" fo:font-style="normal" fo:text-shadow="none" style:text-underline-style="none" fo:font-weight="bold" style:letter-kerning="true" style:font-name-asian="DejaVu Sans" style:font-size-asian="32pt" style:font-style-asian="normal" style:font-weight-asian="bold" style:font-name-complex="DejaVu Sans" style:font-size-complex="32pt" style:font-style-complex="normal" style:font-weight-complex="bold" style:text-emphasize="none" style:font-relief="none" style:text-overline-style="none" style:text-overline-color="font-color"/>
    </style:style>
    <style:style style:name="T20" style:family="text">
      <style:text-properties fo:font-size="36pt" fo:font-weight="normal" style:font-size-asian="36pt" style:font-weight-asian="normal" style:font-size-complex="36pt" style:font-weight-complex="normal"/>
    </style:style>
    <style:style style:name="T21" style:family="text">
      <style:text-properties fo:font-size="18pt"/>
    </style:style>
    <style:style style:name="T22" style:family="text">
      <style:text-properties fo:font-size="32pt" fo:font-weight="normal" style:font-size-asian="36pt" style:font-weight-asian="normal" style:font-size-complex="36pt" style:font-weight-complex="normal"/>
    </style:style>
    <style:style style:name="T23" style:family="text">
      <style:text-properties fo:font-size="32pt" fo:font-weight="bold" style:font-size-asian="26pt" style:font-weight-asian="bold" style:font-size-complex="26pt" style:font-weight-complex="bold"/>
    </style:style>
    <style:style style:name="T24" style:family="text">
      <style:text-properties fo:font-size="26pt" fo:font-weight="bold" style:font-size-asian="26pt" style:font-weight-asian="bold" style:font-size-complex="26pt" style:font-weight-complex="bold"/>
    </style:style>
    <style:style style:name="T25" style:family="text">
      <style:text-properties fo:color="#000000"/>
    </style:style>
    <style:style style:name="T26" style:family="text">
      <style:text-properties fo:color="#ce181e"/>
    </style:style>
    <style:style style:name="T27" style:family="text">
      <style:text-properties fo:color="#000000" style:text-underline-style="solid" style:text-underline-width="auto" style:text-underline-color="font-color"/>
    </style:style>
    <style:style style:name="T28" style:family="text">
      <style:text-properties fo:font-variant="normal" fo:text-transform="none" fo:color="#ce181e" style:text-line-through-style="none" style:text-line-through-type="none" style:text-position="0% 100%" style:font-name="Calibri Light" fo:font-size="36pt" fo:letter-spacing="normal" fo:font-style="normal" style:text-underline-style="none" fo:font-weight="bold" style:font-name-asian="DejaVu Sans" style:font-size-asian="36pt" style:font-style-asian="normal" style:font-weight-asian="bold" style:font-name-complex="DejaVu Sans" style:font-size-complex="36pt" style:font-style-complex="normal" style:font-weight-complex="bold"/>
    </style:style>
    <style:style style:name="T29" style:family="text">
      <style:text-properties style:text-underline-style="solid" style:text-underline-width="auto" style:text-underline-color="font-color"/>
    </style:style>
    <style:style style:name="T30" style:family="text">
      <style:text-properties style:text-underline-style="none"/>
    </style:style>
    <style:style style:name="T31" style:family="text">
      <style:text-properties fo:font-weight="bold" style:font-weight-asian="bold" style:font-weight-complex="bold"/>
    </style:style>
    <style:style style:name="T32" style:family="text">
      <style:text-properties fo:font-variant="normal" fo:text-transform="none" fo:color="#ce181e" style:text-line-through-style="none" style:text-line-through-type="none" style:text-position="0% 100%" style:font-name="Open Sans" fo:font-size="40pt" fo:letter-spacing="normal" fo:font-style="normal" style:text-underline-style="none" fo:font-weight="normal" style:font-name-asian="DejaVu Sans" style:font-size-asian="40pt" style:font-style-asian="normal" style:font-weight-asian="normal" style:font-name-complex="DejaVu Sans" style:font-size-complex="40pt" style:font-style-complex="normal" style:font-weight-complex="normal"/>
    </style:style>
    <style:style style:name="T33" style:family="text">
      <style:text-properties fo:color="#ce181e" fo:font-weight="normal" style:font-weight-asian="normal" style:font-weight-complex="normal"/>
    </style:style>
    <style:style style:name="T34" style:family="text">
      <style:text-properties fo:font-size="26pt" style:font-size-asian="26pt" style:font-size-complex="26pt"/>
    </style:style>
    <style:style style:name="T35" style:family="text">
      <style:text-properties fo:color="#ce181e" fo:font-size="26pt" style:font-size-asian="26pt" style:font-size-complex="26pt"/>
    </style:style>
    <style:style style:name="T36" style:family="text">
      <style:text-properties fo:color="#000000" fo:font-size="26pt" style:font-size-asian="26pt" style:font-size-complex="26pt"/>
    </style:style>
    <style:style style:name="T37" style:family="text">
      <style:text-properties fo:color="#ce181e" fo:font-size="36pt" fo:font-weight="normal" style:font-size-asian="36pt" style:font-weight-asian="normal" style:font-size-complex="36pt" style:font-weight-complex="normal"/>
    </style:style>
    <style:style style:name="T38" style:family="text">
      <style:text-properties fo:font-variant="normal" fo:text-transform="none" fo:color="#000000" style:text-line-through-style="none" style:text-line-through-type="none" style:text-position="0% 100%" style:font-name="Calibri Light" fo:font-size="20pt" fo:letter-spacing="normal" fo:font-style="normal" style:text-underline-style="none" fo:font-weight="bold" style:font-name-asian="DejaVu Sans" style:font-size-asian="20pt" style:font-style-asian="normal" style:font-weight-asian="bold" style:font-name-complex="DejaVu Sans" style:font-size-complex="20pt" style:font-style-complex="normal" style:font-weight-complex="bold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space-before="0.3cm" text:min-label-width="0.9cm"/>
        <style:text-properties fo:font-family="StarSymbol" fo:color="#ef2929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fo:color="#ef2929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fo:color="#ef2929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fo:color="#ef2929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fo:color="#ef2929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fo:color="#ef2929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fo:color="#ef2929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fo:color="#ef2929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fo:color="#ef2929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fo:color="#ef2929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OpenSymbol" style:font-charset="x-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font-charset="x-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font-charset="x-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font-charset="x-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font-charset="x-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font-charset="x-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font-charset="x-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font-charset="x-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font-charset="x-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font-charset="x-symbol" style:use-window-font-color="true" fo:font-size="45%"/>
      </text:list-level-style-bullet>
    </text:list-style>
  </office:automatic-styles>
  <office:body>
    <office:presentation>
      <draw:page draw:name="page1" draw:style-name="dp1" draw:master-page-name="Impress" presentation:presentation-page-layout-name="AL1T0">
        <office:forms form:automatic-focus="false" form:apply-design-mode="false"/>
        <draw:frame presentation:style-name="pr1" draw:layer="layout" svg:width="23.8cm" svg:height="4cm" svg:x="2.2cm" svg:y="11.4cm" presentation:class="title" presentation:user-transformed="true">
          <draw:text-box>
            <text:p>
              <text:span text:style-name="T1">CS834 - Introduction to Information Retrieval</text:span>
              <text:span text:style-name="T1">
                <text:line-break/>
              </text:span>
              <text:span text:style-name="T1">Presentation #3</text:span>
            </text:p>
          </draw:text-box>
        </draw:frame>
        <draw:frame presentation:style-name="pr2" draw:text-style-name="P1" draw:layer="layout" svg:width="23.8cm" svg:height="2.729cm" svg:x="2.2cm" svg:y="16.4cm" presentation:class="subtitle">
          <draw:text-box>
            <text:p>Hussam Aldeen Hallak</text:p>
          </draw:text-box>
        </draw:frame>
        <draw:frame draw:style-name="gr1" draw:text-style-name="P2" draw:layer="layout" svg:width="0.762cm" svg:height="0.962cm" svg:x="0.508cm" svg:y="19.304cm">
          <draw:text-box>
            <text:p>1</text:p>
          </draw:text-box>
        </draw:frame>
        <presentation:notes draw:style-name="dp2">
          <draw:page-thumbnail draw:style-name="gr2" draw:layer="layout" svg:width="14.848cm" svg:height="11.136cm" svg:x="3.075cm" svg:y="2.257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The Two Papers:</text:span>
            </text:p>
          </draw:text-box>
        </draw:frame>
        <draw:frame presentation:style-name="pr5" draw:text-style-name="P5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3">Fast generation of result snippets in web search</text:span>
                  <text:span text:style-name="T4">
                    <text:line-break/>
                  </text:span>
                  <text:span text:style-name="T4">
                    <text:line-break/>
                  </text:span>
                  <text:span text:style-name="T5">SIGIR '07 Proceedings of the 30th annual international ACM SIGIR conference on Research and development in information retrieval</text:span>
                  <text:span text:style-name="T5">
                    <text:line-break/>
                  </text:span>
                  <text:span text:style-name="T5">Pages 127-134 </text:span>
                </text:p>
              </text:list-item>
              <text:list-item>
                <text:p>
                  <text:span text:style-name="T3">Good Abandonment in Mobile and PC Internet Search</text:span>
                  <text:span text:style-name="T3">
                    <text:line-break/>
                  </text:span>
                  <text:span text:style-name="T4">
                    <text:line-break/>
                  </text:span>
                  <text:span text:style-name="T5">Jane Li, Scott B. Huffman, Akihito Tokuda, Google Inc - Proc. SIGIR ’09 , 2009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2</text:p>
          </draw:text-box>
        </draw:frame>
        <presentation:notes draw:style-name="dp2">
          <draw:page-thumbnail draw:style-name="gr2" draw:layer="layout" svg:width="14.848cm" svg:height="11.136cm" svg:x="3.075cm" svg:y="2.257cm" draw:page-number="2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The First Paper:</text:span>
              <text:span text:style-name="T2">
                <text:line-break/>
              </text:span>
              <text:span text:style-name="T2">Seminal paper from the book</text:span>
            </text:p>
          </draw:text-box>
        </draw:frame>
        <draw:frame presentation:style-name="pr5" draw:text-style-name="P5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3">Fast generation of result snippets in web search</text:span>
                  <text:span text:style-name="T4">
                    <text:line-break/>
                  </text:span>
                  <text:span text:style-name="T4">
                    <text:line-break/>
                  </text:span>
                  <text:span text:style-name="T5">SIGIR '07 Proceedings of the 30th annual international ACM SIGIR conference on Research and development in information retrieval</text:span>
                  <text:span text:style-name="T5">
                    <text:line-break/>
                  </text:span>
                  <text:span text:style-name="T5">Pages 127-134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3</text:p>
          </draw:text-box>
        </draw:frame>
        <draw:frame draw:style-name="gr3" draw:text-style-name="P6" draw:layer="layout" svg:width="24.861cm" svg:height="0.962cm" svg:x="1.555cm" svg:y="14.539cm">
          <draw:text-box>
            <text:p>http://citeseerx.ist.psu.edu/viewdoc/download?doi=10.1.1.72.4357&amp;rep=rep1&amp;type=pdf</text:p>
          </draw:text-box>
        </draw:frame>
        <presentation:notes draw:style-name="dp2">
          <draw:page-thumbnail draw:style-name="gr2" draw:layer="layout" svg:width="14.848cm" svg:height="11.136cm" svg:x="3.075cm" svg:y="2.257cm" draw:page-number="3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Snippets</text:span>
            </text:p>
          </draw:text-box>
        </draw:frame>
        <draw:frame presentation:style-name="pr5" draw:text-style-name="P7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6">Sentences or fragments extracted from a document</text:span>
                </text:p>
              </text:list-item>
              <text:list-item>
                <text:p>
                  <text:span text:style-name="T6">Gives a content preview</text:span>
                </text:p>
              </text:list-item>
              <text:list-item>
                <text:p>
                  <text:span text:style-name="T6">Allows the user to get an idea of what’s inside the document</text:span>
                </text:p>
              </text:list-item>
              <text:list-item>
                <text:p>
                  <text:span text:style-name="T7">Sometimes</text:span>
                  <text:span text:style-name="T6">, it contains the answer to the search query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4</text:p>
          </draw:text-box>
        </draw:frame>
        <presentation:notes draw:style-name="dp2">
          <draw:page-thumbnail draw:style-name="gr2" draw:layer="layout" svg:width="14.848cm" svg:height="11.136cm" svg:x="3.075cm" svg:y="2.257cm" draw:page-number="4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Google Snippets</text:span>
            </text:p>
          </draw:text-box>
        </draw:frame>
        <draw:frame draw:style-name="gr1" draw:text-style-name="P2" draw:layer="layout" svg:width="0.762cm" svg:height="0.962cm" svg:x="0.508cm" svg:y="19.304cm">
          <draw:text-box>
            <text:p>5</text:p>
          </draw:text-box>
        </draw:frame>
        <draw:frame draw:style-name="gr4" draw:text-style-name="P8" draw:layer="layout" svg:width="25.052cm" svg:height="14.081cm" svg:x="1.364cm" svg:y="4.826cm">
          <draw:image xlink:href="Pictures/100000000000047F00000287408C22307AFCEBBF.png" xlink:type="simple" xlink:show="embed" xlink:actuate="onLoad">
            <text:p/>
          </draw:image>
        </draw:frame>
        <presentation:notes draw:style-name="dp2">
          <draw:page-thumbnail draw:style-name="gr2" draw:layer="layout" svg:width="14.848cm" svg:height="11.136cm" svg:x="3.075cm" svg:y="2.257cm" draw:page-number="5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Results Page Construction</text:span>
            </text:p>
          </draw:text-box>
        </draw:frame>
        <draw:frame presentation:style-name="pr5" draw:text-style-name="P9" draw:layer="layout" svg:width="24.67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8">Lexicon Engine:</text:span>
                  <text:span text:style-name="T9"> Maps query terms to integers</text:span>
                </text:p>
              </text:list-item>
              <text:list-item>
                <text:p>
                  <text:span text:style-name="T8">Ranking Engine:</text:span>
                  <text:span text:style-name="T9"> Generates inverted lists and ranks documents</text:span>
                </text:p>
              </text:list-item>
              <text:list-item>
                <text:p>
                  <text:span text:style-name="T8">Snippet Engine:</text:span>
                  <text:span text:style-name="T9"> Generates snippets from query term numbers and document numbers</text:span>
                </text:p>
              </text:list-item>
              <text:list-item>
                <text:p>
                  <text:span text:style-name="T8">Meta Data Engine:</text:span>
                  <text:span text:style-name="T10"> Fetches other information to construct results page (e.g., URI, page title, document type, size, ...etc.)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6</text:p>
          </draw:text-box>
        </draw:frame>
        <presentation:notes draw:style-name="dp2">
          <draw:page-thumbnail draw:style-name="gr2" draw:layer="layout" svg:width="14.848cm" svg:height="11.136cm" svg:x="3.075cm" svg:y="2.257cm" draw:page-number="6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Search Engine Architecture</text:span>
            </text:p>
          </draw:text-box>
        </draw:frame>
        <draw:frame draw:style-name="gr1" draw:text-style-name="P2" draw:layer="layout" svg:width="0.762cm" svg:height="0.962cm" svg:x="0.508cm" svg:y="19.304cm">
          <draw:text-box>
            <text:p>7</text:p>
          </draw:text-box>
        </draw:frame>
        <draw:frame draw:style-name="gr4" draw:text-style-name="P8" draw:layer="layout" svg:width="15.29cm" svg:height="17.241cm" svg:x="5.792cm" svg:y="3.556cm">
          <draw:image xlink:href="Pictures/10000000000001DE0000021B53A3E5B047A5D616.png" xlink:type="simple" xlink:show="embed" xlink:actuate="onLoad">
            <text:p/>
          </draw:image>
        </draw:frame>
        <draw:frame draw:style-name="gr5" draw:text-style-name="P11" draw:layer="layout" svg:width="4.572cm" svg:height="0.747cm" svg:x="1.084cm" svg:y="20.02cm">
          <draw:text-box>
            <text:p text:style-name="P10">
              <text:span text:style-name="T11">Turpin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7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Two types of snippets:</text:span>
            </text:p>
          </draw:text-box>
        </draw:frame>
        <draw:frame presentation:style-name="pr5" draw:text-style-name="P9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8">Static:</text:span>
                  <text:span text:style-name="T8">
                    <text:line-break/>
                  </text:span>
                  <text:span text:style-name="T12">- Generated from a document and stored</text:span>
                  <text:span text:style-name="T12">
                    <text:line-break/>
                  </text:span>
                  <text:span text:style-name="T12">- Fixed for each document</text:span>
                  <text:span text:style-name="T12">
                    <text:line-break/>
                  </text:span>
                  <text:span text:style-name="T12">- Query independent</text:span>
                </text:p>
              </text:list-item>
              <text:list-item>
                <text:p>
                  <text:span text:style-name="T8">Dynamic:</text:span>
                  <text:span text:style-name="T9"> </text:span>
                  <text:span text:style-name="T9">
                    <text:line-break/>
                  </text:span>
                  <text:span text:style-name="T12">- Generated from the query and the document</text:span>
                  <text:span text:style-name="T12">
                    <text:line-break/>
                  </text:span>
                  <text:span text:style-name="T12">- Query-biased</text:span>
                  <text:span text:style-name="T12">
                    <text:line-break/>
                  </text:span>
                  <text:span text:style-name="T12">- Different snippets are generated for the same document based on the query.</text:span>
                </text:p>
              </text:list-item>
            </text:list>
          </draw:text-box>
        </draw:frame>
        <draw:frame draw:style-name="gr1" draw:text-style-name="P2" draw:layer="layout" svg:width="0.762cm" svg:height="0.962cm" svg:x="0.508cm" svg:y="19.304cm">
          <draw:text-box>
            <text:p>8</text:p>
          </draw:text-box>
        </draw:frame>
        <presentation:notes draw:style-name="dp2">
          <draw:page-thumbnail draw:style-name="gr2" draw:layer="layout" svg:width="14.848cm" svg:height="11.136cm" svg:x="3.075cm" svg:y="2.257cm" draw:page-number="8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Simple Sentence Ranker</text:span>
            </text:p>
          </draw:text-box>
        </draw:frame>
        <draw:frame draw:style-name="gr1" draw:text-style-name="P2" draw:layer="layout" svg:width="0.762cm" svg:height="0.962cm" svg:x="0.508cm" svg:y="19.304cm">
          <draw:text-box>
            <text:p>9</text:p>
          </draw:text-box>
        </draw:frame>
        <draw:frame draw:style-name="gr4" draw:text-style-name="P8" draw:layer="layout" svg:width="18.855cm" svg:height="16.502cm" svg:x="4.005cm" svg:y="3.31cm">
          <draw:image xlink:href="Pictures/100000000000026100000215AC8476641216DB1C.png" xlink:type="simple" xlink:show="embed" xlink:actuate="onLoad">
            <text:p/>
          </draw:image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9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Dynamic Snippets: Challenges &amp; Solutions</text:span>
            </text:p>
          </draw:text-box>
        </draw:frame>
        <draw:frame presentation:style-name="pr5" draw:text-style-name="P9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14">Challenges:</text:span>
                  <text:span text:style-name="T12">
                    <text:line-break/>
                  </text:span>
                  <text:span text:style-name="T12">- Generating dynamic snippets takes time.</text:span>
                  <text:span text:style-name="T12">
                    <text:line-break/>
                  </text:span>
                  <text:span text:style-name="T12">- Billions of web pages to store and access their files on the disk to generate dynamic snippets.</text:span>
                  <text:span text:style-name="T12">
                    <text:line-break/>
                  </text:span>
                  <text:span text:style-name="T12">- Hundreds of millions of search queries.</text:span>
                </text:p>
              </text:list-item>
              <text:list-item>
                <text:p>
                  <text:span text:style-name="T14">Solutions:</text:span>
                  <text:span text:style-name="T12">
                    <text:line-break/>
                  </text:span>
                  <text:span text:style-name="T12">- </text:span>
                  <text:span text:style-name="T15">Disk access reduction:</text:span>
                  <text:span text:style-name="T12"> </text:span>
                  <text:span text:style-name="T16">Cache</text:span>
                  <text:span text:style-name="T12">:</text:span>
                  <text:span text:style-name="T12">
                    <text:line-break/>
                  </text:span>
                  <text:span text:style-name="T12">1- Frequently accessed documents</text:span>
                  <text:span text:style-name="T12">
                    <text:line-break/>
                  </text:span>
                  <text:span text:style-name="T12">2- pre-computed result pages for popular queries</text:span>
                  <text:span text:style-name="T12">
                    <text:line-break/>
                  </text:span>
                  <text:span text:style-name="T12">- </text:span>
                  <text:span text:style-name="T15">Compression:</text:span>
                  <text:span text:style-name="T12">
                    <text:line-break/>
                  </text:span>
                  <text:span text:style-name="T12">Smaller documents size → more can be cached.</text:span>
                  <text:span text:style-name="T12">
                    <text:line-break/>
                  </text:span>
                  <text:span text:style-name="T12">- </text:span>
                  <text:span text:style-name="T15">Compaction:</text:span>
                  <text:span text:style-name="T12"> </text:span>
                  <text:span text:style-name="T12">
                    <text:line-break/>
                  </text:span>
                  <text:span text:style-name="T12">Only cache the important part of the document.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10</text:p>
          </draw:text-box>
        </draw:frame>
        <presentation:notes draw:style-name="dp2">
          <draw:page-thumbnail draw:style-name="gr2" draw:layer="layout" svg:width="14.848cm" svg:height="11.136cm" svg:x="3.075cm" svg:y="2.257cm" draw:page-number="10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Baseline Snippet Engine:</text:span>
            </text:p>
          </draw:text-box>
        </draw:frame>
        <draw:frame presentation:style-name="pr5" draw:text-style-name="P9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12">Uses a well-known adaptive compressor:</text:span>
                  <text:span text:style-name="T12">
                    <text:line-break/>
                  </text:span>
                  <text:span text:style-name="T12">Compress all documents</text:span>
                  <text:span text:style-name="T12">
                    <text:line-break/>
                  </text:span>
                  <text:span text:style-name="T12">Decompress as needed.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Implemented using </text:span>
                  <text:span text:style-name="T14">zlib</text:span>
                </text:p>
                <text:p>
                  <text:span text:style-name="T14"/>
                </text:p>
              </text:list-item>
              <text:list-item>
                <text:p>
                  <text:span text:style-name="T12">Each document is stored in a single file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Snippet Generation:</text:span>
                  <text:span text:style-name="T12">
                    <text:line-break/>
                  </text:span>
                  <text:span text:style-name="T12">- Documents are decompressed one at a time.</text:span>
                  <text:span text:style-name="T12">
                    <text:line-break/>
                  </text:span>
                  <text:span text:style-name="T12">- Linear search for provided query terms.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11</text:p>
          </draw:text-box>
        </draw:frame>
        <presentation:notes draw:style-name="dp2">
          <draw:page-thumbnail draw:style-name="gr2" draw:layer="layout" svg:width="14.848cm" svg:height="11.136cm" svg:x="3.075cm" svg:y="2.257cm" draw:page-number="11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Compressed Token System (CTS) &amp;</text:span>
              <text:span text:style-name="T2">
                <text:line-break/>
              </text:span>
              <text:span text:style-name="T2">CTS Snippet Engine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2">
                    Uses 
                    <text:s/>
                    a semi-static compression:
                  </text:span>
                  <text:span text:style-name="T12">
                    <text:line-break/>
                  </text:span>
                  <text:span text:style-name="T12">1- Fast decompression</text:span>
                  <text:span text:style-name="T12">
                    <text:line-break/>
                  </text:span>
                  <text:span text:style-name="T12">2- Minimal compression loss</text:span>
                </text:p>
              </text:list-item>
              <text:list-item>
                <text:p>
                  <text:span text:style-name="T12">Mapping words and non-words to single integer tokens.</text:span>
                </text:p>
              </text:list-item>
              <text:list-item>
                <text:p>
                  <text:span text:style-name="T12">Uses vbyte coding scheme.</text:span>
                </text:p>
              </text:list-item>
              <text:list-item>
                <text:p>
                  <text:span text:style-name="T12">Words and non-words alternate in compressed files.</text:span>
                </text:p>
              </text:list-item>
              <text:list-item>
                <text:p>
                  <text:span text:style-name="T12">
                    <text:s/>
                  </text:span>
                  <text:span text:style-name="T12">Stores all documents contiguously in one file.</text:span>
                </text:p>
              </text:list-item>
              <text:list-item>
                <text:p>
                  <text:span text:style-name="T12">Auxiliary table saves documents’ start offsets.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12</text:p>
          </draw:text-box>
        </draw:frame>
        <presentation:notes draw:style-name="dp2">
          <draw:page-thumbnail draw:style-name="gr2" draw:layer="layout" svg:width="14.848cm" svg:height="11.136cm" svg:x="3.075cm" svg:y="2.257cm" draw:page-number="12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
                <text:s/>
              </text:span>
              <text:span text:style-name="T2">Advantages of CTS over Baseline: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7">Faster decompression</text:span>
                </text:p>
                <text:p>
                  <text:span text:style-name="T17"/>
                </text:p>
              </text:list-item>
              <text:list-item>
                <text:p>
                  <text:span text:style-name="T12">Scoring sentences without document decompression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Only decode the sentences returned as part of a snippet.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13</text:p>
          </draw:text-box>
        </draw:frame>
        <presentation:notes draw:style-name="dp2">
          <draw:page-thumbnail draw:style-name="gr2" draw:layer="layout" svg:width="14.848cm" svg:height="11.136cm" svg:x="3.075cm" svg:y="2.257cm" draw:page-number="13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
                <text:s/>
              </text:span>
              <text:span text:style-name="T2">Experiments on CTS and Baseline: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8">Data Collections:</text:span>
                  <text:span text:style-name="T17">
                    <text:line-break/>
                  </text:span>
                  <text:span text:style-name="T17">WT10G, WT50G, WT100G</text:span>
                </text:p>
              </text:list-item>
              <text:list-item>
                <text:p>
                  <text:span text:style-name="T18">Search Queries: </text:span>
                  <text:span text:style-name="T17">
                    <text:line-break/>
                  </text:span>
                  <text:span text:style-name="T17">Exite Log files from 1997 </text:span>
                  <text:span text:style-name="T19">http://msxml.excite.com/</text:span>
                </text:p>
              </text:list-item>
              <text:list-item>
                <text:p>
                  <text:span text:style-name="T15">Search Engine: </text:span>
                  <text:span text:style-name="T12">
                    <text:line-break/>
                  </text:span>
                  <text:span text:style-name="T12">Zettair</text:span>
                </text:p>
              </text:list-item>
              <text:list-item>
                <text:p>
                  <text:span text:style-name="T15">Document Ranker: </text:span>
                  <text:span text:style-name="T12">
                    <text:line-break/>
                  </text:span>
                  <text:span text:style-name="T12">Okapi BM25 (Simulating PageRank)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14</text:p>
          </draw:text-box>
        </draw:frame>
        <presentation:notes draw:style-name="dp2">
          <draw:page-thumbnail draw:style-name="gr2" draw:layer="layout" svg:width="14.848cm" svg:height="11.136cm" svg:x="3.075cm" svg:y="2.257cm" draw:page-number="14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5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
                <text:s/>
              </text:span>
              <text:span text:style-name="T2">Storage: CTS vs Baseline</text:span>
            </text:p>
          </draw:text-box>
        </draw:frame>
        <draw:frame draw:style-name="gr1" draw:text-style-name="P2" draw:layer="layout" svg:width="1.27cm" svg:height="0.962cm" svg:x="0.508cm" svg:y="19.304cm">
          <draw:text-box>
            <text:p>15</text:p>
          </draw:text-box>
        </draw:frame>
        <draw:frame draw:style-name="gr4" draw:text-style-name="P8" draw:layer="layout" svg:width="26.716cm" svg:height="10.922cm" svg:x="0.762cm" svg:y="4.088cm">
          <draw:image xlink:href="Pictures/100000000000021F000000DEE6624A5A8FD5EFF2.png" xlink:type="simple" xlink:show="embed" xlink:actuate="onLoad">
            <text:p/>
          </draw:image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draw:frame draw:style-name="gr6" draw:text-style-name="P14" draw:layer="layout" svg:width="24.581cm" svg:height="1.673cm" svg:x="1.848cm" svg:y="16.126cm">
          <draw:text-box>
            <text:p>
              <text:span text:style-name="T20">Zlib wins by about 2% in disk space saving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15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6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
                <text:s/>
              </text:span>
              <text:span text:style-name="T13">Reduction in time using CTS:</text:span>
            </text:p>
          </draw:text-box>
        </draw:frame>
        <draw:frame draw:style-name="gr1" draw:text-style-name="P15" draw:layer="layout" svg:width="1.27cm" svg:height="0.962cm" svg:x="0.508cm" svg:y="19.304cm">
          <draw:text-box>
            <text:p>
              <text:span text:style-name="T21">16</text:span>
            </text:p>
          </draw:text-box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draw:frame draw:style-name="gr4" draw:text-style-name="P8" draw:layer="layout" svg:width="19.304cm" svg:height="6.907cm" svg:x="4.78cm" svg:y="3.962cm">
          <draw:image xlink:href="Pictures/1000000000000221000000C324849461D85CF812.png" xlink:type="simple" xlink:show="embed" xlink:actuate="onLoad">
            <text:p/>
          </draw:image>
        </draw:frame>
        <draw:frame draw:style-name="gr7" draw:text-style-name="P16" draw:layer="layout" svg:width="25.767cm" svg:height="1.517cm" svg:x="1.049cm" svg:y="14.727cm">
          <draw:text-box>
            <text:p>
              <text:span text:style-name="T22">CTS wins by about 50% in snippet generation time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16" presentation:class="page"/>
          <draw:frame presentation:style-name="pr6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7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How CTS spends time?</text:span>
            </text:p>
          </draw:text-box>
        </draw:frame>
        <draw:frame draw:style-name="gr1" draw:text-style-name="P15" draw:layer="layout" svg:width="1.27cm" svg:height="0.962cm" svg:x="0.508cm" svg:y="19.304cm">
          <draw:text-box>
            <text:p>
              <text:span text:style-name="T21">17</text:span>
            </text:p>
          </draw:text-box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draw:frame draw:style-name="gr4" draw:text-style-name="P8" draw:layer="layout" svg:width="18.331cm" svg:height="7.609cm" svg:x="5.334cm" svg:y="4.338cm">
          <draw:image xlink:href="Pictures/100000000000020D000000DA6C0E8DBC8CEE3430.png" xlink:type="simple" xlink:show="embed" xlink:actuate="onLoad">
            <text:p/>
          </draw:image>
        </draw:frame>
        <draw:frame draw:style-name="gr8" draw:text-style-name="P18" draw:layer="layout" svg:width="24.638cm" svg:height="7.865cm" svg:x="1.778cm" svg:y="11.947cm">
          <draw:text-box>
            <text:list text:style-name="L4">
              <text:list-item>
                <text:p>
                  <text:span text:style-name="T23">Majority of the time is spent locating the document on disk.</text:span>
                </text:p>
              </text:list-item>
              <text:list-item>
                <text:p>
                  <text:span text:style-name="T23">Even when the collection size is cut in half, only 14% time reduction is observed!</text:span>
                </text:p>
              </text:list-item>
              <text:list-item>
                <text:p>
                  <text:span text:style-name="T23">It seems logical to try and reduce its impact through caching.</text:span>
                </text:p>
              </text:list-item>
            </text:list>
          </draw:text-box>
        </draw:frame>
        <presentation:notes draw:style-name="dp2">
          <draw:page-thumbnail draw:style-name="gr2" draw:layer="layout" svg:width="14.848cm" svg:height="11.136cm" svg:x="3.075cm" svg:y="2.257cm" draw:page-number="17" presentation:class="page"/>
          <draw:frame presentation:style-name="pr6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8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
                <text:s/>
              </text:span>
              <text:span text:style-name="T13">Snippet Generation Time: CTS vs Baseline</text:span>
            </text:p>
          </draw:text-box>
        </draw:frame>
        <draw:frame draw:style-name="gr1" draw:text-style-name="P2" draw:layer="layout" svg:width="1.27cm" svg:height="0.962cm" svg:x="0.508cm" svg:y="19.304cm">
          <draw:text-box>
            <text:p>18</text:p>
          </draw:text-box>
        </draw:frame>
        <draw:frame draw:style-name="gr4" draw:text-style-name="P8" draw:layer="layout" svg:width="20.476cm" svg:height="15.709cm" svg:x="3.302cm" svg:y="3.543cm">
          <draw:image xlink:href="Pictures/100000000000028D000001F5D35FBB3ABB73B446.png" xlink:type="simple" xlink:show="embed" xlink:actuate="onLoad">
            <text:p/>
          </draw:image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18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9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
                <text:s/>
              </text:span>
              <text:span text:style-name="T2">Document Compaction:</text:span>
              <text:span text:style-name="T2">
                <text:line-break/>
              </text:span>
              <text:span text:style-name="T2">Only the important sentences count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8">Natural order:</text:span>
                  <text:span text:style-name="T17"> 1st sentence is the most important.</text:span>
                  <text:span text:style-name="T17">
                    <text:line-break/>
                  </text:span>
                  <text:span text:style-name="T17">Does not work for poorly written documents.</text:span>
                </text:p>
              </text:list-item>
              <text:list-item>
                <text:p>
                  <text:span text:style-name="T18">Query Log Based (QLT):</text:span>
                  <text:span text:style-name="T17">
                    <text:line-break/>
                  </text:span>
                  <text:span text:style-name="T17">Sentences containing past query terms are the most important.</text:span>
                </text:p>
              </text:list-item>
              <text:list-item>
                <text:p>
                  <text:span text:style-name="T15">Query Log Based (QLU): </text:span>
                  <text:span text:style-name="T12">
                    <text:line-break/>
                  </text:span>
                  <text:span text:style-name="T12">Same as QLT, but only counts unique terms.</text:span>
                </text:p>
              </text:list-item>
              <text:list-item>
                <text:p>
                  <text:span text:style-name="T15">Significant Terms (ST): </text:span>
                  <text:span text:style-name="T12">
                    <text:line-break/>
                  </text:span>
                  <text:span text:style-name="T12">Score based on term frequency (threshold)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19</text:p>
          </draw:text-box>
        </draw:frame>
        <draw:frame draw:style-name="gr4" draw:text-style-name="P8" draw:layer="layout" svg:width="20.118cm" svg:height="4.318cm" svg:x="3.461cm" svg:y="16.456cm">
          <draw:image xlink:href="Pictures/10000000000002050000006F854E98AC784D72AD.png" xlink:type="simple" xlink:show="embed" xlink:actuate="onLoad">
            <text:p/>
          </draw:image>
        </draw:frame>
        <draw:frame draw:style-name="gr5" draw:text-style-name="P11" draw:layer="layout" svg:width="4.572cm" svg:height="0.747cm" svg:x="1.284cm" svg:y="20.02cm">
          <draw:text-box>
            <text:p text:style-name="P10">
              <text:span text:style-name="T11">Turpin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19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0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Natural Order vs (QLT vs QLU vs ST)</text:span>
            </text:p>
          </draw:text-box>
        </draw:frame>
        <draw:frame draw:style-name="gr1" draw:text-style-name="P15" draw:layer="layout" svg:width="1.27cm" svg:height="0.962cm" svg:x="0.508cm" svg:y="19.304cm">
          <draw:text-box>
            <text:p>
              <text:span text:style-name="T21">20</text:span>
            </text:p>
          </draw:text-box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Turpin (2007)</text:span>
            </text:p>
          </draw:text-box>
        </draw:frame>
        <draw:frame draw:style-name="gr9" draw:text-style-name="P19" draw:layer="layout" svg:width="10.661cm" svg:height="15.588cm" svg:x="0.007cm" svg:y="5.334cm">
          <draw:text-box>
            <text:list text:style-name="L4">
              <text:list-item>
                <text:p>
                  <text:span text:style-name="T24">Significant Terms method wins since it leads to the smallest change in the sentence scoring components.</text:span>
                  <text:span text:style-name="T24">
                    <text:line-break/>
                  </text:span>
                  <text:span text:style-name="T24">
                    <text:line-break/>
                  </text:span>
                  <text:span text:style-name="T24"/>
                </text:p>
              </text:list-item>
              <text:list-item>
                <text:p>
                  <text:span text:style-name="T24">The greatest change over all methods is in sentence position (h+l) component of the score.</text:span>
                </text:p>
              </text:list-item>
            </text:list>
          </draw:text-box>
        </draw:frame>
        <draw:frame draw:style-name="gr4" draw:text-style-name="P8" draw:layer="layout" svg:width="17.272cm" svg:height="15.9cm" svg:x="10.56cm" svg:y="4.166cm">
          <draw:image xlink:href="Pictures/100000000000021D000001F2C485BB85348D1E28.png" xlink:type="simple" xlink:show="embed" xlink:actuate="onLoad">
            <text:p/>
          </draw:image>
        </draw:frame>
        <presentation:notes draw:style-name="dp2">
          <draw:page-thumbnail draw:style-name="gr2" draw:layer="layout" svg:width="14.848cm" svg:height="11.136cm" svg:x="3.075cm" svg:y="2.257cm" draw:page-number="20" presentation:class="page"/>
          <draw:frame presentation:style-name="pr6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1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The Second Paper:</text:span>
            </text:p>
          </draw:text-box>
        </draw:frame>
        <draw:frame presentation:style-name="pr5" draw:text-style-name="P5" draw:layer="layout" svg:width="24cm" svg:height="15.723cm" svg:x="2cm" svg:y="4.343cm" presentation:class="outline" presentation:user-transformed="true">
          <draw:text-box>
            <text:list text:style-name="L3">
              <text:list-item>
                <text:p>
                  <text:span text:style-name="T3">Good Abandonment in Mobile and PC Internet Search</text:span>
                  <text:span text:style-name="T3">
                    <text:line-break/>
                  </text:span>
                  <text:span text:style-name="T4">
                    <text:line-break/>
                  </text:span>
                  <text:span text:style-name="T5">Jane Li, Scott B. Huffman, Akihito Tokuda, Google Inc - Proc. SIGIR ’09 , 2009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21</text:p>
          </draw:text-box>
        </draw:frame>
        <draw:frame draw:style-name="gr3" draw:text-style-name="P6" draw:layer="layout" svg:width="26.816cm" svg:height="0.962cm" svg:x="0.762cm" svg:y="13.523cm">
          <draw:text-box>
            <text:p>http://static.googleusercontent.com/media/research.google.com/en/us/pubs/archive/35486.pdf</text:p>
          </draw:text-box>
        </draw:frame>
        <presentation:notes draw:style-name="dp2">
          <draw:page-thumbnail draw:style-name="gr2" draw:layer="layout" svg:width="14.848cm" svg:height="11.136cm" svg:x="3.075cm" svg:y="2.257cm" draw:page-number="21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2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What is a Good Abandonment?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2">The user`s information need was successfully addressed by search result page with no need to click on a result or refine the query.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The snippets under the search results were good enough to provide what the user wanted.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This user won’t be clicking on any of the results, but that doesn’t mean that the search has failed.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22</text:p>
          </draw:text-box>
        </draw:frame>
        <presentation:notes draw:style-name="dp2">
          <draw:page-thumbnail draw:style-name="gr2" draw:layer="layout" svg:width="14.848cm" svg:height="11.136cm" svg:x="3.075cm" svg:y="2.257cm" draw:page-number="22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3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Example of Good Abandonment</text:span>
            </text:p>
          </draw:text-box>
        </draw:frame>
        <draw:frame draw:style-name="gr1" draw:text-style-name="P2" draw:layer="layout" svg:width="1.27cm" svg:height="0.962cm" svg:x="0.508cm" svg:y="19.304cm">
          <draw:text-box>
            <text:p>23</text:p>
          </draw:text-box>
        </draw:frame>
        <draw:frame draw:style-name="gr4" draw:text-style-name="P8" draw:layer="layout" svg:width="25.143cm" svg:height="14.132cm" svg:x="1.019cm" svg:y="4.572cm">
          <draw:image xlink:href="Pictures/100000000000047F00000287408C22307AFCEBBF.png" xlink:type="simple" xlink:show="embed" xlink:actuate="onLoad">
            <text:p/>
          </draw:image>
        </draw:frame>
        <presentation:notes draw:style-name="dp2">
          <draw:page-thumbnail draw:style-name="gr2" draw:layer="layout" svg:width="14.848cm" svg:height="11.136cm" svg:x="3.075cm" svg:y="2.257cm" draw:page-number="23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4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The Goal: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2">To approximate the prevalence of good abandonment.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Identify the types of information need that may lead to good abandonment.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24</text:p>
          </draw:text-box>
        </draw:frame>
        <presentation:notes draw:style-name="dp2">
          <draw:page-thumbnail draw:style-name="gr2" draw:layer="layout" svg:width="14.848cm" svg:height="11.136cm" svg:x="3.075cm" svg:y="2.257cm" draw:page-number="24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5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Why is Good Abandonment so important?</text:span>
            </text:p>
          </draw:text-box>
        </draw:frame>
        <draw:frame presentation:style-name="pr5" draw:text-style-name="P9" draw:layer="layout" svg:width="25.4cm" svg:height="16.256cm" svg:x="1.524cm" svg:y="3.81cm" presentation:class="outline" presentation:user-transformed="true">
          <draw:text-box>
            <text:list text:style-name="L3">
              <text:list-item>
                <text:p>
                  <text:span text:style-name="T25">Abandoning usually indicates user dissatisfaction:</text:span>
                  <text:span text:style-name="T25">
                    <text:line-break/>
                  </text:span>
                  <text:span text:style-name="T25">1- The user did not click on any result</text:span>
                  <text:span text:style-name="T25">
                    <text:line-break/>
                  </text:span>
                  <text:span text:style-name="T25">2- The user did not refine the query</text:span>
                </text:p>
              </text:list-item>
              <text:list-item>
                <text:p>
                  <text:span text:style-name="T25">No search engine wants that? </text:span>
                  <text:span text:style-name="T26">NOT TRUE</text:span>
                  <text:span text:style-name="T25"> because:</text:span>
                  <text:span text:style-name="T25">
                    <text:line-break/>
                  </text:span>
                  <text:span text:style-name="T25">1- Mobile devices are clunky, slow, have formatting and content omission issues.</text:span>
                  <text:span text:style-name="T25">
                    <text:line-break/>
                  </text:span>
                  <text:span text:style-name="T25">2- Mobile users need quicker responses.</text:span>
                  <text:span text:style-name="T25">
                    <text:line-break/>
                  </text:span>
                  <text:span text:style-name="T25">3- Search engines use mobile user’s location to find local addresses, phone numbers, ... etc.</text:span>
                  <text:span text:style-name="T25">
                    <text:line-break/>
                  </text:span>
                  <text:span text:style-name="T25">4- Search Engines want to accurately answer your query </text:span>
                  <text:span text:style-name="T27">as quick as possible</text:span>
                  <text:span text:style-name="T25">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25</text:p>
          </draw:text-box>
        </draw:frame>
        <presentation:notes draw:style-name="dp2">
          <draw:page-thumbnail draw:style-name="gr2" draw:layer="layout" svg:width="14.848cm" svg:height="11.136cm" svg:x="3.075cm" svg:y="2.257cm" draw:page-number="25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6" draw:style-name="dp1" draw:master-page-name="Impress1" presentation:presentation-page-layout-name="AL2T1">
        <office:forms form:automatic-focus="false" form:apply-design-mode="false"/>
        <draw:frame presentation:style-name="pr4" draw:text-style-name="P12" draw:layer="layout" svg:width="24.599cm" svg:height="3.507cm" svg:x="2cm" svg:y="0.836cm" presentation:class="title" presentation:user-transformed="true">
          <draw:text-box>
            <text:p text:style-name="P3">
              <text:span text:style-name="T13">Definitions:</text:span>
            </text:p>
          </draw:text-box>
        </draw:frame>
        <draw:frame presentation:style-name="pr5" draw:text-style-name="P9" draw:layer="layout" svg:width="25.4cm" svg:height="16.256cm" svg:x="1.524cm" svg:y="3.81cm" presentation:class="outline" presentation:user-transformed="true">
          <draw:text-box>
            <text:list text:style-name="L3">
              <text:list-item>
                <text:p>
                  <text:span text:style-name="T25">
                    <text:s/>
                  </text:span>
                  <text:span text:style-name="T27">Potential Good Abandonment:</text:span>
                  <text:span text:style-name="T25"> </text:span>
                  <text:span text:style-name="T25">
                    <text:line-break/>
                  </text:span>
                  <text:span text:style-name="T25">- User’s query </text:span>
                  <text:span text:style-name="T27">should mostly</text:span>
                  <text:span text:style-name="T25"> be answered by the result page. </text:span>
                  <text:span text:style-name="T25">
                    <text:line-break/>
                  </text:span>
                  <text:span text:style-name="T25">- It is judged by looking at the query to generate an upper bound of good abandonment.</text:span>
                </text:p>
              </text:list-item>
              <text:list-item>
                <text:p>
                  <text:span text:style-name="T27">Likely Good Abandonment: </text:span>
                  <text:span text:style-name="T25">
                    <text:line-break/>
                  </text:span>
                  <text:span text:style-name="T25">- </text:span>
                  <text:span text:style-name="T27">Subset</text:span>
                  <text:span text:style-name="T25"> of potentially good abandonment. </text:span>
                  <text:span text:style-name="T25">
                    <text:line-break/>
                  </text:span>
                  <text:span text:style-name="T25">- Information need was clearly met on the results page. </text:span>
                  <text:span text:style-name="T25">
                    <text:line-break/>
                  </text:span>
                  <text:span text:style-name="T25">- Determined by examining the actual results provided by Google.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26</text:p>
          </draw:text-box>
        </draw:frame>
        <presentation:notes draw:style-name="dp2">
          <draw:page-thumbnail draw:style-name="gr2" draw:layer="layout" svg:width="14.848cm" svg:height="11.136cm" svg:x="3.075cm" svg:y="2.257cm" draw:page-number="26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7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 text:style-name="P3">
              <text:span text:style-name="T13">PGA and LGA Query Examples:</text:span>
            </text:p>
          </draw:text-box>
        </draw:frame>
        <draw:frame draw:style-name="gr5" draw:text-style-name="P11" draw:layer="layout" svg:width="4.572cm" svg:height="0.747cm" svg:x="11.684cm" svg:y="20.32cm">
          <draw:text-box>
            <text:p text:style-name="P10">
              <text:span text:style-name="T11">Jane Li (2007)</text:span>
            </text:p>
          </draw:text-box>
        </draw:frame>
        <draw:frame draw:style-name="gr4" draw:text-style-name="P8" draw:layer="layout" svg:width="27.178cm" svg:height="16.32cm" svg:x="0.254cm" svg:y="4.114cm">
          <draw:image xlink:href="Pictures/100000000000032B000001E7F6E2478FB401C494.png" xlink:type="simple" xlink:show="embed" xlink:actuate="onLoad">
            <text:p/>
          </draw:image>
        </draw:frame>
        <draw:frame draw:style-name="gr1" draw:text-style-name="P2" draw:layer="layout" svg:width="1.27cm" svg:height="0.962cm" svg:x="0.508cm" svg:y="19.304cm">
          <draw:text-box>
            <text:p>27</text:p>
          </draw:text-box>
        </draw:frame>
        <presentation:notes draw:style-name="dp2">
          <draw:page-thumbnail draw:style-name="gr2" draw:layer="layout" svg:width="14.848cm" svg:height="11.136cm" svg:x="3.075cm" svg:y="2.257cm" draw:page-number="27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8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 text:style-name="P3">
              <text:span text:style-name="T13">Experiment:</text:span>
            </text:p>
          </draw:text-box>
        </draw:frame>
        <draw:frame presentation:style-name="pr5" draw:text-style-name="P20" draw:layer="layout" svg:width="24cm" svg:height="14.116cm" svg:x="2cm" svg:y="4.064cm" presentation:class="outline" presentation:user-transformed="true">
          <draw:text-box>
            <text:list text:style-name="L3">
              <text:list-item>
                <text:p text:style-name="P20">
                  <text:span text:style-name="T12">Study was conducted on:</text:span>
                  <text:span text:style-name="T12">
                    <text:line-break/>
                  </text:span>
                  <text:span text:style-name="T15">Two modalities</text:span>
                  <text:span text:style-name="T12">: PC, Mobile devices</text:span>
                  <text:span text:style-name="T12">
                    <text:line-break/>
                  </text:span>
                  <text:span text:style-name="T15">For</text:span>
                  <text:span text:style-name="T12">
                    <text:line-break/>
                  </text:span>
                  <text:span text:style-name="T15">Three countries:</text:span>
                  <text:span text:style-name="T12"> USA, CHINA, JAPAN</text:span>
                  <text:span text:style-name="T12">
                    <text:line-break/>
                  </text:span>
                  <text:span text:style-name="T12"/>
                </text:p>
              </text:list-item>
              <text:list-item>
                <text:p text:style-name="P20">
                  <text:span text:style-name="T25">Google’s PC and Mobile search log from a week in Sep-Oct 2008</text:span>
                  <text:span text:style-name="T25">
                    <text:line-break/>
                  </text:span>
                  <text:span text:style-name="T25"/>
                </text:p>
              </text:list-item>
              <text:list-item>
                <text:p text:style-name="P20">
                  <text:span text:style-name="T25">Sampled 400 abandoned queries from Japan, US, and 1000 from China for both mobile and PC.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28</text:p>
          </draw:text-box>
        </draw:frame>
        <presentation:notes draw:style-name="dp2">
          <draw:page-thumbnail draw:style-name="gr2" draw:layer="layout" svg:width="14.848cm" svg:height="11.136cm" svg:x="3.075cm" svg:y="2.257cm" draw:page-number="28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9" draw:style-name="dp1" draw:master-page-name="Impress1" presentation:presentation-page-layout-name="AL2T1">
        <office:forms form:automatic-focus="false" form:apply-design-mode="false"/>
        <draw:frame presentation:style-name="pr7" draw:text-style-name="P21" draw:layer="layout" svg:width="24.599cm" svg:height="3.507cm" svg:x="2cm" svg:y="0.836cm" presentation:class="title">
          <draw:text-box>
            <text:p text:style-name="P3">
              <text:span text:style-name="T28">Upper Bound Estimate of Good Abandonment:</text:span>
            </text:p>
          </draw:text-box>
        </draw:frame>
        <draw:frame presentation:style-name="pr5" draw:layer="layout" svg:width="25.908cm" svg:height="14.116cm" svg:x="1.27cm" svg:y="4.064cm" presentation:class="outline" presentation:user-transformed="true">
          <draw:text-box>
            <text:list text:style-name="L3">
              <text:list-item>
                <text:p>The proportion of abandoned queries classified as ‘YES’ or ‘MAYBE’ a potential good abandonment out of all abandoned queries.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29</text:p>
          </draw:text-box>
        </draw:frame>
        <presentation:notes draw:style-name="dp2">
          <draw:page-thumbnail draw:style-name="gr2" draw:layer="layout" svg:width="14.848cm" svg:height="11.136cm" svg:x="3.075cm" svg:y="2.257cm" draw:page-number="29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0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
              <text:span text:style-name="T13">Percentage of PGA Queries:</text:span>
            </text:p>
          </draw:text-box>
        </draw:frame>
        <draw:frame draw:style-name="gr4" draw:text-style-name="P8" draw:layer="layout" svg:width="18.725cm" svg:height="16.956cm" svg:x="3.627cm" svg:y="4.004cm">
          <draw:image xlink:href="Pictures/10000000000002660000022CFD7A3B154199C353.png" xlink:type="simple" xlink:show="embed" xlink:actuate="onLoad">
            <text:p/>
          </draw:image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Jane Li (2007)</text:span>
            </text:p>
          </draw:text-box>
        </draw:frame>
        <draw:frame draw:style-name="gr1" draw:text-style-name="P2" draw:layer="layout" svg:width="1.27cm" svg:height="0.962cm" svg:x="0.508cm" svg:y="19.304cm">
          <draw:text-box>
            <text:p>30</text:p>
          </draw:text-box>
        </draw:frame>
        <presentation:notes draw:style-name="dp2">
          <draw:page-thumbnail draw:style-name="gr2" draw:layer="layout" svg:width="14.848cm" svg:height="11.136cm" svg:x="3.075cm" svg:y="2.257cm" draw:page-number="30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1" draw:style-name="dp1" draw:master-page-name="Impress1" presentation:presentation-page-layout-name="AL2T1">
        <office:forms form:automatic-focus="false" form:apply-design-mode="false"/>
        <draw:frame presentation:style-name="pr7" draw:text-style-name="P21" draw:layer="layout" svg:width="24.599cm" svg:height="3.507cm" svg:x="2cm" svg:y="0.836cm" presentation:class="title">
          <draw:text-box>
            <text:p text:style-name="P3">
              <text:span text:style-name="T28">Observations:</text:span>
            </text:p>
          </draw:text-box>
        </draw:frame>
        <draw:frame presentation:style-name="pr5" draw:layer="layout" svg:width="26.416cm" svg:height="14.624cm" svg:x="1.016cm" svg:y="3.556cm" presentation:class="outline" presentation:user-transformed="true">
          <draw:text-box>
            <text:list text:style-name="L3">
              <text:list-item>
                <text:p>Japan has lowest potential abandonment for mobile search.</text:p>
              </text:list-item>
              <text:list-item>
                <text:p>
                  Higher potential good abandonment rate in mobile search because:
                  <text:line-break/>
                  1- Retrieving web pages on mobile devices is a clumsy experience.
                  <text:line-break/>
                  2- Mobile users perform simple searches
                  <text:line-break/>
                  3- Mobile users expect to find what they need without clicking on any result.
                  <text:line-break/>
                  4- Mobile searches are dependent on activity at the time, current location, … etc.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31</text:p>
          </draw:text-box>
        </draw:frame>
        <presentation:notes draw:style-name="dp2">
          <draw:page-thumbnail draw:style-name="gr2" draw:layer="layout" svg:width="14.848cm" svg:height="11.136cm" svg:x="3.075cm" svg:y="2.257cm" draw:page-number="31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2" draw:style-name="dp1" draw:master-page-name="Impress1" presentation:presentation-page-layout-name="AL2T1">
        <office:forms form:automatic-focus="false" form:apply-design-mode="false"/>
        <draw:frame presentation:style-name="pr7" draw:text-style-name="P21" draw:layer="layout" svg:width="24.599cm" svg:height="3.507cm" svg:x="2cm" svg:y="0.836cm" presentation:class="title">
          <draw:text-box>
            <text:p text:style-name="P3">
              <text:span text:style-name="T28">Likely Abandonment Rates:</text:span>
            </text:p>
          </draw:text-box>
        </draw:frame>
        <draw:frame presentation:style-name="pr5" draw:layer="layout" svg:width="25.908cm" svg:height="14.116cm" svg:x="1.27cm" svg:y="4.064cm" presentation:class="outline" presentation:user-transformed="true">
          <draw:text-box>
            <text:list text:style-name="L3">
              <text:list-item>
                <text:p>It measures how often does the user actually get the desired result out of all queries that could potentially lead to good abandonment.</text:p>
              </text:list-item>
              <text:list-item>
                <text:p>
                  <text:span text:style-name="T29">YES</text:span>
                  : queries that turned out to be good abandonment queries.
                </text:p>
              </text:list-item>
              <text:list-item>
                <text:p>
                  <text:span text:style-name="T29">MAYBE</text:span>
                  : authors were not sure if the result page would have satisfied the user
                </text:p>
              </text:list-item>
              <text:list-item>
                <text:p>
                  <text:span text:style-name="T29">NO</text:span>
                  : authors thought it would be good abandonment but turns out it is not.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32</text:p>
          </draw:text-box>
        </draw:frame>
        <presentation:notes draw:style-name="dp2">
          <draw:page-thumbnail draw:style-name="gr2" draw:layer="layout" svg:width="14.848cm" svg:height="11.136cm" svg:x="3.075cm" svg:y="2.257cm" draw:page-number="32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3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
              <text:span text:style-name="T13">Percentage of LGA Queries:</text:span>
            </text:p>
          </draw:text-box>
        </draw:frame>
        <draw:frame draw:style-name="gr5" draw:text-style-name="P11" draw:layer="layout" svg:width="4.572cm" svg:height="0.747cm" svg:x="11.684cm" svg:y="20.02cm">
          <draw:text-box>
            <text:p text:style-name="P10">
              <text:span text:style-name="T11">Jane Li (2007)</text:span>
            </text:p>
          </draw:text-box>
        </draw:frame>
        <draw:frame draw:style-name="gr4" draw:text-style-name="P8" draw:layer="layout" svg:width="18.34cm" svg:height="16.851cm" svg:x="4.834cm" svg:y="3.343cm">
          <draw:image xlink:href="Pictures/10000000000001A300000181870A78A13382B2C8.png" xlink:type="simple" xlink:show="embed" xlink:actuate="onLoad">
            <text:p/>
          </draw:image>
        </draw:frame>
        <draw:frame draw:style-name="gr1" draw:text-style-name="P2" draw:layer="layout" svg:width="1.27cm" svg:height="0.962cm" svg:x="0.508cm" svg:y="19.304cm">
          <draw:text-box>
            <text:p>33</text:p>
          </draw:text-box>
        </draw:frame>
        <presentation:notes draw:style-name="dp2">
          <draw:page-thumbnail draw:style-name="gr2" draw:layer="layout" svg:width="14.848cm" svg:height="11.136cm" svg:x="3.075cm" svg:y="2.257cm" draw:page-number="33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4" draw:style-name="dp1" draw:master-page-name="Impress1" presentation:presentation-page-layout-name="AL2T1">
        <office:forms form:automatic-focus="false" form:apply-design-mode="false"/>
        <draw:frame presentation:style-name="pr7" draw:text-style-name="P21" draw:layer="layout" svg:width="24.599cm" svg:height="3.507cm" svg:x="2cm" svg:y="0.836cm" presentation:class="title">
          <draw:text-box>
            <text:p text:style-name="P3">
              <text:span text:style-name="T28">Observations:</text:span>
            </text:p>
          </draw:text-box>
        </draw:frame>
        <draw:frame presentation:style-name="pr5" draw:layer="layout" svg:width="25.908cm" svg:height="14.116cm" svg:x="1.27cm" svg:y="4.064cm" presentation:class="outline" presentation:user-transformed="true">
          <draw:text-box>
            <text:list text:style-name="L3">
              <text:list-item>
                <text:p>For mobile search 70% of the potential good abandonment queries were met on the result page.</text:p>
              </text:list-item>
              <text:list-item>
                <text:p>56% for PC.</text:p>
              </text:list-item>
              <text:list-item>
                <text:p>Over 80% potential good abandonment queries are answered in Chinese mobile searches.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34</text:p>
          </draw:text-box>
        </draw:frame>
        <presentation:notes draw:style-name="dp2">
          <draw:page-thumbnail draw:style-name="gr2" draw:layer="layout" svg:width="14.848cm" svg:height="11.136cm" svg:x="3.075cm" svg:y="2.257cm" draw:page-number="34" presentation:class="page"/>
          <draw:frame presentation:style-name="pr8" draw:text-style-name="P1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5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 text:style-name="P3">
              <text:span text:style-name="T13">Classification by Information Need:</text:span>
            </text:p>
          </draw:text-box>
        </draw:frame>
        <draw:frame presentation:style-name="pr5" draw:layer="layout" svg:width="24cm" svg:height="14.116cm" svg:x="2cm" svg:y="4.064cm" presentation:class="outline" presentation:user-transformed="true">
          <draw:text-box>
            <text:list text:style-name="L3">
              <text:list-item>
                <text:p>The authors categorized potential or likely good abandonment queries based on information need.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35</text:p>
          </draw:text-box>
        </draw:frame>
        <presentation:notes draw:style-name="dp2">
          <draw:page-thumbnail draw:style-name="gr2" draw:layer="layout" svg:width="14.848cm" svg:height="11.136cm" svg:x="3.075cm" svg:y="2.257cm" draw:page-number="35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6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 text:style-name="P3">
              <text:span text:style-name="T13">Task Categories Example:</text:span>
            </text:p>
          </draw:text-box>
        </draw:frame>
        <draw:frame draw:style-name="gr5" draw:text-style-name="P11" draw:layer="layout" svg:width="4.572cm" svg:height="0.747cm" svg:x="11.684cm" svg:y="20.32cm">
          <draw:text-box>
            <text:p text:style-name="P10">
              <text:span text:style-name="T11">Jane Li (2007)</text:span>
            </text:p>
          </draw:text-box>
        </draw:frame>
        <draw:frame draw:style-name="gr4" draw:text-style-name="P8" draw:layer="layout" svg:width="26.684cm" svg:height="16.009cm" svg:x="0.748cm" svg:y="3.803cm">
          <draw:image xlink:href="Pictures/100000000000032F000001E93BADB8C2B9DD6EA7.png" xlink:type="simple" xlink:show="embed" xlink:actuate="onLoad">
            <text:p/>
          </draw:image>
        </draw:frame>
        <draw:frame draw:style-name="gr1" draw:text-style-name="P2" draw:layer="layout" svg:width="1.27cm" svg:height="0.962cm" svg:x="0.508cm" svg:y="19.304cm">
          <draw:text-box>
            <text:p>36</text:p>
          </draw:text-box>
        </draw:frame>
        <presentation:notes draw:style-name="dp2">
          <draw:page-thumbnail draw:style-name="gr2" draw:layer="layout" svg:width="14.848cm" svg:height="11.136cm" svg:x="3.075cm" svg:y="2.257cm" draw:page-number="36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7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>
              <text:span text:style-name="T13">Findings:</text:span>
            </text:p>
          </draw:text-box>
        </draw:frame>
        <draw:frame presentation:style-name="pr5" draw:layer="layout" svg:width="26.162cm" svg:height="13.837cm" svg:x="1.016cm" svg:y="4.343cm" presentation:class="outline" presentation:user-transformed="true">
          <draw:text-box>
            <text:list text:style-name="L3">
              <text:list-item>
                <text:p>The distribution of good abandonment based on information needs varies enormously across search modalities and locales.</text:p>
              </text:list-item>
              <text:list-item>
                <text:p>
                  <text:span text:style-name="T30">Queries seeking local information or short answers are the top classes leading to good abandonment in PC search, consistently across locales.</text:span>
                </text:p>
              </text:list-item>
              <text:list-item>
                <text:p>Significant portion of entertainment related searches in Japan and China, especially in mobile search.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37</text:p>
          </draw:text-box>
        </draw:frame>
        <presentation:notes draw:style-name="dp2">
          <draw:page-thumbnail draw:style-name="gr2" draw:layer="layout" svg:width="14.848cm" svg:height="11.136cm" svg:x="3.075cm" svg:y="2.257cm" draw:page-number="37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8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>
              <text:span text:style-name="T13">Surprise!</text:span>
            </text:p>
          </draw:text-box>
        </draw:frame>
        <draw:frame draw:style-name="gr4" draw:text-style-name="P8" draw:layer="layout" svg:width="19.691cm" svg:height="13.674cm" svg:x="7.112cm" svg:y="1.27cm">
          <draw:image xlink:href="Pictures/1000000000000168000000FA86946624AC4F6A2B.png" xlink:type="simple" xlink:show="embed" xlink:actuate="onLoad">
            <text:p/>
          </draw:image>
        </draw:frame>
        <draw:frame draw:style-name="gr10" draw:text-style-name="P22" draw:layer="layout" svg:width="26.416cm" svg:height="5.172cm" svg:x="0.508cm" svg:y="14.944cm">
          <draw:text-box>
            <text:list text:style-name="L4">
              <text:list-item>
                <text:p>
                  <text:span text:style-name="T31">Less than 3% “Local” potential good abandonment queries for Chinese mobile search. By contrast, it is the top class for Chinese PC search.</text:span>
                </text:p>
              </text:list-item>
              <text:list-item>
                <text:p>
                  <text:span text:style-name="T31">
                    <text:s/>
                  </text:span>
                  <text:span text:style-name="T31">The actual search results were poorly addressed on the results page.</text:span>
                </text:p>
              </text:list-item>
              <text:list-item>
                <text:p>
                  <text:span text:style-name="T31">On mobile devices, where text entry is difficult and loading takes longer, people may usually give up.</text:span>
                </text:p>
              </text:list-item>
            </text:list>
          </draw:text-box>
        </draw:frame>
        <draw:frame draw:style-name="gr11" draw:text-style-name="P2" draw:layer="layout" svg:width="4.549cm" svg:height="1.673cm" svg:x="1.27cm" svg:y="7.62cm">
          <draw:text-box>
            <text:p>Figure 4:</text:p>
            <text:p>Jane Li (2009)</text:p>
          </draw:text-box>
        </draw:frame>
        <draw:frame draw:style-name="gr1" draw:text-style-name="P2" draw:layer="layout" svg:width="1.27cm" svg:height="0.962cm" svg:x="0.508cm" svg:y="19.304cm">
          <draw:text-box>
            <text:p>38</text:p>
          </draw:text-box>
        </draw:frame>
        <presentation:notes draw:style-name="dp2">
          <draw:page-thumbnail draw:style-name="gr2" draw:layer="layout" svg:width="14.848cm" svg:height="11.136cm" svg:x="3.075cm" svg:y="2.257cm" draw:page-number="38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9" draw:style-name="dp1" draw:master-page-name="Impress1" presentation:presentation-page-layout-name="AL2T1">
        <office:forms form:automatic-focus="false" form:apply-design-mode="false"/>
        <draw:frame presentation:style-name="pr7" draw:text-style-name="P23" draw:layer="layout" svg:width="24.599cm" svg:height="3.507cm" svg:x="2cm" svg:y="0.836cm" presentation:class="title" presentation:user-transformed="true">
          <draw:text-box>
            <text:p text:style-name="P23">
              <text:span text:style-name="T32">Some Interesting Results:</text:span>
            </text:p>
          </draw:text-box>
        </draw:frame>
        <draw:frame presentation:style-name="pr5" draw:layer="layout" svg:width="26.162cm" svg:height="13.837cm" svg:x="1.016cm" svg:y="5.043cm" presentation:class="outline" presentation:user-transformed="true">
          <draw:text-box>
            <text:list text:style-name="L3">
              <text:list-item>
                <text:p>US users click more often when searching celebrities.</text:p>
              </text:list-item>
              <text:list-item>
                <text:p>Japanese mobile users browse images or news outlines (satisfied by the snippets).</text:p>
              </text:list-item>
              <text:list-item>
                <text:p>
                  For Stocks, more good abandonment in mobile because:
                  <text:line-break/>
                  1- Mobile users look for stock quotes in the snippets.
                  <text:line-break/>
                  2- PC users may seek more information and graphs.
                </text:p>
              </text:list-item>
              <text:list-item>
                <text:p>China has most simple mobile searches for weather.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39</text:p>
          </draw:text-box>
        </draw:frame>
        <presentation:notes draw:style-name="dp2">
          <draw:page-thumbnail draw:style-name="gr2" draw:layer="layout" svg:width="14.848cm" svg:height="11.136cm" svg:x="3.075cm" svg:y="2.257cm" draw:page-number="39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0" draw:style-name="dp1" draw:master-page-name="Impress1" presentation:presentation-page-layout-name="AL2T1">
        <office:forms form:automatic-focus="false" form:apply-design-mode="false"/>
        <draw:frame presentation:style-name="pr7" draw:text-style-name="P24" draw:layer="layout" svg:width="24.599cm" svg:height="3.507cm" svg:x="2cm" svg:y="0.836cm" presentation:class="title">
          <draw:text-box>
            <text:p text:style-name="P24">
              <text:span text:style-name="T33">What to improve?</text:span>
            </text:p>
          </draw:text-box>
        </draw:frame>
        <draw:frame draw:style-name="gr4" draw:text-style-name="P8" draw:layer="layout" svg:width="14.002cm" svg:height="16.637cm" svg:x="13.462cm" svg:y="3.81cm">
          <draw:image xlink:href="Pictures/10000000000001E9000002455EE5EDE07955D57C.png" xlink:type="simple" xlink:show="embed" xlink:actuate="onLoad">
            <text:p/>
          </draw:image>
        </draw:frame>
        <draw:frame draw:style-name="gr12" draw:text-style-name="P26" draw:layer="layout" svg:width="12.446cm" svg:height="16.651cm" svg:x="0.762cm" svg:y="4.064cm">
          <draw:text-box>
            <text:list text:style-name="L3">
              <text:list-item>
                <text:p text:style-name="P25">
                  <text:span text:style-name="T34">Categories like </text:span>
                  <text:span text:style-name="T35">Celebrities, Local, Answer</text:span>
                  <text:span text:style-name="T34"> have scope for improvement.</text:span>
                </text:p>
              </text:list-item>
              <text:list-item>
                <text:p text:style-name="P25">
                  <text:span text:style-name="T34">search engines should address </text:span>
                  <text:span text:style-name="T36">“Local”, “Image”</text:span>
                  <text:span text:style-name="T34"> information needs by adding features like “Shortcut Insertions”.</text:span>
                </text:p>
              </text:list-item>
              <text:list-item>
                <text:p text:style-name="P25">
                  <text:span text:style-name="T34">The “Answer” category requires more intelligent snippets.</text:span>
                </text:p>
              </text:list-item>
              <text:list-item>
                <text:p text:style-name="P25">
                  <text:span text:style-name="T34">Longer snippets is better for mobile users since loading a web page is a hassle.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40</text:p>
          </draw:text-box>
        </draw:frame>
        <draw:frame draw:style-name="gr5" draw:text-style-name="P11" draw:layer="layout" svg:width="4.572cm" svg:height="0.747cm" svg:x="10.59cm" svg:y="20.166cm">
          <draw:text-box>
            <text:p text:style-name="P10">
              <text:span text:style-name="T11">Jane Li (2007)</text:span>
            </text:p>
          </draw:text-box>
        </draw:frame>
        <presentation:notes draw:style-name="dp2">
          <draw:page-thumbnail draw:style-name="gr2" draw:layer="layout" svg:width="14.848cm" svg:height="11.136cm" svg:x="3.075cm" svg:y="2.257cm" draw:page-number="40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1" draw:style-name="dp1" draw:master-page-name="Impress1" presentation:presentation-page-layout-name="AL2T1">
        <office:forms form:automatic-focus="false" form:apply-design-mode="false"/>
        <draw:frame presentation:style-name="pr4" draw:text-style-name="P13" draw:layer="layout" svg:width="24.599cm" svg:height="3.507cm" svg:x="2cm" svg:y="0.836cm" presentation:class="title" presentation:user-transformed="true">
          <draw:text-box>
            <text:p text:style-name="P3">
              <text:span text:style-name="T2">Findings:</text:span>
            </text:p>
          </draw:text-box>
        </draw:frame>
        <draw:frame presentation:style-name="pr5" draw:text-style-name="P9" draw:layer="layout" svg:width="24cm" svg:height="15.494cm" svg:x="2cm" svg:y="4.572cm" presentation:class="outline" presentation:user-transformed="true">
          <draw:text-box>
            <text:list text:style-name="L3">
              <text:list-item>
                <text:p>
                  <text:span text:style-name="T12">Queries leading to good abandonment are a significant portion of all abandoned queries.</text:span>
                </text:p>
                <text:p>
                  <text:span text:style-name="T12">
                    <text:s/>
                  </text:span>
                </text:p>
              </text:list-item>
              <text:list-item>
                <text:p>
                  <text:span text:style-name="T12">Good abandonment rate for Mobile is higher than PC across all locales.</text:span>
                </text:p>
                <text:p>
                  <text:span text:style-name="T12"/>
                </text:p>
              </text:list-item>
              <text:list-item>
                <text:p>
                  <text:span text:style-name="T12">Good abandonment vary by both, locale and modality.</text:span>
                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41</text:p>
          </draw:text-box>
        </draw:frame>
        <presentation:notes draw:style-name="dp2">
          <office:forms form:automatic-focus="false" form:apply-design-mode="false"/>
          <draw:page-thumbnail draw:style-name="gr2" draw:layer="layout" svg:width="14.848cm" svg:height="11.136cm" svg:x="3.075cm" svg:y="2.257cm" draw:page-number="41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2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 text:style-name="P24">
              <text:span text:style-name="T33">Take Away Message:</text:span>
            </text:p>
          </draw:text-box>
        </draw:frame>
        <draw:frame presentation:style-name="pr5" draw:layer="layout" svg:width="24cm" svg:height="13.837cm" svg:x="2cm" svg:y="4.343cm" presentation:class="outline" presentation:user-transformed="true">
          <draw:text-box>
            <text:list text:style-name="L3">
              <text:list-item>
                <text:p>Query abandonment is not a negative signal.</text:p>
              </text:list-item>
              <text:list-item>
                <text:p>Evaluation models derived from CLICKS should be improved by taking good abandonment into account.</text:p>
              </text:list-item>
              <text:list-item>
                <text:p>Search engines still have headroom for good abandonment especially for mobile users.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42</text:p>
          </draw:text-box>
        </draw:frame>
        <presentation:notes draw:style-name="dp2">
          <draw:page-thumbnail draw:style-name="gr2" draw:layer="layout" svg:width="14.848cm" svg:height="11.136cm" svg:x="3.075cm" svg:y="2.257cm" draw:page-number="42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3" draw:style-name="dp1" draw:master-page-name="Impress1" presentation:presentation-page-layout-name="AL2T1">
        <office:forms form:automatic-focus="false" form:apply-design-mode="false"/>
        <draw:frame presentation:style-name="pr7" draw:text-style-name="P28" draw:layer="layout" svg:width="24.599cm" svg:height="3.507cm" svg:x="2cm" svg:y="0.836cm" presentation:class="title">
          <draw:text-box>
            <text:p text:style-name="P27">
              <text:span text:style-name="T37">Good Citation?</text:span>
            </text:p>
          </draw:text-box>
        </draw:frame>
        <draw:frame presentation:style-name="pr5" draw:layer="layout" svg:width="24cm" svg:height="13.1cm" svg:x="2cm" svg:y="5.08cm" presentation:class="outline" presentation:user-transformed="true">
          <draw:text-box>
            <text:list text:style-name="L3">
              <text:list-item>
                <text:p>The first paper introduces a method for fast dynamic and smart snippet generation which leads to higher good abandonment rate, the subject of the second paper.</text:p>
              </text:list-item>
            </text:list>
          </draw:text-box>
        </draw:frame>
        <draw:frame draw:style-name="gr1" draw:text-style-name="P2" draw:layer="layout" svg:width="1.27cm" svg:height="0.962cm" svg:x="0.508cm" svg:y="19.304cm">
          <draw:text-box>
            <text:p>43</text:p>
          </draw:text-box>
        </draw:frame>
        <presentation:notes draw:style-name="dp2">
          <draw:page-thumbnail draw:style-name="gr2" draw:layer="layout" svg:width="14.848cm" svg:height="11.136cm" svg:x="3.075cm" svg:y="2.257cm" draw:page-number="43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4" draw:style-name="dp1" draw:master-page-name="Impress1" presentation:presentation-page-layout-name="AL2T1">
        <office:forms form:automatic-focus="false" form:apply-design-mode="false"/>
        <draw:frame presentation:style-name="pr4" draw:text-style-name="P4" draw:layer="layout" svg:width="24.599cm" svg:height="3.507cm" svg:x="2cm" svg:y="0.836cm" presentation:class="title" presentation:user-transformed="true">
          <draw:text-box>
            <text:p text:style-name="P3">
              <text:span text:style-name="T2">References:</text:span>
            </text:p>
          </draw:text-box>
        </draw:frame>
        <draw:frame presentation:style-name="pr5" draw:text-style-name="P5" draw:layer="layout" svg:width="24cm" svg:height="15.723cm" svg:x="2cm" svg:y="4.343cm" presentation:class="outline" presentation:user-transformed="true">
          <draw:text-box>
            <text:list text:style-name="L3">
              <text:list-header>
                <text:p>
                  <text:span text:style-name="T4">[1] Fast generation of result snippets in web search</text:span>
                  <text:span text:style-name="T4">
                    <text:line-break/>
                  </text:span>
                  <text:span text:style-name="T38">SIGIR '07 Proceedings of the 30th annual international ACM SIGIR conference on Research and development in information retrieval</text:span>
                  <text:span text:style-name="T38">
                    <text:line-break/>
                  </text:span>
                  <text:span text:style-name="T38">Pages 127-134</text:span>
                  <text:span text:style-name="T5"> </text:span>
                </text:p>
                <text:p>
                  <text:span text:style-name="T4">[2] Good Abandonment in Mobile and PC Internet Search</text:span>
                  <text:span text:style-name="T4">
                    <text:line-break/>
                  </text:span>
                  <text:span text:style-name="T38">Jane Li, Scott B. Huffman, Akihito Tokuda, Google Inc - Proc. SIGIR ’09 , 2009</text:span>
                </text:p>
              </text:list-header>
            </text:list>
          </draw:text-box>
        </draw:frame>
        <draw:frame draw:style-name="gr13" draw:text-style-name="P2" draw:layer="layout" svg:width="1.27cm" svg:height="0.962cm" svg:x="0.508cm" svg:y="19.304cm">
          <draw:text-box>
            <text:p>44</text:p>
          </draw:text-box>
        </draw:frame>
        <presentation:notes draw:style-name="dp2">
          <office:forms form:automatic-focus="false" form:apply-design-mode="false"/>
          <draw:page-thumbnail draw:style-name="gr2" draw:layer="layout" svg:width="14.848cm" svg:height="11.136cm" svg:x="3.075cm" svg:y="2.257cm" draw:page-number="44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2017-10-30T06:24:27.551000000</meta:creation-date>
    <meta:editing-duration>PT7H25M38S</meta:editing-duration>
    <meta:editing-cycles>183</meta:editing-cycles>
    <meta:generator>LibreOffice/5.4.2.2$Windows_X86_64 LibreOffice_project/22b09f6418e8c2d508a9eaf86b2399209b0990f4</meta:generator>
    <dc:date>2017-11-02T17:25:34.971000000</dc:date>
    <meta:document-statistic meta:object-count="277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408</config:config-item>
      <config:config-item config:name="VisibleAreaLeft" config:type="int">-3213</config:config-item>
      <config:config-item config:name="VisibleAreaWidth" config:type="int">34479</config:config-item>
      <config:config-item config:name="VisibleAreaHeight" config:type="int">21651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13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408</config:config-item>
          <config:config-item config:name="VisibleAreaLeft" config:type="int">-3213</config:config-item>
          <config:config-item config:name="VisibleAreaWidth" config:type="int">34480</config:config-item>
          <config:config-item config:name="VisibleAreaHeight" config:type="int">21652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Settings/ColorTable.xml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Calibri Light" svg:font-family="'Calibri Light'"/>
    <style:font-face style:name="DejaVu Sans" svg:font-family="'DejaVu Sans'"/>
    <style:font-face style:name="GaramondPremrPro-Identity-H" svg:font-family="GaramondPremrPro-Identity-H"/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Times New Roman" svg:font-family="'Times New Roman'" style:font-family-generic="roman" style:font-pitch="variable"/>
    <style:font-face style:name="Open Sans" svg:font-family="'Open Sans'" style:font-family-generic="swiss" style:font-pitch="variable"/>
    <style:font-face style:name="Open Sans2" svg:font-family="'Open Sans'" style:font-adornments="Bold" style:font-family-generic="swiss" style:font-pitch="variable"/>
    <style:font-face style:name="Open Sans1" svg:font-family="'Open Sans'" style:font-adornments="Normal" style:font-family-generic="swiss" style:font-pitch="variable"/>
    <style:font-face style:name="Arial1" svg:font-family="Arial" style:font-family-generic="system" style:font-pitch="variable"/>
    <style:font-face style:name="Droid Sans Fallback" svg:font-family="'Droid Sans Fallback'" style:font-family-generic="system" style:font-pitch="variable"/>
    <style:font-face style:name="Lohit Hindi" svg:font-family="'Lohit Hindi'" style:font-family-generic="system" style:font-pitch="variable"/>
    <style:font-face style:name="Mangal" svg:font-family="Mang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f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Times New Roman" fo:font-size="24pt" fo:language="en" fo:country="US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Mangal" style:font-family-complex="Mang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Objeto_20_sin_20_relleno_20_ni_20_línea" style:display-name="Objeto sin relleno ni línea" style:family="graphic" style:parent-style-name="standard">
      <style:graphic-properties draw:stroke="none" draw:fill="none"/>
    </style:style>
    <style:style style:name="Objekt_20_ohne_20_Füllung_20_und_20_Linie" style:display-name="Objekt ohne Füllung und Linie" style:family="graphic" style:parent-style-name="standard">
      <style:graphic-properties draw:stroke="none" draw:fill="none"/>
    </style:style>
    <style:style style:name="Impress-background" style:family="presentation">
      <style:graphic-properties draw:stroke="none" draw:fill="none"/>
      <style:text-properties style:letter-kerning="true"/>
    </style:style>
    <style:style style:name="Impress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Open Sans1" fo:font-family="'Open Sans'" style:font-style-name="Normal" style:font-family-generic="swiss" style:font-pitch="variable" fo:font-size="14pt" style:letter-kerning="true"/>
    </style:style>
    <style:style style:name="Impress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8.1000003814697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8.1000003814697pt" style:font-style-asian="normal" style:font-weight-asian="normal" style:font-name-complex="Lohit Hindi" style:font-family-complex="'Lohit Hindi'" style:font-family-generic-complex="system" style:font-pitch-complex="variable" style:font-size-complex="28.1000003814697pt" style:font-style-complex="normal" style:font-weight-complex="normal" style:text-emphasize="none" style:font-relief="none" style:text-overline-style="none" style:text-overline-color="font-color"/>
    </style:style>
    <style:style style:name="Impress-outline1" style:family="presentation">
      <style:graphic-properties draw:stroke="none" draw:fill="none" draw:auto-grow-height="false" draw:fit-to-size="shrink-to-fit">
        <text:list-style style:name="Impress-outline1">
          <text:list-level-style-bullet text:level="1" text:bullet-char="●">
            <style:list-level-properties text:space-before="0.3cm" text:min-label-width="0.9cm"/>
            <style:text-properties fo:font-family="StarSymbol" fo:color="#333333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ffffff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ffffff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ffffff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ffffff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ffffff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ffffff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ffffff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ffffff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ffffff" fo:font-size="45%"/>
          </text:list-level-style-bullet>
        </text:list-style>
      </style:graphic-properties>
      <style:paragraph-properties fo:margin-left="0cm" fo:margin-right="0cm" fo:margin-top="0cm" fo:margin-bottom="0.663cm" fo:text-indent="0cm"/>
      <style:text-properties fo:color="#333333" style:text-outline="false" style:text-line-through-style="none" style:text-line-through-type="none" style:font-name="Open Sans2" fo:font-family="'Open Sans'" style:font-style-name="Bold" style:font-family-generic="swiss" style:font-pitch="variable" fo:font-size="24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4pt" style:font-style-asian="normal" style:font-weight-asian="normal" style:font-name-complex="Lohit Hindi" style:font-family-complex="'Lohit Hindi'" style:font-family-generic-complex="system" style:font-pitch-complex="variable" style:font-size-complex="24pt" style:font-style-complex="normal" style:font-weight-complex="normal" style:text-emphasize="none" style:font-relief="none" style:text-overline-style="none" style:text-overline-color="font-color"/>
    </style:style>
    <style:style style:name="Impress-outline2" style:family="presentation" style:parent-style-name="Impress-outline1">
      <style:paragraph-properties fo:margin-left="0cm" fo:margin-right="0cm" fo:margin-top="0cm" fo:margin-bottom="0.528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3" style:family="presentation" style:parent-style-name="Impress-outline2">
      <style:paragraph-properties fo:margin-left="0cm" fo:margin-right="0cm" fo:margin-top="0cm" fo:margin-bottom="0.395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4" style:family="presentation" style:parent-style-name="Impress-outline3">
      <style:paragraph-properties fo:margin-left="0cm" fo:margin-right="0cm" fo:margin-top="0cm" fo:margin-bottom="0.262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5" style:family="presentation" style:parent-style-name="Impress-outline4">
      <style:paragraph-properties fo:margin-left="0cm" fo:margin-right="0cm" fo:margin-top="0cm" fo:margin-bottom="0.129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6" style:family="presentation" style:parent-style-name="Impress-outline5">
      <style:paragraph-properties fo:margin-left="0cm" fo:margin-right="0cm" fo:margin-top="0cm" fo:margin-bottom="0.129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7" style:family="presentation" style:parent-style-name="Impress-outline6">
      <style:paragraph-properties fo:margin-left="0cm" fo:margin-right="0cm" fo:margin-top="0cm" fo:margin-bottom="0.129cm" fo:text-indent="0cm"/>
      <style:text-properties fo:color="#333333" style:font-name="Open Sans2" fo:font-family="'Open Sans'" style:font-style-name="Bold" style:font-family-generic="swiss" style:font-pitch="variable" fo:font-size="24pt" style:font-size-asian="24pt" style:font-size-complex="24pt"/>
    </style:style>
    <style:style style:name="Impress-outline8" style:family="presentation" style:parent-style-name="Impress-outline7">
      <style:paragraph-properties fo:margin-left="0cm" fo:margin-right="0cm" fo:margin-top="0cm" fo:margin-bottom="0.129cm" fo:text-indent="0cm"/>
      <style:text-properties fo:font-size="26.7000007629395pt" style:font-size-asian="20pt" style:font-size-complex="20pt"/>
    </style:style>
    <style:style style:name="Impress-outline9" style:family="presentation" style:parent-style-name="Impress-outline8">
      <style:paragraph-properties fo:margin-left="0cm" fo:margin-right="0cm" fo:margin-top="0cm" fo:margin-bottom="0.129cm" fo:text-indent="0cm"/>
      <style:text-properties fo:font-size="26.7000007629395pt" style:font-size-asian="20pt" style:font-size-complex="20pt"/>
    </style:style>
    <style:style style:name="Impress-subtitle" style:family="presentation">
      <style:graphic-properties draw:stroke="none" draw:fill="none" draw:textarea-vertical-align="middle">
        <text:list-style style:name="Impress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Open Sans1" fo:font-family="'Open Sans'" style:font-style-name="Normal" style:font-family-generic="swiss" style:font-pitch="variable" fo:font-size="32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Lohit Hindi" style:font-family-complex="'Lohit Hind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Impress-title" style:family="presentation">
      <style:graphic-properties draw:stroke="none" draw:fill="none" draw:textarea-vertical-align="middle" draw:fit-to-size="shrink-to-fit">
        <text:list-style style:name="Impress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333333" style:text-outline="false" style:text-line-through-style="none" style:text-line-through-type="none" style:font-name="Open Sans" fo:font-family="'Open Sans'" style:font-family-generic="swiss" style:font-pitch="variable" fo:font-size="48pt" fo:font-style="normal" fo:text-shadow="none" style:text-underline-style="none" fo:font-weight="bold" style:letter-kerning="true" style:font-name-asian="Droid Sans Fallback" style:font-family-asian="'Droid Sans Fallback'" style:font-family-generic-asian="system" style:font-pitch-asian="variable" style:font-size-asian="36pt" style:font-style-asian="normal" style:font-weight-asian="bold" style:font-name-complex="Lohit Hindi" style:font-family-complex="'Lohit Hindi'" style:font-family-generic-complex="system" style:font-pitch-complex="variable" style:font-size-complex="36pt" style:font-style-complex="normal" style:font-weight-complex="bold" style:text-emphasize="none" style:font-relief="none" style:text-overline-style="none" style:text-overline-color="font-color"/>
    </style:style>
    <style:style style:name="Impress1-background" style:family="presentation">
      <style:graphic-properties draw:stroke="none" draw:fill="none"/>
      <style:text-properties style:letter-kerning="true"/>
    </style:style>
    <style:style style:name="Impress1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Open Sans1" fo:font-family="'Open Sans'" style:font-style-name="Normal" style:font-family-generic="swiss" style:font-pitch="variable" fo:font-size="14pt" style:letter-kerning="true"/>
    </style:style>
    <style:style style:name="Impress1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20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Mangal" style:font-family-complex="Mang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Impress1-outline1" style:family="presentation">
      <style:graphic-properties draw:stroke="none" draw:fill="none" draw:auto-grow-height="false" draw:fit-to-size="false">
        <text:list-style style:name="Impress1-outline1">
          <text:list-level-style-bullet text:level="1" text:bullet-char="●">
            <style:list-level-properties text:space-before="0.3cm" text:min-label-width="0.9cm"/>
            <style:text-properties fo:font-family="StarSymbol" fo:color="#ef2929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ef2929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ef2929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ef2929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ef2929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ef2929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ef2929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ef2929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ef2929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ef2929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fo:color="#333333" style:text-outline="false" style:text-line-through-style="none" style:text-line-through-type="none" style:font-name="Open Sans" fo:font-family="'Open Sans'" style:font-family-generic="swiss" style:font-pitch="variable" fo:font-size="2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28pt" style:font-style-asian="normal" style:font-weight-asian="normal" style:font-name-complex="Mangal" style:font-family-complex="Mangal" style:font-family-generic-complex="system" style:font-pitch-complex="variable" style:font-size-complex="28pt" style:font-style-complex="normal" style:font-weight-complex="normal" style:text-emphasize="none" style:font-relief="none" style:text-overline-style="none" style:text-overline-color="font-color"/>
    </style:style>
    <style:style style:name="Impress1-outline2" style:family="presentation" style:parent-style-name="Impress1-outline1">
      <style:graphic-properties draw:fit-to-size="false"/>
      <style:paragraph-properties fo:margin-left="0cm" fo:margin-right="0cm" fo:margin-top="0cm" fo:margin-bottom="0.4cm" fo:text-indent="0cm"/>
      <style:text-properties fo:color="#333333" fo:font-size="28pt" style:font-size-asian="28pt" style:font-size-complex="28pt"/>
    </style:style>
    <style:style style:name="Impress1-outline3" style:family="presentation" style:parent-style-name="Impress1-outline2">
      <style:graphic-properties draw:fit-to-size="false"/>
      <style:paragraph-properties fo:margin-left="0cm" fo:margin-right="0cm" fo:margin-top="0cm" fo:margin-bottom="0.298cm" fo:text-indent="0cm"/>
      <style:text-properties fo:color="#333333" fo:font-size="28pt" style:font-size-asian="28pt" style:font-size-complex="28pt"/>
    </style:style>
    <style:style style:name="Impress1-outline4" style:family="presentation" style:parent-style-name="Impress1-outline3">
      <style:graphic-properties draw:fit-to-size="false"/>
      <style:paragraph-properties fo:margin-left="0cm" fo:margin-right="0cm" fo:margin-top="0cm" fo:margin-bottom="0.2cm" fo:text-indent="0cm"/>
      <style:text-properties fo:color="#333333" fo:font-size="28pt" style:font-size-asian="28pt" style:font-size-complex="28pt"/>
    </style:style>
    <style:style style:name="Impress1-outline5" style:family="presentation" style:parent-style-name="Impress1-outline4">
      <style:graphic-properties draw:fit-to-size="false"/>
      <style:paragraph-properties fo:margin-left="0cm" fo:margin-right="0cm" fo:margin-top="0cm" fo:margin-bottom="0.1cm" fo:text-indent="0cm"/>
      <style:text-properties fo:color="#333333" fo:font-size="28pt" style:font-size-asian="28pt" style:font-size-complex="28pt"/>
    </style:style>
    <style:style style:name="Impress1-outline6" style:family="presentation" style:parent-style-name="Impress1-outline5">
      <style:graphic-properties draw:fit-to-size="false"/>
      <style:paragraph-properties fo:margin-left="0cm" fo:margin-right="0cm" fo:margin-top="0cm" fo:margin-bottom="0.1cm" fo:text-indent="0cm"/>
      <style:text-properties fo:color="#333333" fo:font-size="28pt" style:font-size-asian="28pt" style:font-size-complex="28pt"/>
    </style:style>
    <style:style style:name="Impress1-outline7" style:family="presentation" style:parent-style-name="Impress1-outline6">
      <style:graphic-properties draw:fit-to-size="false"/>
      <style:paragraph-properties fo:margin-left="0cm" fo:margin-right="0cm" fo:margin-top="0cm" fo:margin-bottom="0.1cm" fo:text-indent="0cm"/>
      <style:text-properties fo:color="#333333" fo:font-size="28pt" style:font-size-asian="28pt" style:font-size-complex="28pt"/>
    </style:style>
    <style:style style:name="Impress1-outline8" style:family="presentation" style:parent-style-name="Impress1-outline7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Impress1-outline9" style:family="presentation" style:parent-style-name="Impress1-outline8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Impress1-subtitle" style:family="presentation">
      <style:graphic-properties draw:stroke="none" draw:fill="none" draw:textarea-vertical-align="middle">
        <text:list-style style:name="Impress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32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Mangal" style:font-family-complex="Mang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Impress1-title" style:family="presentation">
      <style:graphic-properties draw:stroke="none" draw:fill="none" draw:textarea-vertical-align="middle">
        <text:list-style style:name="Impress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333333" style:text-outline="false" style:text-line-through-style="none" style:text-line-through-type="none" style:font-name="Open Sans" fo:font-family="'Open Sans'" style:font-family-generic="swiss" style:font-pitch="variable" fo:font-size="44pt" fo:font-style="normal" fo:text-shadow="none" style:text-underline-style="none" fo:font-weight="bold" style:letter-kerning="true" style:font-name-asian="Microsoft YaHei" style:font-family-asian="'Microsoft YaHei'" style:font-family-generic-asian="system" style:font-pitch-asian="variable" style:font-size-asian="44pt" style:font-style-asian="normal" style:font-weight-asian="bold" style:font-name-complex="Mangal" style:font-family-complex="Mangal" style:font-family-generic-complex="system" style:font-pitch-complex="variable" style:font-size-complex="44pt" style:font-style-complex="normal" style:font-weight-complex="bold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Impress-backgroundobjects">
      <style:graphic-properties draw:stroke="none" draw:fill="none" draw:fill-color="#ffffff" draw:auto-grow-height="false" fo:min-height="1.449cm"/>
    </style:style>
    <style:style style:name="Mpr2" style:family="presentation" style:parent-style-name="Impress-backgroundobjects">
      <style:graphic-properties draw:stroke="none" draw:fill="solid" draw:fill-color="#ef2929" draw:textarea-vertical-align="middle" draw:auto-grow-height="false" fo:min-height="3cm" fo:min-width="1.4cm"/>
    </style:style>
    <style:style style:name="Mpr3" style:family="presentation" style:parent-style-name="Impress-backgroundobjects">
      <style:graphic-properties draw:stroke="none" draw:fill="none" draw:fill-color="#ffffff" draw:auto-grow-height="false" fo:min-height="1.485cm"/>
    </style:style>
    <style:style style:name="Mpr4" style:family="presentation" style:parent-style-name="Impress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Impress1-backgroundobjects">
      <style:graphic-properties draw:stroke="none" draw:fill="none" draw:fill-color="#ffffff" draw:auto-grow-height="false" fo:min-height="1.449cm"/>
    </style:style>
    <style:style style:name="Mpr6" style:family="presentation" style:parent-style-name="Impress1-backgroundobjects">
      <style:graphic-properties draw:stroke="none" draw:fill="solid" draw:fill-color="#ef2929" draw:textarea-vertical-align="middle" draw:auto-grow-height="false" fo:min-height="3cm" fo:min-width="1.4cm"/>
    </style:style>
    <style:style style:name="Mpr7" style:family="presentation" style:parent-style-name="Impress1-backgroundobjects">
      <style:graphic-properties draw:stroke="none" draw:fill="none" draw:fill-color="#ffffff" draw:auto-grow-height="false" fo:min-height="1.485cm"/>
    </style:style>
    <style:style style:name="Mpr8" style:family="presentation" style:parent-style-name="Impress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P7" style:family="paragraph">
      <loext:graphic-properties draw:fill="solid" draw:fill-color="#ef2929"/>
      <style:paragraph-properties fo:text-align="center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style:font-name="Open Sans"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Impress" style:page-layout-name="PM1" draw:style-name="Mdp1">
      <draw:frame presentation:style-name="Impress-title" draw:layer="backgroundobjects" svg:width="23.8cm" svg:height="4cm" svg:x="2.2cm" svg:y="11.4cm" presentation:class="title" presentation:placeholder="true">
        <draw:text-box/>
      </draw:frame>
      <draw:frame presentation:style-name="Impress-outline1" draw:layer="backgroundobjects" svg:width="23.8cm" svg:height="2.729cm" svg:x="2.2cm" svg:y="16.4cm" presentation:class="outline" presentation:placeholder="true">
        <draw:text-box/>
      </draw:frame>
      <draw:frame presentation:style-name="Mpr1" draw:text-style-name="MP2" draw:layer="backgroundobjects" svg:width="6.523cm" svg:height="1.448cm" svg:x="1.4cm" svg:y="19.129cm" presentation:class="date-time">
        <draw:text-box>
          <text:p text:style-name="MP1">
            <text:span text:style-name="MT2">
              <presentation:date-time/>
            </text:span>
          </text:p>
        </draw:text-box>
      </draw:frame>
      <draw:frame presentation:style-name="Mpr1" draw:text-style-name="MP6" draw:layer="backgroundobjects" svg:width="8.875cm" svg:height="1.448cm" svg:x="9.576cm" svg:y="19.129cm" presentation:class="footer">
        <draw:text-box>
          <text:p text:style-name="MP5">
            <text:span text:style-name="MT2">
              <presentation:footer/>
            </text:span>
          </text:p>
        </draw:text-box>
      </draw:frame>
      <draw:frame presentation:style-name="Mpr1" draw:text-style-name="MP4" draw:layer="backgroundobjects" svg:width="6.523cm" svg:height="1.448cm" svg:x="20.076cm" svg:y="19.129cm" presentation:class="page-number">
        <draw:text-box>
          <text:p text:style-name="MP3">
            <text:span text:style-name="MT2">
              <text:page-number>&lt;number&gt;</text:page-number>
            </text:span>
            <text:span text:style-name="MT2">
              <text:s/>
              / 
            </text:span>
            <text:span text:style-name="MT2">
              <text:page-count>44</text:page-count>
            </text:span>
          </text:p>
        </draw:text-box>
      </draw:frame>
      <draw:custom-shape presentation:style-name="Mpr2" draw:text-style-name="MP7" draw:layer="backgroundobjects" svg:width="1.4cm" svg:height="3cm" svg:x="0cm" svg:y="12cm">
        <text:p/>
        <draw:enhanced-geometry svg:viewBox="0 0 21600 21600" draw:type="rectangle" draw:enhanced-path="M 0 0 L 21600 0 21600 21600 0 21600 0 0 Z N"/>
      </draw:custom-shape>
      <presentation:notes style:page-layout-name="PM0">
        <draw:page-thumbnail presentation:style-name="Impress-title" draw:layer="backgroundobjects" svg:width="14.848cm" svg:height="11.136cm" svg:x="3.075cm" svg:y="2.257cm" presentation:class="page"/>
        <draw:frame presentation:style-name="Impress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Impress1" style:page-layout-name="PM1" draw:style-name="Mdp1">
      <office:forms form:automatic-focus="false" form:apply-design-mode="false"/>
      <draw:frame presentation:style-name="Impress1-title" draw:layer="backgroundobjects" svg:width="24.599cm" svg:height="3.507cm" svg:x="2cm" svg:y="0.836cm" presentation:class="title" presentation:placeholder="true">
        <draw:text-box/>
      </draw:frame>
      <draw:frame presentation:style-name="Impress1-outline1" draw:layer="backgroundobjects" svg:width="24cm" svg:height="12.18cm" svg:x="2cm" svg:y="6cm" presentation:class="outline" presentation:placeholder="true">
        <draw:text-box/>
      </draw:frame>
      <draw:frame presentation:style-name="Mpr5" draw:text-style-name="MP2" draw:layer="backgroundobjects" svg:width="6.523cm" svg:height="1.448cm" svg:x="1.4cm" svg:y="19.13cm" presentation:class="date-time">
        <draw:text-box>
          <text:p text:style-name="MP1">
            <text:span text:style-name="MT2">
              <presentation:date-time/>
            </text:span>
          </text:p>
        </draw:text-box>
      </draw:frame>
      <draw:frame presentation:style-name="Mpr5" draw:text-style-name="MP6" draw:layer="backgroundobjects" svg:width="8.875cm" svg:height="1.448cm" svg:x="9.576cm" svg:y="19.13cm" presentation:class="footer">
        <draw:text-box>
          <text:p text:style-name="MP5">
            <text:span text:style-name="MT2">
              <presentation:footer/>
            </text:span>
          </text:p>
        </draw:text-box>
      </draw:frame>
      <draw:frame presentation:style-name="Mpr5" draw:text-style-name="MP4" draw:layer="backgroundobjects" svg:width="6.523cm" svg:height="1.448cm" svg:x="20.076cm" svg:y="19.13cm" presentation:class="page-number">
        <draw:text-box>
          <text:p text:style-name="MP3">
            <text:span text:style-name="MT2">
              <text:page-number>&lt;number&gt;</text:page-number>
            </text:span>
            <text:span text:style-name="MT2">
              <text:s/>
              / 
            </text:span>
            <text:span text:style-name="MT2">
              <text:page-count>44</text:page-count>
            </text:span>
          </text:p>
        </draw:text-box>
      </draw:frame>
      <draw:custom-shape presentation:style-name="Mpr6" draw:text-style-name="MP7" draw:layer="backgroundobjects" svg:width="1.4cm" svg:height="3cm" svg:x="0cm" svg:y="0.8cm">
        <text:p/>
        <draw:enhanced-geometry svg:viewBox="0 0 21600 21600" draw:type="rectangle" draw:enhanced-path="M 0 0 L 21600 0 21600 21600 0 21600 0 0 Z N"/>
      </draw:custom-shape>
      <presentation:notes style:page-layout-name="PM0">
        <office:forms form:automatic-focus="false" form:apply-design-mode="false"/>
        <draw:page-thumbnail presentation:style-name="Impress1-title" draw:layer="backgroundobjects" svg:width="14.848cm" svg:height="11.136cm" svg:x="3.075cm" svg:y="2.257cm" presentation:class="page"/>
        <draw:frame presentation:style-name="Impress1-notes" draw:layer="backgroundobjects" svg:width="16.799cm" svg:height="13.364cm" svg:x="2.1cm" svg:y="14.107cm" presentation:class="notes" presentation:placeholder="true">
          <draw:text-box/>
        </draw:frame>
        <draw:frame presentation:style-name="Mpr7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7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8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8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