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3" r:id="rId6"/>
    <p:sldId id="308" r:id="rId7"/>
    <p:sldId id="262" r:id="rId8"/>
    <p:sldId id="286" r:id="rId9"/>
    <p:sldId id="260" r:id="rId10"/>
    <p:sldId id="261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74" r:id="rId25"/>
    <p:sldId id="275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6" r:id="rId42"/>
    <p:sldId id="297" r:id="rId43"/>
    <p:sldId id="298" r:id="rId44"/>
    <p:sldId id="299" r:id="rId45"/>
    <p:sldId id="300" r:id="rId46"/>
    <p:sldId id="307" r:id="rId47"/>
    <p:sldId id="301" r:id="rId48"/>
    <p:sldId id="302" r:id="rId49"/>
    <p:sldId id="303" r:id="rId50"/>
    <p:sldId id="304" r:id="rId51"/>
    <p:sldId id="266" r:id="rId52"/>
    <p:sldId id="305" r:id="rId5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0" d="100"/>
          <a:sy n="50" d="100"/>
        </p:scale>
        <p:origin x="-17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8CCBD-2BC5-4753-8A9E-A3018DB9DE9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210CFBA1-C07D-4914-8A08-1434955C35CD}">
      <dgm:prSet phldrT="[טקסט]" custT="1"/>
      <dgm:spPr/>
      <dgm:t>
        <a:bodyPr/>
        <a:lstStyle/>
        <a:p>
          <a:pPr rtl="1"/>
          <a:r>
            <a:rPr lang="en-US" sz="2000" dirty="0" smtClean="0"/>
            <a:t>1. Children’s Books</a:t>
          </a:r>
          <a:endParaRPr lang="he-IL" sz="2000" dirty="0"/>
        </a:p>
      </dgm:t>
    </dgm:pt>
    <dgm:pt modelId="{677D3341-BEDA-4B9E-B7B8-3516067F9CDF}" type="parTrans" cxnId="{3437812E-A080-42F6-89B3-9B8CB3CC58E0}">
      <dgm:prSet/>
      <dgm:spPr/>
      <dgm:t>
        <a:bodyPr/>
        <a:lstStyle/>
        <a:p>
          <a:pPr rtl="1"/>
          <a:endParaRPr lang="he-IL"/>
        </a:p>
      </dgm:t>
    </dgm:pt>
    <dgm:pt modelId="{C6985740-4A06-4FA5-8358-9B2D69D8BCAE}" type="sibTrans" cxnId="{3437812E-A080-42F6-89B3-9B8CB3CC58E0}">
      <dgm:prSet/>
      <dgm:spPr/>
      <dgm:t>
        <a:bodyPr/>
        <a:lstStyle/>
        <a:p>
          <a:pPr rtl="1"/>
          <a:endParaRPr lang="he-IL"/>
        </a:p>
      </dgm:t>
    </dgm:pt>
    <dgm:pt modelId="{FE72E9FF-7E33-474A-B432-7657623F9DAB}">
      <dgm:prSet phldrT="[טקסט]" custT="1"/>
      <dgm:spPr/>
      <dgm:t>
        <a:bodyPr/>
        <a:lstStyle/>
        <a:p>
          <a:pPr rtl="1"/>
          <a:r>
            <a:rPr lang="en-US" sz="2000" dirty="0" smtClean="0"/>
            <a:t> 2.</a:t>
          </a:r>
        </a:p>
        <a:p>
          <a:pPr rtl="1"/>
          <a:r>
            <a:rPr lang="en-US" sz="2000" dirty="0" smtClean="0"/>
            <a:t>Animals</a:t>
          </a:r>
          <a:endParaRPr lang="he-IL" sz="2000" dirty="0"/>
        </a:p>
      </dgm:t>
    </dgm:pt>
    <dgm:pt modelId="{5AA43FDA-2F5A-4025-A73A-828FE1389E84}" type="parTrans" cxnId="{D26457A8-3407-4923-9B3A-1290C96C6DA7}">
      <dgm:prSet/>
      <dgm:spPr/>
      <dgm:t>
        <a:bodyPr/>
        <a:lstStyle/>
        <a:p>
          <a:pPr rtl="1"/>
          <a:endParaRPr lang="he-IL"/>
        </a:p>
      </dgm:t>
    </dgm:pt>
    <dgm:pt modelId="{17E63EDC-B6E9-4E3E-BC21-60845E3CABDD}" type="sibTrans" cxnId="{D26457A8-3407-4923-9B3A-1290C96C6DA7}">
      <dgm:prSet/>
      <dgm:spPr/>
      <dgm:t>
        <a:bodyPr/>
        <a:lstStyle/>
        <a:p>
          <a:pPr rtl="1"/>
          <a:endParaRPr lang="he-IL"/>
        </a:p>
      </dgm:t>
    </dgm:pt>
    <dgm:pt modelId="{33C7A4F2-5916-4C71-A181-AA14DDB41053}">
      <dgm:prSet phldrT="[טקסט]" custT="1"/>
      <dgm:spPr/>
      <dgm:t>
        <a:bodyPr/>
        <a:lstStyle/>
        <a:p>
          <a:pPr rtl="1"/>
          <a:r>
            <a:rPr lang="en-US" sz="2000" dirty="0" smtClean="0"/>
            <a:t>3.</a:t>
          </a:r>
        </a:p>
        <a:p>
          <a:pPr rtl="1"/>
          <a:r>
            <a:rPr lang="en-US" sz="2000" dirty="0" smtClean="0"/>
            <a:t>Lions</a:t>
          </a:r>
          <a:endParaRPr lang="he-IL" sz="2000" dirty="0"/>
        </a:p>
      </dgm:t>
    </dgm:pt>
    <dgm:pt modelId="{FDBA0B93-A7EB-4A79-9749-44646F31C2E0}" type="parTrans" cxnId="{9ABC8E67-1A97-4CDF-928A-1849F8D46D80}">
      <dgm:prSet/>
      <dgm:spPr/>
      <dgm:t>
        <a:bodyPr/>
        <a:lstStyle/>
        <a:p>
          <a:pPr rtl="1"/>
          <a:endParaRPr lang="he-IL"/>
        </a:p>
      </dgm:t>
    </dgm:pt>
    <dgm:pt modelId="{88686383-7231-46C1-B43F-AA99E100E299}" type="sibTrans" cxnId="{9ABC8E67-1A97-4CDF-928A-1849F8D46D80}">
      <dgm:prSet/>
      <dgm:spPr/>
      <dgm:t>
        <a:bodyPr/>
        <a:lstStyle/>
        <a:p>
          <a:pPr rtl="1"/>
          <a:endParaRPr lang="he-IL"/>
        </a:p>
      </dgm:t>
    </dgm:pt>
    <dgm:pt modelId="{A469BC03-4275-4101-B126-E846AF6B2E5B}">
      <dgm:prSet custT="1"/>
      <dgm:spPr/>
      <dgm:t>
        <a:bodyPr/>
        <a:lstStyle/>
        <a:p>
          <a:pPr rtl="1"/>
          <a:r>
            <a:rPr lang="en-US" sz="2000" dirty="0" smtClean="0"/>
            <a:t>4000 Best selling titles</a:t>
          </a:r>
          <a:endParaRPr lang="he-IL" sz="2000" dirty="0"/>
        </a:p>
      </dgm:t>
    </dgm:pt>
    <dgm:pt modelId="{6D80F2FB-3A2F-4147-9461-95360CB99D73}" type="parTrans" cxnId="{E8B99274-CDD2-4757-B862-45E63228E8C9}">
      <dgm:prSet/>
      <dgm:spPr/>
      <dgm:t>
        <a:bodyPr/>
        <a:lstStyle/>
        <a:p>
          <a:pPr rtl="1"/>
          <a:endParaRPr lang="he-IL"/>
        </a:p>
      </dgm:t>
    </dgm:pt>
    <dgm:pt modelId="{7A5C7552-DA92-4FBA-B5C7-9D98C902E997}" type="sibTrans" cxnId="{E8B99274-CDD2-4757-B862-45E63228E8C9}">
      <dgm:prSet/>
      <dgm:spPr/>
      <dgm:t>
        <a:bodyPr/>
        <a:lstStyle/>
        <a:p>
          <a:pPr rtl="1"/>
          <a:endParaRPr lang="he-IL"/>
        </a:p>
      </dgm:t>
    </dgm:pt>
    <dgm:pt modelId="{FFD34DF4-F038-42FB-BC34-05F77119CAC3}">
      <dgm:prSet custT="1"/>
      <dgm:spPr/>
      <dgm:t>
        <a:bodyPr/>
        <a:lstStyle/>
        <a:p>
          <a:pPr rtl="1"/>
          <a:r>
            <a:rPr lang="en-US" sz="1400" dirty="0" smtClean="0"/>
            <a:t>Most wanted </a:t>
          </a:r>
          <a:r>
            <a:rPr lang="en-US" sz="2000" dirty="0" smtClean="0"/>
            <a:t>reviews</a:t>
          </a:r>
          <a:r>
            <a:rPr lang="en-US" sz="1400" dirty="0" smtClean="0"/>
            <a:t> (earliest\helpful etc.)</a:t>
          </a:r>
          <a:endParaRPr lang="he-IL" sz="1400" dirty="0"/>
        </a:p>
      </dgm:t>
    </dgm:pt>
    <dgm:pt modelId="{82DA031D-D58B-449E-8CA0-DDAAC5566189}" type="parTrans" cxnId="{DE71C6C3-8F9B-4E3C-9303-A12ADD9207F3}">
      <dgm:prSet/>
      <dgm:spPr/>
      <dgm:t>
        <a:bodyPr/>
        <a:lstStyle/>
        <a:p>
          <a:pPr rtl="1"/>
          <a:endParaRPr lang="he-IL"/>
        </a:p>
      </dgm:t>
    </dgm:pt>
    <dgm:pt modelId="{17995F17-959C-4A68-B0A8-7079FF725468}" type="sibTrans" cxnId="{DE71C6C3-8F9B-4E3C-9303-A12ADD9207F3}">
      <dgm:prSet/>
      <dgm:spPr/>
      <dgm:t>
        <a:bodyPr/>
        <a:lstStyle/>
        <a:p>
          <a:pPr rtl="1"/>
          <a:endParaRPr lang="he-IL"/>
        </a:p>
      </dgm:t>
    </dgm:pt>
    <dgm:pt modelId="{996AF463-A230-4805-B184-ACCB388F2F29}" type="pres">
      <dgm:prSet presAssocID="{3C68CCBD-2BC5-4753-8A9E-A3018DB9DE9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CF136B5-7ED6-4F1A-B289-7166D4F2C8CA}" type="pres">
      <dgm:prSet presAssocID="{3C68CCBD-2BC5-4753-8A9E-A3018DB9DE94}" presName="arrow" presStyleLbl="bgShp" presStyleIdx="0" presStyleCnt="1" custScaleX="117647"/>
      <dgm:spPr/>
    </dgm:pt>
    <dgm:pt modelId="{A046EFE3-81FB-48D0-A5DF-F730216038B2}" type="pres">
      <dgm:prSet presAssocID="{3C68CCBD-2BC5-4753-8A9E-A3018DB9DE94}" presName="linearProcess" presStyleCnt="0"/>
      <dgm:spPr/>
    </dgm:pt>
    <dgm:pt modelId="{9D76F01A-D571-404D-ADB8-3A07F94D2E5D}" type="pres">
      <dgm:prSet presAssocID="{210CFBA1-C07D-4914-8A08-1434955C35C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8A80573-147E-4A66-9312-AFD46802F380}" type="pres">
      <dgm:prSet presAssocID="{C6985740-4A06-4FA5-8358-9B2D69D8BCAE}" presName="sibTrans" presStyleCnt="0"/>
      <dgm:spPr/>
    </dgm:pt>
    <dgm:pt modelId="{95F62661-9725-4BAA-A631-4087033C8B60}" type="pres">
      <dgm:prSet presAssocID="{FE72E9FF-7E33-474A-B432-7657623F9DA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1B4A280-91DA-48AC-AA4B-A7882463AB0E}" type="pres">
      <dgm:prSet presAssocID="{17E63EDC-B6E9-4E3E-BC21-60845E3CABDD}" presName="sibTrans" presStyleCnt="0"/>
      <dgm:spPr/>
    </dgm:pt>
    <dgm:pt modelId="{23DE031B-6756-4A25-9572-9A9B78C06342}" type="pres">
      <dgm:prSet presAssocID="{33C7A4F2-5916-4C71-A181-AA14DDB4105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082152E-B67B-40C4-8049-3F46BA1C626E}" type="pres">
      <dgm:prSet presAssocID="{88686383-7231-46C1-B43F-AA99E100E299}" presName="sibTrans" presStyleCnt="0"/>
      <dgm:spPr/>
    </dgm:pt>
    <dgm:pt modelId="{96ABC504-40E5-4C03-A36D-DF720E264082}" type="pres">
      <dgm:prSet presAssocID="{A469BC03-4275-4101-B126-E846AF6B2E5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927FB00-7ECF-4FFD-A926-F38E7A2BD983}" type="pres">
      <dgm:prSet presAssocID="{7A5C7552-DA92-4FBA-B5C7-9D98C902E997}" presName="sibTrans" presStyleCnt="0"/>
      <dgm:spPr/>
    </dgm:pt>
    <dgm:pt modelId="{FD6D1809-56D8-4676-A4B3-CB097F535C68}" type="pres">
      <dgm:prSet presAssocID="{FFD34DF4-F038-42FB-BC34-05F77119CAC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D64E1C7-B588-48EA-8DDA-9C600A04D05A}" type="presOf" srcId="{3C68CCBD-2BC5-4753-8A9E-A3018DB9DE94}" destId="{996AF463-A230-4805-B184-ACCB388F2F29}" srcOrd="0" destOrd="0" presId="urn:microsoft.com/office/officeart/2005/8/layout/hProcess9"/>
    <dgm:cxn modelId="{D26457A8-3407-4923-9B3A-1290C96C6DA7}" srcId="{3C68CCBD-2BC5-4753-8A9E-A3018DB9DE94}" destId="{FE72E9FF-7E33-474A-B432-7657623F9DAB}" srcOrd="1" destOrd="0" parTransId="{5AA43FDA-2F5A-4025-A73A-828FE1389E84}" sibTransId="{17E63EDC-B6E9-4E3E-BC21-60845E3CABDD}"/>
    <dgm:cxn modelId="{8AB3BB54-85E9-44EC-B9A4-24E8FE5068CC}" type="presOf" srcId="{210CFBA1-C07D-4914-8A08-1434955C35CD}" destId="{9D76F01A-D571-404D-ADB8-3A07F94D2E5D}" srcOrd="0" destOrd="0" presId="urn:microsoft.com/office/officeart/2005/8/layout/hProcess9"/>
    <dgm:cxn modelId="{752CCD9A-2518-4839-AE28-E557AB46AB99}" type="presOf" srcId="{FFD34DF4-F038-42FB-BC34-05F77119CAC3}" destId="{FD6D1809-56D8-4676-A4B3-CB097F535C68}" srcOrd="0" destOrd="0" presId="urn:microsoft.com/office/officeart/2005/8/layout/hProcess9"/>
    <dgm:cxn modelId="{C22FE8D5-C202-4323-B76B-EF456D04B9A9}" type="presOf" srcId="{FE72E9FF-7E33-474A-B432-7657623F9DAB}" destId="{95F62661-9725-4BAA-A631-4087033C8B60}" srcOrd="0" destOrd="0" presId="urn:microsoft.com/office/officeart/2005/8/layout/hProcess9"/>
    <dgm:cxn modelId="{3437812E-A080-42F6-89B3-9B8CB3CC58E0}" srcId="{3C68CCBD-2BC5-4753-8A9E-A3018DB9DE94}" destId="{210CFBA1-C07D-4914-8A08-1434955C35CD}" srcOrd="0" destOrd="0" parTransId="{677D3341-BEDA-4B9E-B7B8-3516067F9CDF}" sibTransId="{C6985740-4A06-4FA5-8358-9B2D69D8BCAE}"/>
    <dgm:cxn modelId="{DE71C6C3-8F9B-4E3C-9303-A12ADD9207F3}" srcId="{3C68CCBD-2BC5-4753-8A9E-A3018DB9DE94}" destId="{FFD34DF4-F038-42FB-BC34-05F77119CAC3}" srcOrd="4" destOrd="0" parTransId="{82DA031D-D58B-449E-8CA0-DDAAC5566189}" sibTransId="{17995F17-959C-4A68-B0A8-7079FF725468}"/>
    <dgm:cxn modelId="{36840AA2-D0DD-4DBB-AF46-D8CC98A07BDA}" type="presOf" srcId="{33C7A4F2-5916-4C71-A181-AA14DDB41053}" destId="{23DE031B-6756-4A25-9572-9A9B78C06342}" srcOrd="0" destOrd="0" presId="urn:microsoft.com/office/officeart/2005/8/layout/hProcess9"/>
    <dgm:cxn modelId="{9ABC8E67-1A97-4CDF-928A-1849F8D46D80}" srcId="{3C68CCBD-2BC5-4753-8A9E-A3018DB9DE94}" destId="{33C7A4F2-5916-4C71-A181-AA14DDB41053}" srcOrd="2" destOrd="0" parTransId="{FDBA0B93-A7EB-4A79-9749-44646F31C2E0}" sibTransId="{88686383-7231-46C1-B43F-AA99E100E299}"/>
    <dgm:cxn modelId="{83C78983-8EF1-4CE0-8B21-0397385854E5}" type="presOf" srcId="{A469BC03-4275-4101-B126-E846AF6B2E5B}" destId="{96ABC504-40E5-4C03-A36D-DF720E264082}" srcOrd="0" destOrd="0" presId="urn:microsoft.com/office/officeart/2005/8/layout/hProcess9"/>
    <dgm:cxn modelId="{E8B99274-CDD2-4757-B862-45E63228E8C9}" srcId="{3C68CCBD-2BC5-4753-8A9E-A3018DB9DE94}" destId="{A469BC03-4275-4101-B126-E846AF6B2E5B}" srcOrd="3" destOrd="0" parTransId="{6D80F2FB-3A2F-4147-9461-95360CB99D73}" sibTransId="{7A5C7552-DA92-4FBA-B5C7-9D98C902E997}"/>
    <dgm:cxn modelId="{F5CB81F4-DDAC-45D7-9598-45B65097A964}" type="presParOf" srcId="{996AF463-A230-4805-B184-ACCB388F2F29}" destId="{DCF136B5-7ED6-4F1A-B289-7166D4F2C8CA}" srcOrd="0" destOrd="0" presId="urn:microsoft.com/office/officeart/2005/8/layout/hProcess9"/>
    <dgm:cxn modelId="{B739F0B5-665A-4375-B295-79B4D315C971}" type="presParOf" srcId="{996AF463-A230-4805-B184-ACCB388F2F29}" destId="{A046EFE3-81FB-48D0-A5DF-F730216038B2}" srcOrd="1" destOrd="0" presId="urn:microsoft.com/office/officeart/2005/8/layout/hProcess9"/>
    <dgm:cxn modelId="{473E652E-7B0B-4892-B011-D5933D542AF7}" type="presParOf" srcId="{A046EFE3-81FB-48D0-A5DF-F730216038B2}" destId="{9D76F01A-D571-404D-ADB8-3A07F94D2E5D}" srcOrd="0" destOrd="0" presId="urn:microsoft.com/office/officeart/2005/8/layout/hProcess9"/>
    <dgm:cxn modelId="{3479E599-35E5-4C34-A648-36E426A383E2}" type="presParOf" srcId="{A046EFE3-81FB-48D0-A5DF-F730216038B2}" destId="{A8A80573-147E-4A66-9312-AFD46802F380}" srcOrd="1" destOrd="0" presId="urn:microsoft.com/office/officeart/2005/8/layout/hProcess9"/>
    <dgm:cxn modelId="{A7FA0AE9-0543-4FD7-B38A-CBBA548F1148}" type="presParOf" srcId="{A046EFE3-81FB-48D0-A5DF-F730216038B2}" destId="{95F62661-9725-4BAA-A631-4087033C8B60}" srcOrd="2" destOrd="0" presId="urn:microsoft.com/office/officeart/2005/8/layout/hProcess9"/>
    <dgm:cxn modelId="{53291383-4886-4F8A-877B-45A6CCC36A9A}" type="presParOf" srcId="{A046EFE3-81FB-48D0-A5DF-F730216038B2}" destId="{91B4A280-91DA-48AC-AA4B-A7882463AB0E}" srcOrd="3" destOrd="0" presId="urn:microsoft.com/office/officeart/2005/8/layout/hProcess9"/>
    <dgm:cxn modelId="{94F3392A-7A93-4718-987E-10C53135A508}" type="presParOf" srcId="{A046EFE3-81FB-48D0-A5DF-F730216038B2}" destId="{23DE031B-6756-4A25-9572-9A9B78C06342}" srcOrd="4" destOrd="0" presId="urn:microsoft.com/office/officeart/2005/8/layout/hProcess9"/>
    <dgm:cxn modelId="{91C72744-D4F5-484F-AEFE-D3AE9D919761}" type="presParOf" srcId="{A046EFE3-81FB-48D0-A5DF-F730216038B2}" destId="{B082152E-B67B-40C4-8049-3F46BA1C626E}" srcOrd="5" destOrd="0" presId="urn:microsoft.com/office/officeart/2005/8/layout/hProcess9"/>
    <dgm:cxn modelId="{6D3A8677-9508-494C-9981-92ABA8AB3E2B}" type="presParOf" srcId="{A046EFE3-81FB-48D0-A5DF-F730216038B2}" destId="{96ABC504-40E5-4C03-A36D-DF720E264082}" srcOrd="6" destOrd="0" presId="urn:microsoft.com/office/officeart/2005/8/layout/hProcess9"/>
    <dgm:cxn modelId="{22E56597-122C-4BD6-9065-249268BBD4B5}" type="presParOf" srcId="{A046EFE3-81FB-48D0-A5DF-F730216038B2}" destId="{9927FB00-7ECF-4FFD-A926-F38E7A2BD983}" srcOrd="7" destOrd="0" presId="urn:microsoft.com/office/officeart/2005/8/layout/hProcess9"/>
    <dgm:cxn modelId="{5380DD4D-813C-4E36-B298-16B98F0D3C3E}" type="presParOf" srcId="{A046EFE3-81FB-48D0-A5DF-F730216038B2}" destId="{FD6D1809-56D8-4676-A4B3-CB097F535C6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7BC07-B9CE-420F-A46B-8A7E6F63147D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FE308C84-158F-483B-AA70-46B9754B28C1}">
      <dgm:prSet phldrT="[טקסט]" custT="1"/>
      <dgm:spPr/>
      <dgm:t>
        <a:bodyPr/>
        <a:lstStyle/>
        <a:p>
          <a:pPr algn="l" rtl="1"/>
          <a:r>
            <a:rPr lang="en-US" sz="2000" dirty="0" smtClean="0"/>
            <a:t>Using the API with the Three-Level queries</a:t>
          </a:r>
          <a:endParaRPr lang="he-IL" sz="2000" dirty="0"/>
        </a:p>
      </dgm:t>
    </dgm:pt>
    <dgm:pt modelId="{4E0ECCF2-A204-4725-BACE-F296E75D1DA3}" type="parTrans" cxnId="{AB20BC7B-21F3-4C43-A6BE-D307883F5157}">
      <dgm:prSet/>
      <dgm:spPr/>
      <dgm:t>
        <a:bodyPr/>
        <a:lstStyle/>
        <a:p>
          <a:pPr rtl="1"/>
          <a:endParaRPr lang="he-IL"/>
        </a:p>
      </dgm:t>
    </dgm:pt>
    <dgm:pt modelId="{9D2295BF-2B9C-4A5E-83A1-942DDEBF4A43}" type="sibTrans" cxnId="{AB20BC7B-21F3-4C43-A6BE-D307883F5157}">
      <dgm:prSet/>
      <dgm:spPr/>
      <dgm:t>
        <a:bodyPr/>
        <a:lstStyle/>
        <a:p>
          <a:pPr rtl="1"/>
          <a:endParaRPr lang="he-IL"/>
        </a:p>
      </dgm:t>
    </dgm:pt>
    <dgm:pt modelId="{5AECC4A1-647C-442E-BB45-F8FCC21BC2D9}">
      <dgm:prSet phldrT="[טקסט]"/>
      <dgm:spPr/>
      <dgm:t>
        <a:bodyPr/>
        <a:lstStyle/>
        <a:p>
          <a:pPr algn="l" rtl="1"/>
          <a:r>
            <a:rPr lang="en-US" dirty="0" smtClean="0"/>
            <a:t>Using the AWS for books with 100 or fewer reviews =&gt; 99.3%</a:t>
          </a:r>
        </a:p>
        <a:p>
          <a:pPr algn="l" rtl="1"/>
          <a:r>
            <a:rPr lang="en-US" dirty="0" smtClean="0"/>
            <a:t>From the rest (0.7% = 4664 books) take the 100 earliest reviews  </a:t>
          </a:r>
          <a:endParaRPr lang="he-IL" dirty="0"/>
        </a:p>
      </dgm:t>
    </dgm:pt>
    <dgm:pt modelId="{B2D6386D-B9AE-4F10-BA26-1606D4425DFD}" type="parTrans" cxnId="{84336261-E006-4F20-A1E6-BD51331999F8}">
      <dgm:prSet/>
      <dgm:spPr/>
      <dgm:t>
        <a:bodyPr/>
        <a:lstStyle/>
        <a:p>
          <a:pPr rtl="1"/>
          <a:endParaRPr lang="he-IL"/>
        </a:p>
      </dgm:t>
    </dgm:pt>
    <dgm:pt modelId="{BA1D3327-057C-449B-A484-FA495F31AE95}" type="sibTrans" cxnId="{84336261-E006-4F20-A1E6-BD51331999F8}">
      <dgm:prSet/>
      <dgm:spPr/>
      <dgm:t>
        <a:bodyPr/>
        <a:lstStyle/>
        <a:p>
          <a:pPr rtl="1"/>
          <a:endParaRPr lang="he-IL"/>
        </a:p>
      </dgm:t>
    </dgm:pt>
    <dgm:pt modelId="{D008F845-04CA-4BB7-8382-EF32D951DF99}">
      <dgm:prSet phldrT="[טקסט]" custT="1"/>
      <dgm:spPr/>
      <dgm:t>
        <a:bodyPr/>
        <a:lstStyle/>
        <a:p>
          <a:pPr algn="l" rtl="1"/>
          <a:r>
            <a:rPr lang="en-US" sz="1800" dirty="0" smtClean="0"/>
            <a:t>Using the AWS for all reviews with at least 10 helpfulness votes</a:t>
          </a:r>
          <a:endParaRPr lang="he-IL" sz="1800" dirty="0"/>
        </a:p>
      </dgm:t>
    </dgm:pt>
    <dgm:pt modelId="{BBF693F1-B211-4115-B3E2-69F8EBEADE19}" type="parTrans" cxnId="{1FE2EA92-3626-4221-B034-DD153E018146}">
      <dgm:prSet/>
      <dgm:spPr/>
      <dgm:t>
        <a:bodyPr/>
        <a:lstStyle/>
        <a:p>
          <a:pPr rtl="1"/>
          <a:endParaRPr lang="he-IL"/>
        </a:p>
      </dgm:t>
    </dgm:pt>
    <dgm:pt modelId="{DCA0AAAE-25CD-4DDB-9A81-64890306975B}" type="sibTrans" cxnId="{1FE2EA92-3626-4221-B034-DD153E018146}">
      <dgm:prSet/>
      <dgm:spPr/>
      <dgm:t>
        <a:bodyPr/>
        <a:lstStyle/>
        <a:p>
          <a:pPr rtl="1"/>
          <a:endParaRPr lang="he-IL"/>
        </a:p>
      </dgm:t>
    </dgm:pt>
    <dgm:pt modelId="{2287CC03-5A0C-48A7-9D59-7F3C8ABB9D07}">
      <dgm:prSet custT="1"/>
      <dgm:spPr/>
      <dgm:t>
        <a:bodyPr/>
        <a:lstStyle/>
        <a:p>
          <a:pPr algn="l" rtl="1"/>
          <a:r>
            <a:rPr lang="en-US" sz="2000" dirty="0" smtClean="0"/>
            <a:t>Roughly 675,000 different books from </a:t>
          </a:r>
          <a:r>
            <a:rPr lang="en-US" sz="2000" dirty="0" smtClean="0"/>
            <a:t>Amazon </a:t>
          </a:r>
          <a:r>
            <a:rPr lang="en-US" sz="2000" dirty="0" smtClean="0"/>
            <a:t>U.S, U.K, Germany and Japan </a:t>
          </a:r>
          <a:endParaRPr lang="he-IL" sz="2000" dirty="0"/>
        </a:p>
      </dgm:t>
    </dgm:pt>
    <dgm:pt modelId="{AB568FD6-0637-4E4F-A953-BA72A70D9B70}" type="parTrans" cxnId="{826280A6-3BFC-4874-A1E8-A71959813A1C}">
      <dgm:prSet/>
      <dgm:spPr/>
      <dgm:t>
        <a:bodyPr/>
        <a:lstStyle/>
        <a:p>
          <a:pPr rtl="1"/>
          <a:endParaRPr lang="he-IL"/>
        </a:p>
      </dgm:t>
    </dgm:pt>
    <dgm:pt modelId="{52A293B7-6D25-4EEC-82BE-065290FF5DBF}" type="sibTrans" cxnId="{826280A6-3BFC-4874-A1E8-A71959813A1C}">
      <dgm:prSet/>
      <dgm:spPr/>
      <dgm:t>
        <a:bodyPr/>
        <a:lstStyle/>
        <a:p>
          <a:pPr rtl="1"/>
          <a:endParaRPr lang="he-IL"/>
        </a:p>
      </dgm:t>
    </dgm:pt>
    <dgm:pt modelId="{F1729B5E-A862-4669-9033-4EE94EEB190A}">
      <dgm:prSet custT="1"/>
      <dgm:spPr/>
      <dgm:t>
        <a:bodyPr/>
        <a:lstStyle/>
        <a:p>
          <a:pPr algn="l" rtl="1"/>
          <a:r>
            <a:rPr lang="en-US" sz="2000" dirty="0" smtClean="0"/>
            <a:t>book-filtering step to deal with “</a:t>
          </a:r>
          <a:r>
            <a:rPr lang="en-US" sz="2000" dirty="0" err="1" smtClean="0"/>
            <a:t>crossposting</a:t>
          </a:r>
          <a:r>
            <a:rPr lang="en-US" sz="2000" dirty="0" smtClean="0"/>
            <a:t>” of reviews across versions =&gt; total of 674,018 books.</a:t>
          </a:r>
          <a:endParaRPr lang="he-IL" sz="2000" dirty="0"/>
        </a:p>
      </dgm:t>
    </dgm:pt>
    <dgm:pt modelId="{C07AD97C-6B4D-4260-B8B3-74534E1A01F9}" type="parTrans" cxnId="{274755A7-6418-4FCB-B90E-5FDD626E2E2E}">
      <dgm:prSet/>
      <dgm:spPr/>
      <dgm:t>
        <a:bodyPr/>
        <a:lstStyle/>
        <a:p>
          <a:pPr rtl="1"/>
          <a:endParaRPr lang="he-IL"/>
        </a:p>
      </dgm:t>
    </dgm:pt>
    <dgm:pt modelId="{9FA3C1C3-C871-486A-9E9C-01A1B9056B4A}" type="sibTrans" cxnId="{274755A7-6418-4FCB-B90E-5FDD626E2E2E}">
      <dgm:prSet/>
      <dgm:spPr/>
      <dgm:t>
        <a:bodyPr/>
        <a:lstStyle/>
        <a:p>
          <a:pPr rtl="1"/>
          <a:endParaRPr lang="he-IL"/>
        </a:p>
      </dgm:t>
    </dgm:pt>
    <dgm:pt modelId="{8BB781BA-6289-4215-939F-B13398A34BDD}" type="pres">
      <dgm:prSet presAssocID="{DB57BC07-B9CE-420F-A46B-8A7E6F6314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514DF6C-A41B-4C4C-89BE-260D2E5A43B8}" type="pres">
      <dgm:prSet presAssocID="{DB57BC07-B9CE-420F-A46B-8A7E6F63147D}" presName="dummyMaxCanvas" presStyleCnt="0">
        <dgm:presLayoutVars/>
      </dgm:prSet>
      <dgm:spPr/>
    </dgm:pt>
    <dgm:pt modelId="{721043A2-6E75-4F1A-B575-1AE6F6D70692}" type="pres">
      <dgm:prSet presAssocID="{DB57BC07-B9CE-420F-A46B-8A7E6F63147D}" presName="FiveNodes_1" presStyleLbl="node1" presStyleIdx="0" presStyleCnt="5" custScaleX="9990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6B9887D-5FA8-41DC-A288-ED7BFDB60076}" type="pres">
      <dgm:prSet presAssocID="{DB57BC07-B9CE-420F-A46B-8A7E6F63147D}" presName="FiveNodes_2" presStyleLbl="node1" presStyleIdx="1" presStyleCnt="5" custScaleX="10524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947A610-8384-40A9-A40C-257F04088956}" type="pres">
      <dgm:prSet presAssocID="{DB57BC07-B9CE-420F-A46B-8A7E6F63147D}" presName="FiveNodes_3" presStyleLbl="node1" presStyleIdx="2" presStyleCnt="5" custScaleX="10640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4C0D2B1-2E46-47F7-8863-03FF46260242}" type="pres">
      <dgm:prSet presAssocID="{DB57BC07-B9CE-420F-A46B-8A7E6F63147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F65A879-1455-43F1-AD45-2736EA65C42F}" type="pres">
      <dgm:prSet presAssocID="{DB57BC07-B9CE-420F-A46B-8A7E6F63147D}" presName="FiveNodes_5" presStyleLbl="node1" presStyleIdx="4" presStyleCnt="5" custScaleX="10206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8847C63-65CE-4299-AB60-1F6A3A366307}" type="pres">
      <dgm:prSet presAssocID="{DB57BC07-B9CE-420F-A46B-8A7E6F63147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9405889-A0B6-46BD-862C-ECB66FF542F7}" type="pres">
      <dgm:prSet presAssocID="{DB57BC07-B9CE-420F-A46B-8A7E6F63147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BF22B40-1AB1-4714-8681-B378064EAA93}" type="pres">
      <dgm:prSet presAssocID="{DB57BC07-B9CE-420F-A46B-8A7E6F63147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0BF5516-BDFA-4A82-9570-4B4F4A2A49D3}" type="pres">
      <dgm:prSet presAssocID="{DB57BC07-B9CE-420F-A46B-8A7E6F63147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E76F0B-36BB-4706-96C8-AF434779797A}" type="pres">
      <dgm:prSet presAssocID="{DB57BC07-B9CE-420F-A46B-8A7E6F63147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F11DE14-C79F-4365-A509-C5109FF56905}" type="pres">
      <dgm:prSet presAssocID="{DB57BC07-B9CE-420F-A46B-8A7E6F63147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5035649-EAD0-443D-833E-4D4091ECDFEF}" type="pres">
      <dgm:prSet presAssocID="{DB57BC07-B9CE-420F-A46B-8A7E6F63147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3B6BA95-AC03-4968-9AB4-E48B86C40543}" type="pres">
      <dgm:prSet presAssocID="{DB57BC07-B9CE-420F-A46B-8A7E6F63147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7EE26F8-3239-4B38-BC24-4C55C731475F}" type="pres">
      <dgm:prSet presAssocID="{DB57BC07-B9CE-420F-A46B-8A7E6F63147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654DEF0-6174-4615-909B-694A35596D11}" type="presOf" srcId="{F1729B5E-A862-4669-9033-4EE94EEB190A}" destId="{55035649-EAD0-443D-833E-4D4091ECDFEF}" srcOrd="1" destOrd="0" presId="urn:microsoft.com/office/officeart/2005/8/layout/vProcess5"/>
    <dgm:cxn modelId="{2F4D230B-DCCB-413A-B524-917CB13E65C9}" type="presOf" srcId="{F1729B5E-A862-4669-9033-4EE94EEB190A}" destId="{6947A610-8384-40A9-A40C-257F04088956}" srcOrd="0" destOrd="0" presId="urn:microsoft.com/office/officeart/2005/8/layout/vProcess5"/>
    <dgm:cxn modelId="{DBD63A45-4308-4E66-B6F8-49945DEB28BE}" type="presOf" srcId="{DB57BC07-B9CE-420F-A46B-8A7E6F63147D}" destId="{8BB781BA-6289-4215-939F-B13398A34BDD}" srcOrd="0" destOrd="0" presId="urn:microsoft.com/office/officeart/2005/8/layout/vProcess5"/>
    <dgm:cxn modelId="{0918E712-FEB1-4484-AB44-1A6404417039}" type="presOf" srcId="{9FA3C1C3-C871-486A-9E9C-01A1B9056B4A}" destId="{9BF22B40-1AB1-4714-8681-B378064EAA93}" srcOrd="0" destOrd="0" presId="urn:microsoft.com/office/officeart/2005/8/layout/vProcess5"/>
    <dgm:cxn modelId="{3FB50CF4-D9DB-40BF-AD25-E1E938233591}" type="presOf" srcId="{D008F845-04CA-4BB7-8382-EF32D951DF99}" destId="{3F65A879-1455-43F1-AD45-2736EA65C42F}" srcOrd="0" destOrd="0" presId="urn:microsoft.com/office/officeart/2005/8/layout/vProcess5"/>
    <dgm:cxn modelId="{07FF37E8-D19E-46C9-8943-1B4BE5F11C76}" type="presOf" srcId="{BA1D3327-057C-449B-A484-FA495F31AE95}" destId="{20BF5516-BDFA-4A82-9570-4B4F4A2A49D3}" srcOrd="0" destOrd="0" presId="urn:microsoft.com/office/officeart/2005/8/layout/vProcess5"/>
    <dgm:cxn modelId="{274755A7-6418-4FCB-B90E-5FDD626E2E2E}" srcId="{DB57BC07-B9CE-420F-A46B-8A7E6F63147D}" destId="{F1729B5E-A862-4669-9033-4EE94EEB190A}" srcOrd="2" destOrd="0" parTransId="{C07AD97C-6B4D-4260-B8B3-74534E1A01F9}" sibTransId="{9FA3C1C3-C871-486A-9E9C-01A1B9056B4A}"/>
    <dgm:cxn modelId="{5D824218-A11E-4BAA-9EDC-2308F6562535}" type="presOf" srcId="{5AECC4A1-647C-442E-BB45-F8FCC21BC2D9}" destId="{13B6BA95-AC03-4968-9AB4-E48B86C40543}" srcOrd="1" destOrd="0" presId="urn:microsoft.com/office/officeart/2005/8/layout/vProcess5"/>
    <dgm:cxn modelId="{AB20BC7B-21F3-4C43-A6BE-D307883F5157}" srcId="{DB57BC07-B9CE-420F-A46B-8A7E6F63147D}" destId="{FE308C84-158F-483B-AA70-46B9754B28C1}" srcOrd="0" destOrd="0" parTransId="{4E0ECCF2-A204-4725-BACE-F296E75D1DA3}" sibTransId="{9D2295BF-2B9C-4A5E-83A1-942DDEBF4A43}"/>
    <dgm:cxn modelId="{AE04FF3E-2E1C-4B74-A610-D0D676F99473}" type="presOf" srcId="{D008F845-04CA-4BB7-8382-EF32D951DF99}" destId="{67EE26F8-3239-4B38-BC24-4C55C731475F}" srcOrd="1" destOrd="0" presId="urn:microsoft.com/office/officeart/2005/8/layout/vProcess5"/>
    <dgm:cxn modelId="{435DDDF4-CEC4-4925-904E-E0EDE3678733}" type="presOf" srcId="{9D2295BF-2B9C-4A5E-83A1-942DDEBF4A43}" destId="{08847C63-65CE-4299-AB60-1F6A3A366307}" srcOrd="0" destOrd="0" presId="urn:microsoft.com/office/officeart/2005/8/layout/vProcess5"/>
    <dgm:cxn modelId="{2095141F-E889-4F55-9546-1BE9AF1B08AC}" type="presOf" srcId="{2287CC03-5A0C-48A7-9D59-7F3C8ABB9D07}" destId="{3F11DE14-C79F-4365-A509-C5109FF56905}" srcOrd="1" destOrd="0" presId="urn:microsoft.com/office/officeart/2005/8/layout/vProcess5"/>
    <dgm:cxn modelId="{255D30B4-7469-4967-8154-B562DE2BDB71}" type="presOf" srcId="{52A293B7-6D25-4EEC-82BE-065290FF5DBF}" destId="{59405889-A0B6-46BD-862C-ECB66FF542F7}" srcOrd="0" destOrd="0" presId="urn:microsoft.com/office/officeart/2005/8/layout/vProcess5"/>
    <dgm:cxn modelId="{42050272-E6CF-4F15-8757-84D76276D25D}" type="presOf" srcId="{FE308C84-158F-483B-AA70-46B9754B28C1}" destId="{C1E76F0B-36BB-4706-96C8-AF434779797A}" srcOrd="1" destOrd="0" presId="urn:microsoft.com/office/officeart/2005/8/layout/vProcess5"/>
    <dgm:cxn modelId="{1FE2EA92-3626-4221-B034-DD153E018146}" srcId="{DB57BC07-B9CE-420F-A46B-8A7E6F63147D}" destId="{D008F845-04CA-4BB7-8382-EF32D951DF99}" srcOrd="4" destOrd="0" parTransId="{BBF693F1-B211-4115-B3E2-69F8EBEADE19}" sibTransId="{DCA0AAAE-25CD-4DDB-9A81-64890306975B}"/>
    <dgm:cxn modelId="{25146617-D160-4F53-B3D5-B267AD33CD32}" type="presOf" srcId="{2287CC03-5A0C-48A7-9D59-7F3C8ABB9D07}" destId="{F6B9887D-5FA8-41DC-A288-ED7BFDB60076}" srcOrd="0" destOrd="0" presId="urn:microsoft.com/office/officeart/2005/8/layout/vProcess5"/>
    <dgm:cxn modelId="{C48E35C3-D62A-46D8-BDA8-5EAC2F87CD94}" type="presOf" srcId="{FE308C84-158F-483B-AA70-46B9754B28C1}" destId="{721043A2-6E75-4F1A-B575-1AE6F6D70692}" srcOrd="0" destOrd="0" presId="urn:microsoft.com/office/officeart/2005/8/layout/vProcess5"/>
    <dgm:cxn modelId="{826280A6-3BFC-4874-A1E8-A71959813A1C}" srcId="{DB57BC07-B9CE-420F-A46B-8A7E6F63147D}" destId="{2287CC03-5A0C-48A7-9D59-7F3C8ABB9D07}" srcOrd="1" destOrd="0" parTransId="{AB568FD6-0637-4E4F-A953-BA72A70D9B70}" sibTransId="{52A293B7-6D25-4EEC-82BE-065290FF5DBF}"/>
    <dgm:cxn modelId="{84336261-E006-4F20-A1E6-BD51331999F8}" srcId="{DB57BC07-B9CE-420F-A46B-8A7E6F63147D}" destId="{5AECC4A1-647C-442E-BB45-F8FCC21BC2D9}" srcOrd="3" destOrd="0" parTransId="{B2D6386D-B9AE-4F10-BA26-1606D4425DFD}" sibTransId="{BA1D3327-057C-449B-A484-FA495F31AE95}"/>
    <dgm:cxn modelId="{EB3462E7-5E92-44B7-AD3E-9B48A15EB6E2}" type="presOf" srcId="{5AECC4A1-647C-442E-BB45-F8FCC21BC2D9}" destId="{74C0D2B1-2E46-47F7-8863-03FF46260242}" srcOrd="0" destOrd="0" presId="urn:microsoft.com/office/officeart/2005/8/layout/vProcess5"/>
    <dgm:cxn modelId="{6F5DBB60-6EE5-4F28-B8CF-A63A810AD76C}" type="presParOf" srcId="{8BB781BA-6289-4215-939F-B13398A34BDD}" destId="{9514DF6C-A41B-4C4C-89BE-260D2E5A43B8}" srcOrd="0" destOrd="0" presId="urn:microsoft.com/office/officeart/2005/8/layout/vProcess5"/>
    <dgm:cxn modelId="{411B5FDC-445D-4FBC-9BB3-64954B5F7559}" type="presParOf" srcId="{8BB781BA-6289-4215-939F-B13398A34BDD}" destId="{721043A2-6E75-4F1A-B575-1AE6F6D70692}" srcOrd="1" destOrd="0" presId="urn:microsoft.com/office/officeart/2005/8/layout/vProcess5"/>
    <dgm:cxn modelId="{04B8F21D-9EE8-4582-9342-49DF7D805F7B}" type="presParOf" srcId="{8BB781BA-6289-4215-939F-B13398A34BDD}" destId="{F6B9887D-5FA8-41DC-A288-ED7BFDB60076}" srcOrd="2" destOrd="0" presId="urn:microsoft.com/office/officeart/2005/8/layout/vProcess5"/>
    <dgm:cxn modelId="{F076A5DF-1B09-4843-8110-6E304369FFE8}" type="presParOf" srcId="{8BB781BA-6289-4215-939F-B13398A34BDD}" destId="{6947A610-8384-40A9-A40C-257F04088956}" srcOrd="3" destOrd="0" presId="urn:microsoft.com/office/officeart/2005/8/layout/vProcess5"/>
    <dgm:cxn modelId="{EE1A7B75-57A6-49A4-B08E-E7C44EC0B6D1}" type="presParOf" srcId="{8BB781BA-6289-4215-939F-B13398A34BDD}" destId="{74C0D2B1-2E46-47F7-8863-03FF46260242}" srcOrd="4" destOrd="0" presId="urn:microsoft.com/office/officeart/2005/8/layout/vProcess5"/>
    <dgm:cxn modelId="{0DEB7165-1348-4EBB-BAC1-D49B229FBE01}" type="presParOf" srcId="{8BB781BA-6289-4215-939F-B13398A34BDD}" destId="{3F65A879-1455-43F1-AD45-2736EA65C42F}" srcOrd="5" destOrd="0" presId="urn:microsoft.com/office/officeart/2005/8/layout/vProcess5"/>
    <dgm:cxn modelId="{DE419A7A-0FDA-4DDD-B7E3-AB24F6DAE8AC}" type="presParOf" srcId="{8BB781BA-6289-4215-939F-B13398A34BDD}" destId="{08847C63-65CE-4299-AB60-1F6A3A366307}" srcOrd="6" destOrd="0" presId="urn:microsoft.com/office/officeart/2005/8/layout/vProcess5"/>
    <dgm:cxn modelId="{D78AB8F1-0F76-44B4-B3C3-1BBC60C05AAF}" type="presParOf" srcId="{8BB781BA-6289-4215-939F-B13398A34BDD}" destId="{59405889-A0B6-46BD-862C-ECB66FF542F7}" srcOrd="7" destOrd="0" presId="urn:microsoft.com/office/officeart/2005/8/layout/vProcess5"/>
    <dgm:cxn modelId="{2FE1BBD0-1C19-446A-9ABB-77C523E14655}" type="presParOf" srcId="{8BB781BA-6289-4215-939F-B13398A34BDD}" destId="{9BF22B40-1AB1-4714-8681-B378064EAA93}" srcOrd="8" destOrd="0" presId="urn:microsoft.com/office/officeart/2005/8/layout/vProcess5"/>
    <dgm:cxn modelId="{A7A24C71-6347-4AC2-B90B-71F8E923698A}" type="presParOf" srcId="{8BB781BA-6289-4215-939F-B13398A34BDD}" destId="{20BF5516-BDFA-4A82-9570-4B4F4A2A49D3}" srcOrd="9" destOrd="0" presId="urn:microsoft.com/office/officeart/2005/8/layout/vProcess5"/>
    <dgm:cxn modelId="{34DE8C7F-EA05-4B3E-938F-CDFA7DFFE049}" type="presParOf" srcId="{8BB781BA-6289-4215-939F-B13398A34BDD}" destId="{C1E76F0B-36BB-4706-96C8-AF434779797A}" srcOrd="10" destOrd="0" presId="urn:microsoft.com/office/officeart/2005/8/layout/vProcess5"/>
    <dgm:cxn modelId="{B21D30A2-24B5-4BE3-8AB9-8BC78618CB72}" type="presParOf" srcId="{8BB781BA-6289-4215-939F-B13398A34BDD}" destId="{3F11DE14-C79F-4365-A509-C5109FF56905}" srcOrd="11" destOrd="0" presId="urn:microsoft.com/office/officeart/2005/8/layout/vProcess5"/>
    <dgm:cxn modelId="{31761ABC-948D-4196-9371-31BC943AB2A5}" type="presParOf" srcId="{8BB781BA-6289-4215-939F-B13398A34BDD}" destId="{55035649-EAD0-443D-833E-4D4091ECDFEF}" srcOrd="12" destOrd="0" presId="urn:microsoft.com/office/officeart/2005/8/layout/vProcess5"/>
    <dgm:cxn modelId="{478E25A6-7B77-49CE-9BE6-C27131A98AAC}" type="presParOf" srcId="{8BB781BA-6289-4215-939F-B13398A34BDD}" destId="{13B6BA95-AC03-4968-9AB4-E48B86C40543}" srcOrd="13" destOrd="0" presId="urn:microsoft.com/office/officeart/2005/8/layout/vProcess5"/>
    <dgm:cxn modelId="{ADA0CF76-7AE0-432C-8C7D-F30F3408E4F9}" type="presParOf" srcId="{8BB781BA-6289-4215-939F-B13398A34BDD}" destId="{67EE26F8-3239-4B38-BC24-4C55C731475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89488B-8AA0-4122-BC5C-7848E6DB88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4F32511-7AAE-4804-B591-18BDE79D9231}">
      <dgm:prSet phldrT="[טקסט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 rtl="1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total dataset contains 1,008,466 reviews</a:t>
          </a:r>
          <a:endParaRPr lang="he-I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8435F2-D49A-4CF2-B29F-0D84B3DF92BE}" type="parTrans" cxnId="{AFB6558C-663B-48EB-A182-EC411D2EF41F}">
      <dgm:prSet/>
      <dgm:spPr/>
      <dgm:t>
        <a:bodyPr/>
        <a:lstStyle/>
        <a:p>
          <a:pPr rtl="1"/>
          <a:endParaRPr lang="he-IL"/>
        </a:p>
      </dgm:t>
    </dgm:pt>
    <dgm:pt modelId="{80BA0E8D-45B7-44FC-8168-29B9AEBD49DE}" type="sibTrans" cxnId="{AFB6558C-663B-48EB-A182-EC411D2EF41F}">
      <dgm:prSet/>
      <dgm:spPr/>
      <dgm:t>
        <a:bodyPr/>
        <a:lstStyle/>
        <a:p>
          <a:pPr rtl="1"/>
          <a:endParaRPr lang="he-IL"/>
        </a:p>
      </dgm:t>
    </dgm:pt>
    <dgm:pt modelId="{EA406187-9422-427D-9C23-792C3F1E1C15}" type="pres">
      <dgm:prSet presAssocID="{6D89488B-8AA0-4122-BC5C-7848E6DB88E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0CDD9249-05D8-4D9B-B48A-F8DB74C65056}" type="pres">
      <dgm:prSet presAssocID="{6D89488B-8AA0-4122-BC5C-7848E6DB88EA}" presName="dummyMaxCanvas" presStyleCnt="0">
        <dgm:presLayoutVars/>
      </dgm:prSet>
      <dgm:spPr/>
    </dgm:pt>
    <dgm:pt modelId="{097E8457-E45A-4585-A59D-4F4306EFCE82}" type="pres">
      <dgm:prSet presAssocID="{6D89488B-8AA0-4122-BC5C-7848E6DB88EA}" presName="OneNode_1" presStyleLbl="node1" presStyleIdx="0" presStyleCnt="1" custScaleX="100000" custScaleY="113039" custLinFactNeighborX="1145" custLinFactNeighborY="927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FB6558C-663B-48EB-A182-EC411D2EF41F}" srcId="{6D89488B-8AA0-4122-BC5C-7848E6DB88EA}" destId="{F4F32511-7AAE-4804-B591-18BDE79D9231}" srcOrd="0" destOrd="0" parTransId="{F38435F2-D49A-4CF2-B29F-0D84B3DF92BE}" sibTransId="{80BA0E8D-45B7-44FC-8168-29B9AEBD49DE}"/>
    <dgm:cxn modelId="{DC5EE57A-0601-4B62-B7CA-1C526FC4D865}" type="presOf" srcId="{F4F32511-7AAE-4804-B591-18BDE79D9231}" destId="{097E8457-E45A-4585-A59D-4F4306EFCE82}" srcOrd="0" destOrd="0" presId="urn:microsoft.com/office/officeart/2005/8/layout/vProcess5"/>
    <dgm:cxn modelId="{0A638187-F29C-4483-A9D5-C509B9107A07}" type="presOf" srcId="{6D89488B-8AA0-4122-BC5C-7848E6DB88EA}" destId="{EA406187-9422-427D-9C23-792C3F1E1C15}" srcOrd="0" destOrd="0" presId="urn:microsoft.com/office/officeart/2005/8/layout/vProcess5"/>
    <dgm:cxn modelId="{1458BC1F-7C66-4253-BFCD-24D996A8FC8E}" type="presParOf" srcId="{EA406187-9422-427D-9C23-792C3F1E1C15}" destId="{0CDD9249-05D8-4D9B-B48A-F8DB74C65056}" srcOrd="0" destOrd="0" presId="urn:microsoft.com/office/officeart/2005/8/layout/vProcess5"/>
    <dgm:cxn modelId="{33518DB6-26BA-42F8-85B6-A70F7B165B22}" type="presParOf" srcId="{EA406187-9422-427D-9C23-792C3F1E1C15}" destId="{097E8457-E45A-4585-A59D-4F4306EFCE8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136B5-7ED6-4F1A-B289-7166D4F2C8CA}">
      <dsp:nvSpPr>
        <dsp:cNvPr id="0" name=""/>
        <dsp:cNvSpPr/>
      </dsp:nvSpPr>
      <dsp:spPr>
        <a:xfrm>
          <a:off x="2" y="0"/>
          <a:ext cx="8280915" cy="295232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6F01A-D571-404D-ADB8-3A07F94D2E5D}">
      <dsp:nvSpPr>
        <dsp:cNvPr id="0" name=""/>
        <dsp:cNvSpPr/>
      </dsp:nvSpPr>
      <dsp:spPr>
        <a:xfrm>
          <a:off x="2426" y="885698"/>
          <a:ext cx="1460482" cy="1180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Children’s Books</a:t>
          </a:r>
          <a:endParaRPr lang="he-IL" sz="2000" kern="1200" dirty="0"/>
        </a:p>
      </dsp:txBody>
      <dsp:txXfrm>
        <a:off x="60074" y="943346"/>
        <a:ext cx="1345186" cy="1065635"/>
      </dsp:txXfrm>
    </dsp:sp>
    <dsp:sp modelId="{95F62661-9725-4BAA-A631-4087033C8B60}">
      <dsp:nvSpPr>
        <dsp:cNvPr id="0" name=""/>
        <dsp:cNvSpPr/>
      </dsp:nvSpPr>
      <dsp:spPr>
        <a:xfrm>
          <a:off x="1706322" y="885698"/>
          <a:ext cx="1460482" cy="1180931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2.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Animals</a:t>
          </a:r>
          <a:endParaRPr lang="he-IL" sz="2000" kern="1200" dirty="0"/>
        </a:p>
      </dsp:txBody>
      <dsp:txXfrm>
        <a:off x="1763970" y="943346"/>
        <a:ext cx="1345186" cy="1065635"/>
      </dsp:txXfrm>
    </dsp:sp>
    <dsp:sp modelId="{23DE031B-6756-4A25-9572-9A9B78C06342}">
      <dsp:nvSpPr>
        <dsp:cNvPr id="0" name=""/>
        <dsp:cNvSpPr/>
      </dsp:nvSpPr>
      <dsp:spPr>
        <a:xfrm>
          <a:off x="3410218" y="885698"/>
          <a:ext cx="1460482" cy="1180931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Lions</a:t>
          </a:r>
          <a:endParaRPr lang="he-IL" sz="2000" kern="1200" dirty="0"/>
        </a:p>
      </dsp:txBody>
      <dsp:txXfrm>
        <a:off x="3467866" y="943346"/>
        <a:ext cx="1345186" cy="1065635"/>
      </dsp:txXfrm>
    </dsp:sp>
    <dsp:sp modelId="{96ABC504-40E5-4C03-A36D-DF720E264082}">
      <dsp:nvSpPr>
        <dsp:cNvPr id="0" name=""/>
        <dsp:cNvSpPr/>
      </dsp:nvSpPr>
      <dsp:spPr>
        <a:xfrm>
          <a:off x="5114115" y="885698"/>
          <a:ext cx="1460482" cy="1180931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4000 Best selling titles</a:t>
          </a:r>
          <a:endParaRPr lang="he-IL" sz="2000" kern="1200" dirty="0"/>
        </a:p>
      </dsp:txBody>
      <dsp:txXfrm>
        <a:off x="5171763" y="943346"/>
        <a:ext cx="1345186" cy="1065635"/>
      </dsp:txXfrm>
    </dsp:sp>
    <dsp:sp modelId="{FD6D1809-56D8-4676-A4B3-CB097F535C68}">
      <dsp:nvSpPr>
        <dsp:cNvPr id="0" name=""/>
        <dsp:cNvSpPr/>
      </dsp:nvSpPr>
      <dsp:spPr>
        <a:xfrm>
          <a:off x="6818011" y="885698"/>
          <a:ext cx="1460482" cy="118093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Most wanted </a:t>
          </a:r>
          <a:r>
            <a:rPr lang="en-US" sz="2000" kern="1200" dirty="0" smtClean="0"/>
            <a:t>reviews</a:t>
          </a:r>
          <a:r>
            <a:rPr lang="en-US" sz="1400" kern="1200" dirty="0" smtClean="0"/>
            <a:t> (earliest\helpful etc.)</a:t>
          </a:r>
          <a:endParaRPr lang="he-IL" sz="1400" kern="1200" dirty="0"/>
        </a:p>
      </dsp:txBody>
      <dsp:txXfrm>
        <a:off x="6875659" y="943346"/>
        <a:ext cx="1345186" cy="1065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043A2-6E75-4F1A-B575-1AE6F6D70692}">
      <dsp:nvSpPr>
        <dsp:cNvPr id="0" name=""/>
        <dsp:cNvSpPr/>
      </dsp:nvSpPr>
      <dsp:spPr>
        <a:xfrm>
          <a:off x="-31138" y="0"/>
          <a:ext cx="6647284" cy="7128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 the API with the Three-Level queries</a:t>
          </a:r>
          <a:endParaRPr lang="he-IL" sz="2000" kern="1200" dirty="0"/>
        </a:p>
      </dsp:txBody>
      <dsp:txXfrm>
        <a:off x="-10258" y="20880"/>
        <a:ext cx="5795387" cy="671119"/>
      </dsp:txXfrm>
    </dsp:sp>
    <dsp:sp modelId="{F6B9887D-5FA8-41DC-A288-ED7BFDB60076}">
      <dsp:nvSpPr>
        <dsp:cNvPr id="0" name=""/>
        <dsp:cNvSpPr/>
      </dsp:nvSpPr>
      <dsp:spPr>
        <a:xfrm>
          <a:off x="288100" y="811890"/>
          <a:ext cx="7002517" cy="712879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Roughly 675,000 different books from </a:t>
          </a:r>
          <a:r>
            <a:rPr lang="en-US" sz="2000" kern="1200" dirty="0" smtClean="0"/>
            <a:t>Amazon </a:t>
          </a:r>
          <a:r>
            <a:rPr lang="en-US" sz="2000" kern="1200" dirty="0" smtClean="0"/>
            <a:t>U.S, U.K, Germany and Japan </a:t>
          </a:r>
          <a:endParaRPr lang="he-IL" sz="2000" kern="1200" dirty="0"/>
        </a:p>
      </dsp:txBody>
      <dsp:txXfrm>
        <a:off x="308980" y="832770"/>
        <a:ext cx="5950166" cy="671119"/>
      </dsp:txXfrm>
    </dsp:sp>
    <dsp:sp modelId="{6947A610-8384-40A9-A40C-257F04088956}">
      <dsp:nvSpPr>
        <dsp:cNvPr id="0" name=""/>
        <dsp:cNvSpPr/>
      </dsp:nvSpPr>
      <dsp:spPr>
        <a:xfrm>
          <a:off x="746298" y="1623780"/>
          <a:ext cx="7079831" cy="712879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book-filtering step to deal with “</a:t>
          </a:r>
          <a:r>
            <a:rPr lang="en-US" sz="2000" kern="1200" dirty="0" err="1" smtClean="0"/>
            <a:t>crossposting</a:t>
          </a:r>
          <a:r>
            <a:rPr lang="en-US" sz="2000" kern="1200" dirty="0" smtClean="0"/>
            <a:t>” of reviews across versions =&gt; total of 674,018 books.</a:t>
          </a:r>
          <a:endParaRPr lang="he-IL" sz="2000" kern="1200" dirty="0"/>
        </a:p>
      </dsp:txBody>
      <dsp:txXfrm>
        <a:off x="767178" y="1644660"/>
        <a:ext cx="6016323" cy="671119"/>
      </dsp:txXfrm>
    </dsp:sp>
    <dsp:sp modelId="{74C0D2B1-2E46-47F7-8863-03FF46260242}">
      <dsp:nvSpPr>
        <dsp:cNvPr id="0" name=""/>
        <dsp:cNvSpPr/>
      </dsp:nvSpPr>
      <dsp:spPr>
        <a:xfrm>
          <a:off x="1456299" y="2435670"/>
          <a:ext cx="6653539" cy="712879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Using the AWS for books with 100 or fewer reviews =&gt; 99.3%</a:t>
          </a:r>
        </a:p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 the rest (0.7% = 4664 books) take the 100 earliest reviews  </a:t>
          </a:r>
          <a:endParaRPr lang="he-IL" sz="1600" kern="1200" dirty="0"/>
        </a:p>
      </dsp:txBody>
      <dsp:txXfrm>
        <a:off x="1477179" y="2456550"/>
        <a:ext cx="5651552" cy="671119"/>
      </dsp:txXfrm>
    </dsp:sp>
    <dsp:sp modelId="{3F65A879-1455-43F1-AD45-2736EA65C42F}">
      <dsp:nvSpPr>
        <dsp:cNvPr id="0" name=""/>
        <dsp:cNvSpPr/>
      </dsp:nvSpPr>
      <dsp:spPr>
        <a:xfrm>
          <a:off x="1884623" y="3247560"/>
          <a:ext cx="6790602" cy="71287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Using the AWS for all reviews with at least 10 helpfulness votes</a:t>
          </a:r>
          <a:endParaRPr lang="he-IL" sz="1800" kern="1200" dirty="0"/>
        </a:p>
      </dsp:txBody>
      <dsp:txXfrm>
        <a:off x="1905503" y="3268440"/>
        <a:ext cx="5768834" cy="671119"/>
      </dsp:txXfrm>
    </dsp:sp>
    <dsp:sp modelId="{08847C63-65CE-4299-AB60-1F6A3A366307}">
      <dsp:nvSpPr>
        <dsp:cNvPr id="0" name=""/>
        <dsp:cNvSpPr/>
      </dsp:nvSpPr>
      <dsp:spPr>
        <a:xfrm>
          <a:off x="6155901" y="520797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6260159" y="520797"/>
        <a:ext cx="254855" cy="348687"/>
      </dsp:txXfrm>
    </dsp:sp>
    <dsp:sp modelId="{59405889-A0B6-46BD-862C-ECB66FF542F7}">
      <dsp:nvSpPr>
        <dsp:cNvPr id="0" name=""/>
        <dsp:cNvSpPr/>
      </dsp:nvSpPr>
      <dsp:spPr>
        <a:xfrm>
          <a:off x="6652757" y="1332688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6757015" y="1332688"/>
        <a:ext cx="254855" cy="348687"/>
      </dsp:txXfrm>
    </dsp:sp>
    <dsp:sp modelId="{9BF22B40-1AB1-4714-8681-B378064EAA93}">
      <dsp:nvSpPr>
        <dsp:cNvPr id="0" name=""/>
        <dsp:cNvSpPr/>
      </dsp:nvSpPr>
      <dsp:spPr>
        <a:xfrm>
          <a:off x="7149612" y="2132696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7253870" y="2132696"/>
        <a:ext cx="254855" cy="348687"/>
      </dsp:txXfrm>
    </dsp:sp>
    <dsp:sp modelId="{20BF5516-BDFA-4A82-9570-4B4F4A2A49D3}">
      <dsp:nvSpPr>
        <dsp:cNvPr id="0" name=""/>
        <dsp:cNvSpPr/>
      </dsp:nvSpPr>
      <dsp:spPr>
        <a:xfrm>
          <a:off x="7646467" y="2952508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7750725" y="2952508"/>
        <a:ext cx="254855" cy="34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8457-E45A-4585-A59D-4F4306EFCE82}">
      <dsp:nvSpPr>
        <dsp:cNvPr id="0" name=""/>
        <dsp:cNvSpPr/>
      </dsp:nvSpPr>
      <dsp:spPr>
        <a:xfrm>
          <a:off x="0" y="288034"/>
          <a:ext cx="6288360" cy="6172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total dataset contains 1,008,466 reviews</a:t>
          </a:r>
          <a:endParaRPr lang="he-IL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078" y="306112"/>
        <a:ext cx="6252204" cy="581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CC3433-06D5-4DA9-912E-D1DE1A606431}" type="datetimeFigureOut">
              <a:rPr lang="he-IL" smtClean="0"/>
              <a:t>ח'/טבת/תשע"ה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00E5BBA-B2E0-464A-81CE-58779ED44C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99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18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</a:t>
            </a:r>
            <a:r>
              <a:rPr lang="en-US" baseline="0" dirty="0" smtClean="0"/>
              <a:t> </a:t>
            </a:r>
            <a:r>
              <a:rPr lang="en-US" sz="1200" dirty="0" smtClean="0"/>
              <a:t>Rather than evaluating whether a review is close to the mean opinion, a user evaluates whether it is close to their own opinion.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1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</a:t>
            </a:r>
            <a:r>
              <a:rPr lang="en-US" baseline="0" dirty="0" smtClean="0"/>
              <a:t> This hypothesis </a:t>
            </a:r>
            <a:r>
              <a:rPr lang="en-US" sz="1200" dirty="0" smtClean="0"/>
              <a:t>supports the argument that negative reviewers are perceived as more intelligent than positive reviewers.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92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3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average </a:t>
            </a:r>
            <a:r>
              <a:rPr lang="en-US" sz="1200" dirty="0" smtClean="0"/>
              <a:t> != to the “Amazon’s displayed product average star rating” score since we’re looking at the dataset only and not all the reviews, and since Amazon rounds the average to the nearest half-star (e.g. 3.8-&gt;4), and this is a problem on its own.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94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393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dirty="0" smtClean="0"/>
              <a:t>Reminder</a:t>
            </a:r>
            <a:r>
              <a:rPr lang="en-US" sz="1200" dirty="0" smtClean="0"/>
              <a:t>: According to the conformity theory (1) the most helpful reviews should be the ones with 0 deviation from the mean, and according to the brilliant-but-cruel theory (3) the helpfulness should be higher to those reviews with negative deviation.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07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Reminder: </a:t>
            </a:r>
            <a:r>
              <a:rPr lang="en-US" sz="1200" dirty="0" smtClean="0"/>
              <a:t>The individual-bias hypothesis (2) holds that when a user considers a review, he or she will rate it more highly if it expresses an opinion that he or she agrees with.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5BBA-B2E0-464A-81CE-58779ED44C4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7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1D7-2BF8-4CAB-979E-F70DC832F2F3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7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B92-CED7-45F6-8EFE-586773DBF224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216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A830-DE18-4784-8A64-F1CFF7D792B1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60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879A-5CF9-451B-AAFA-C145391DF07D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ACE8-91C2-4F6D-BA0C-2F2DC6BDB444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9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A69D-9077-49C2-B7A4-CCEC34AE85D3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1CA-BE39-4CB7-8F17-5FFF18118C54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D1BF-9DC8-4E9E-B953-D1F998C49971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9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FA70-C0AD-4941-AACB-278B8AACEC12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9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252D-4B6F-41FA-9E3A-CA0E40D435F2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64CB-E8EC-4878-876F-E44CE1D85DC1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8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5705-1067-408A-8697-6F210F2DBA4C}" type="datetime8">
              <a:rPr lang="he-IL" smtClean="0"/>
              <a:t>30 דצמבר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9B7A-9364-451D-8B7A-6616AA9167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3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mazonwebservices.com/AWSECommerceService/2008-04-07/DG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15212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Opinions are Received by </a:t>
            </a: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Communities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b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Case Study on Amazon.com Helpfulness Votes</a:t>
            </a:r>
            <a:endParaRPr lang="he-IL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rot="20392369">
            <a:off x="1246749" y="4597281"/>
            <a:ext cx="2906087" cy="16964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Cristian </a:t>
            </a:r>
            <a:r>
              <a:rPr lang="en-US" b="1" dirty="0" err="1">
                <a:solidFill>
                  <a:schemeClr val="tx1"/>
                </a:solidFill>
              </a:rPr>
              <a:t>Danescu-Niculescu-Mizil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Dept. of Computer Science</a:t>
            </a:r>
          </a:p>
          <a:p>
            <a:r>
              <a:rPr lang="en-US" b="1" dirty="0">
                <a:solidFill>
                  <a:schemeClr val="tx1"/>
                </a:solidFill>
              </a:rPr>
              <a:t>Cornell University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Gueorgi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Kossinets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Google Inc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 rot="20507074">
            <a:off x="4415100" y="3517159"/>
            <a:ext cx="2906087" cy="1696434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Jon Kleinberg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Dept. of Computer Science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Cornell University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Lillian Lee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Dept. of Computer Science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Cornell University</a:t>
            </a:r>
          </a:p>
          <a:p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6390620"/>
            <a:ext cx="36724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by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Orly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Patahov</a:t>
            </a:r>
            <a:endParaRPr lang="he-I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83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6613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mechanisms underlying helpfulness evaluation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556792"/>
            <a:ext cx="8784976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1) </a:t>
            </a:r>
            <a:r>
              <a:rPr lang="en-US" sz="2400" b="1" u="sng" dirty="0" smtClean="0"/>
              <a:t>The </a:t>
            </a:r>
            <a:r>
              <a:rPr lang="en-US" sz="2400" b="1" u="sng" dirty="0"/>
              <a:t>conformity hypothesis</a:t>
            </a:r>
            <a:r>
              <a:rPr lang="en-US" sz="2400" dirty="0"/>
              <a:t>: </a:t>
            </a:r>
            <a:r>
              <a:rPr lang="en-US" sz="2000" dirty="0"/>
              <a:t>holds that a review </a:t>
            </a:r>
            <a:r>
              <a:rPr lang="en-US" sz="2000" dirty="0" smtClean="0"/>
              <a:t>is evaluated </a:t>
            </a:r>
            <a:r>
              <a:rPr lang="en-US" sz="2000" dirty="0"/>
              <a:t>as more helpful </a:t>
            </a:r>
            <a:r>
              <a:rPr lang="en-US" sz="2000" dirty="0" smtClean="0"/>
              <a:t>when its </a:t>
            </a:r>
            <a:r>
              <a:rPr lang="en-US" sz="2000" dirty="0"/>
              <a:t>star rating is closer to </a:t>
            </a:r>
            <a:r>
              <a:rPr lang="en-US" sz="2000" dirty="0" smtClean="0"/>
              <a:t>the consensus </a:t>
            </a:r>
            <a:r>
              <a:rPr lang="en-US" sz="2000" dirty="0"/>
              <a:t>star rating for the product </a:t>
            </a:r>
            <a:r>
              <a:rPr lang="en-US" sz="2000" dirty="0" smtClean="0"/>
              <a:t>(the average).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/>
              <a:t>2) </a:t>
            </a:r>
            <a:r>
              <a:rPr lang="en-US" sz="2400" b="1" u="sng" dirty="0"/>
              <a:t>The individual-bias </a:t>
            </a:r>
            <a:r>
              <a:rPr lang="en-US" sz="2400" b="1" u="sng" dirty="0" smtClean="0"/>
              <a:t>hypothesis</a:t>
            </a:r>
            <a:r>
              <a:rPr lang="en-US" sz="2400" dirty="0" smtClean="0"/>
              <a:t>: </a:t>
            </a:r>
            <a:r>
              <a:rPr lang="en-US" sz="2000" dirty="0" smtClean="0"/>
              <a:t>holds that a user will rate a review </a:t>
            </a:r>
            <a:r>
              <a:rPr lang="en-US" sz="2000" dirty="0"/>
              <a:t>more highly if it expresses an opinion that </a:t>
            </a:r>
            <a:r>
              <a:rPr lang="en-US" sz="2000" dirty="0" smtClean="0"/>
              <a:t>he or she agrees with. </a:t>
            </a:r>
            <a:endParaRPr lang="en-US" sz="2000" dirty="0"/>
          </a:p>
          <a:p>
            <a:pPr algn="l"/>
            <a:endParaRPr lang="he-IL" sz="20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0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769909"/>
            <a:ext cx="8784976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3) </a:t>
            </a:r>
            <a:r>
              <a:rPr lang="en-US" sz="2400" b="1" u="sng" dirty="0"/>
              <a:t>The brilliant-but-cruel </a:t>
            </a:r>
            <a:r>
              <a:rPr lang="en-US" sz="2400" b="1" u="sng" dirty="0" smtClean="0"/>
              <a:t>hypothesis</a:t>
            </a:r>
            <a:r>
              <a:rPr lang="en-US" sz="2400" dirty="0" smtClean="0"/>
              <a:t>: </a:t>
            </a:r>
            <a:r>
              <a:rPr lang="en-US" sz="2000" dirty="0" smtClean="0"/>
              <a:t>holds that a review </a:t>
            </a:r>
            <a:r>
              <a:rPr lang="en-US" sz="2000" dirty="0"/>
              <a:t>is evaluated as more helpful when its star rating is </a:t>
            </a:r>
            <a:r>
              <a:rPr lang="en-US" sz="2000" dirty="0" smtClean="0"/>
              <a:t>lower than the average star </a:t>
            </a:r>
            <a:r>
              <a:rPr lang="en-US" sz="2000" dirty="0"/>
              <a:t>rating for the </a:t>
            </a:r>
            <a:r>
              <a:rPr lang="en-US" sz="2000" dirty="0" smtClean="0"/>
              <a:t>product.</a:t>
            </a:r>
            <a:endParaRPr lang="en-US" sz="20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4</a:t>
            </a:r>
            <a:r>
              <a:rPr lang="en-US" sz="2400" b="1" u="sng" dirty="0"/>
              <a:t>) The quality-only straw-man </a:t>
            </a:r>
            <a:r>
              <a:rPr lang="en-US" sz="2400" b="1" u="sng" dirty="0" smtClean="0"/>
              <a:t>hypothesis</a:t>
            </a:r>
            <a:r>
              <a:rPr lang="en-US" sz="2400" dirty="0" smtClean="0"/>
              <a:t>: </a:t>
            </a:r>
            <a:r>
              <a:rPr lang="en-US" sz="2000" dirty="0" smtClean="0"/>
              <a:t>holds </a:t>
            </a:r>
            <a:r>
              <a:rPr lang="en-US" sz="2000" dirty="0"/>
              <a:t>that helpfulness is being </a:t>
            </a:r>
            <a:r>
              <a:rPr lang="en-US" sz="2000" dirty="0" smtClean="0"/>
              <a:t>evaluated purely </a:t>
            </a:r>
            <a:r>
              <a:rPr lang="en-US" sz="2000" dirty="0"/>
              <a:t>based on the textual content of the reviews, in ways that are indirectly reflected </a:t>
            </a:r>
            <a:r>
              <a:rPr lang="en-US" sz="2000" dirty="0" smtClean="0"/>
              <a:t>in </a:t>
            </a:r>
            <a:r>
              <a:rPr lang="en-US" sz="2000" dirty="0"/>
              <a:t>other </a:t>
            </a:r>
            <a:r>
              <a:rPr lang="en-US" sz="2000" dirty="0" smtClean="0"/>
              <a:t>non-textual features (like star rating). </a:t>
            </a:r>
            <a:endParaRPr lang="he-IL" sz="2000" dirty="0"/>
          </a:p>
          <a:p>
            <a:pPr algn="l"/>
            <a:endParaRPr lang="he-IL" sz="20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mechanisms underlying helpfulness evaluation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5157192"/>
            <a:ext cx="61926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Did the findings of the experiments strengthen or weaken these theories?</a:t>
            </a:r>
            <a:endParaRPr lang="he-IL" sz="2400" b="1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373015817"/>
              </p:ext>
            </p:extLst>
          </p:nvPr>
        </p:nvGraphicFramePr>
        <p:xfrm>
          <a:off x="395536" y="2492896"/>
          <a:ext cx="828092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78497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To </a:t>
            </a:r>
            <a:r>
              <a:rPr lang="en-US" sz="2000" dirty="0"/>
              <a:t>collect this </a:t>
            </a:r>
            <a:r>
              <a:rPr lang="en-US" sz="2000" dirty="0" smtClean="0"/>
              <a:t>data there had been made an extensive </a:t>
            </a:r>
            <a:r>
              <a:rPr lang="en-US" sz="2000" dirty="0"/>
              <a:t>use of </a:t>
            </a:r>
            <a:r>
              <a:rPr lang="en-US" sz="2000" b="1" dirty="0"/>
              <a:t>the Amazon Associates </a:t>
            </a:r>
            <a:r>
              <a:rPr lang="en-US" sz="2000" b="1" dirty="0" err="1" smtClean="0"/>
              <a:t>Webservice</a:t>
            </a:r>
            <a:r>
              <a:rPr lang="en-US" sz="2000" b="1" dirty="0" smtClean="0"/>
              <a:t> (AWS</a:t>
            </a:r>
            <a:r>
              <a:rPr lang="en-US" sz="2000" b="1" dirty="0"/>
              <a:t>) API </a:t>
            </a:r>
            <a:r>
              <a:rPr lang="en-US" sz="2000" dirty="0" smtClean="0"/>
              <a:t>(</a:t>
            </a:r>
            <a:r>
              <a:rPr lang="fr-FR" sz="2000" dirty="0"/>
              <a:t>version </a:t>
            </a:r>
            <a:r>
              <a:rPr lang="fr-FR" sz="2000" dirty="0" smtClean="0"/>
              <a:t>2008-04-07, documentation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at </a:t>
            </a:r>
            <a:r>
              <a:rPr lang="fr-FR" sz="2000" dirty="0">
                <a:hlinkClick r:id="rId8"/>
              </a:rPr>
              <a:t>http://</a:t>
            </a:r>
            <a:r>
              <a:rPr lang="fr-FR" sz="2000" dirty="0" smtClean="0">
                <a:hlinkClick r:id="rId8"/>
              </a:rPr>
              <a:t>docs.amazonwebservices.com/AWSECommerceService/2008-04-07/DG/</a:t>
            </a:r>
            <a:r>
              <a:rPr lang="fr-FR" sz="2000" dirty="0" smtClean="0"/>
              <a:t>).</a:t>
            </a:r>
          </a:p>
          <a:p>
            <a:pPr algn="l"/>
            <a:endParaRPr lang="fr-FR" sz="2000" dirty="0" smtClean="0"/>
          </a:p>
          <a:p>
            <a:pPr algn="l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API allows one to query for books in a specific </a:t>
            </a:r>
            <a:r>
              <a:rPr lang="en-US" sz="2000" b="1" dirty="0" smtClean="0"/>
              <a:t>Three-Level category.</a:t>
            </a:r>
            <a:r>
              <a:rPr lang="en-US" sz="2000" dirty="0" smtClean="0"/>
              <a:t>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0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preparations 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243880540"/>
              </p:ext>
            </p:extLst>
          </p:nvPr>
        </p:nvGraphicFramePr>
        <p:xfrm>
          <a:off x="179512" y="1484784"/>
          <a:ext cx="86409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927931485"/>
              </p:ext>
            </p:extLst>
          </p:nvPr>
        </p:nvGraphicFramePr>
        <p:xfrm>
          <a:off x="2604120" y="5373215"/>
          <a:ext cx="6288360" cy="109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חץ למטה 9"/>
          <p:cNvSpPr/>
          <p:nvPr/>
        </p:nvSpPr>
        <p:spPr>
          <a:xfrm>
            <a:off x="8100392" y="5229200"/>
            <a:ext cx="576064" cy="432048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1: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of Deviation from the Average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871296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u="sng" dirty="0" smtClean="0"/>
              <a:t>Goal</a:t>
            </a:r>
            <a:r>
              <a:rPr lang="en-US" sz="2000" dirty="0" smtClean="0"/>
              <a:t>:</a:t>
            </a:r>
            <a:r>
              <a:rPr lang="en-US" sz="2000" b="1" dirty="0" smtClean="0"/>
              <a:t> To see if there is a connection between the distance from the assigned star rating in a review to the average star rating of the product, and the review’s helpfulness ratio.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u="sng" dirty="0" smtClean="0"/>
              <a:t>Definitions:</a:t>
            </a:r>
          </a:p>
          <a:p>
            <a:pPr algn="l"/>
            <a:r>
              <a:rPr lang="en-US" sz="2000" b="1" dirty="0" smtClean="0"/>
              <a:t>Product average </a:t>
            </a:r>
            <a:r>
              <a:rPr lang="en-US" sz="2000" dirty="0" smtClean="0"/>
              <a:t>= the </a:t>
            </a:r>
            <a:r>
              <a:rPr lang="en-US" sz="2000" b="1" dirty="0" smtClean="0"/>
              <a:t>mean star</a:t>
            </a:r>
            <a:r>
              <a:rPr lang="en-US" sz="2000" dirty="0" smtClean="0"/>
              <a:t> rating from all the reviews of this product (from the dataset).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Helpfulness ratio </a:t>
            </a:r>
            <a:r>
              <a:rPr lang="en-US" sz="2000" dirty="0" smtClean="0"/>
              <a:t>= </a:t>
            </a:r>
            <a:r>
              <a:rPr lang="en-US" sz="2000" b="1" dirty="0" smtClean="0"/>
              <a:t>a/b</a:t>
            </a:r>
            <a:r>
              <a:rPr lang="en-US" sz="2000" dirty="0" smtClean="0"/>
              <a:t> where </a:t>
            </a:r>
            <a:r>
              <a:rPr lang="en-US" sz="2000" b="1" dirty="0" smtClean="0"/>
              <a:t>a</a:t>
            </a:r>
            <a:r>
              <a:rPr lang="en-US" sz="2000" dirty="0" smtClean="0"/>
              <a:t> users had found this review helpful out of all </a:t>
            </a:r>
            <a:r>
              <a:rPr lang="en-US" sz="2000" b="1" dirty="0" smtClean="0"/>
              <a:t>b</a:t>
            </a:r>
            <a:r>
              <a:rPr lang="en-US" sz="2000" dirty="0" smtClean="0"/>
              <a:t> raters.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Deviation from the mean </a:t>
            </a:r>
            <a:r>
              <a:rPr lang="en-US" sz="2000" dirty="0" smtClean="0"/>
              <a:t>= </a:t>
            </a:r>
          </a:p>
          <a:p>
            <a:pPr algn="l"/>
            <a:r>
              <a:rPr lang="en-US" sz="2000" dirty="0" smtClean="0"/>
              <a:t>|product’s average star rating – review’s star rating|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4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1: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of Deviation from the Average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0" y="1547813"/>
            <a:ext cx="5432292" cy="425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5805264"/>
            <a:ext cx="2808312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b="1" dirty="0" smtClean="0"/>
              <a:t>Absolute deviation</a:t>
            </a:r>
            <a:endParaRPr lang="he-IL" sz="25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62078" y="3491872"/>
            <a:ext cx="18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Helpfulness ratio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 rot="20502090">
            <a:off x="845858" y="2967335"/>
            <a:ext cx="7452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Consistent with theory 1!</a:t>
            </a:r>
            <a:endParaRPr lang="he-IL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65" y="1475865"/>
            <a:ext cx="1199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Figure 1</a:t>
            </a:r>
            <a:endParaRPr lang="he-IL" b="1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7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1: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of Deviation from the Average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9832" y="5933189"/>
            <a:ext cx="2736304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b="1" dirty="0" smtClean="0"/>
              <a:t>Signed deviation</a:t>
            </a:r>
            <a:endParaRPr lang="he-IL" sz="25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58058" y="3551072"/>
            <a:ext cx="18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Helpfulness ratio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38288"/>
            <a:ext cx="5358015" cy="439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3065" y="1475865"/>
            <a:ext cx="1199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Figure 2</a:t>
            </a:r>
            <a:endParaRPr lang="he-IL" b="1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16</a:t>
            </a:fld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V="1">
            <a:off x="4427984" y="2204864"/>
            <a:ext cx="576064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3779912" y="2835638"/>
            <a:ext cx="1800200" cy="505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V="1">
            <a:off x="4067944" y="2492896"/>
            <a:ext cx="1224136" cy="3427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מלבן 6"/>
          <p:cNvSpPr/>
          <p:nvPr/>
        </p:nvSpPr>
        <p:spPr>
          <a:xfrm rot="20502090">
            <a:off x="610255" y="2923437"/>
            <a:ext cx="79235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Contradicts theory 3!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Inconsistent with theory 1!</a:t>
            </a:r>
            <a:endParaRPr lang="he-IL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7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1: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of Deviation from the Average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 </a:t>
            </a:r>
          </a:p>
          <a:p>
            <a:pPr algn="l"/>
            <a:r>
              <a:rPr lang="en-US" sz="2000" dirty="0" smtClean="0"/>
              <a:t>This </a:t>
            </a:r>
            <a:r>
              <a:rPr lang="en-US" sz="2000" b="1" dirty="0" smtClean="0"/>
              <a:t>contradicts the </a:t>
            </a:r>
            <a:r>
              <a:rPr lang="en-US" sz="2000" b="1" dirty="0"/>
              <a:t>brilliant-but-cruel </a:t>
            </a:r>
            <a:r>
              <a:rPr lang="en-US" sz="2000" b="1" dirty="0" smtClean="0"/>
              <a:t>hypostasis </a:t>
            </a:r>
            <a:r>
              <a:rPr lang="en-US" sz="2000" dirty="0" smtClean="0"/>
              <a:t>since among </a:t>
            </a:r>
            <a:r>
              <a:rPr lang="en-US" sz="2000" dirty="0"/>
              <a:t>reviews with the same absolute deviation |x| &gt; </a:t>
            </a:r>
            <a:r>
              <a:rPr lang="en-US" sz="2000" dirty="0" smtClean="0"/>
              <a:t>0, the </a:t>
            </a:r>
            <a:r>
              <a:rPr lang="en-US" sz="2000" dirty="0"/>
              <a:t>relatively positive ones (signed deviation |x|) generally have </a:t>
            </a:r>
            <a:r>
              <a:rPr lang="en-US" sz="2000" dirty="0" smtClean="0"/>
              <a:t>a higher </a:t>
            </a:r>
            <a:r>
              <a:rPr lang="en-US" sz="2000" dirty="0"/>
              <a:t>median helpfulness ratio than the relatively negative </a:t>
            </a:r>
            <a:r>
              <a:rPr lang="en-US" sz="2000" dirty="0" smtClean="0"/>
              <a:t>ones </a:t>
            </a:r>
            <a:r>
              <a:rPr lang="en-US" sz="2000" dirty="0"/>
              <a:t>(signed deviation </a:t>
            </a:r>
            <a:r>
              <a:rPr lang="en-US" sz="2000" dirty="0" smtClean="0"/>
              <a:t>-|</a:t>
            </a:r>
            <a:r>
              <a:rPr lang="en-US" sz="2000" dirty="0"/>
              <a:t>x</a:t>
            </a:r>
            <a:r>
              <a:rPr lang="en-US" sz="2000" dirty="0" smtClean="0"/>
              <a:t>|). </a:t>
            </a:r>
          </a:p>
          <a:p>
            <a:pPr algn="l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79712" y="3861048"/>
            <a:ext cx="648072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This is also </a:t>
            </a:r>
            <a:r>
              <a:rPr lang="en-US" sz="2000" b="1" dirty="0"/>
              <a:t>inconsistent with the conformity hypothesis </a:t>
            </a:r>
            <a:r>
              <a:rPr lang="en-US" sz="2000" dirty="0"/>
              <a:t>because of the asymmetry, since that hypothesis incorrectly predicts that the connecting lines would be horizontal.</a:t>
            </a:r>
          </a:p>
          <a:p>
            <a:pPr algn="l"/>
            <a:endParaRPr lang="he-IL" sz="200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2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568952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To account for Figure 2, one could simply impose upon the </a:t>
            </a:r>
            <a:r>
              <a:rPr lang="en-US" sz="2400" b="1" dirty="0" smtClean="0"/>
              <a:t>conformity hypothesis (1) </a:t>
            </a:r>
            <a:r>
              <a:rPr lang="en-US" sz="2400" b="1" dirty="0"/>
              <a:t>an </a:t>
            </a:r>
            <a:r>
              <a:rPr lang="en-US" sz="2400" b="1" dirty="0" smtClean="0"/>
              <a:t>extra “tendency </a:t>
            </a:r>
            <a:r>
              <a:rPr lang="en-US" sz="2400" b="1" dirty="0"/>
              <a:t>towards positivity” </a:t>
            </a:r>
            <a:r>
              <a:rPr lang="en-US" sz="2400" dirty="0" smtClean="0"/>
              <a:t>factor, but this would </a:t>
            </a:r>
            <a:r>
              <a:rPr lang="en-US" sz="2400" dirty="0"/>
              <a:t>be quite unsatisfactory: it </a:t>
            </a:r>
            <a:r>
              <a:rPr lang="en-US" sz="2400" dirty="0" smtClean="0"/>
              <a:t>wouldn’t suggest </a:t>
            </a:r>
            <a:r>
              <a:rPr lang="en-US" sz="2400" dirty="0"/>
              <a:t>any </a:t>
            </a:r>
            <a:r>
              <a:rPr lang="en-US" sz="2400" dirty="0" smtClean="0"/>
              <a:t>underlying mechanism </a:t>
            </a:r>
            <a:r>
              <a:rPr lang="en-US" sz="2400" dirty="0"/>
              <a:t>for </a:t>
            </a:r>
            <a:r>
              <a:rPr lang="en-US" sz="2400" dirty="0" smtClean="0"/>
              <a:t>this factor.</a:t>
            </a:r>
          </a:p>
          <a:p>
            <a:pPr marL="0" indent="0" algn="l">
              <a:buNone/>
            </a:pPr>
            <a:r>
              <a:rPr lang="en-US" sz="2400" dirty="0" smtClean="0"/>
              <a:t> </a:t>
            </a:r>
          </a:p>
          <a:p>
            <a:pPr marL="0" indent="0" algn="l">
              <a:buNone/>
            </a:pPr>
            <a:r>
              <a:rPr lang="en-US" sz="2400" dirty="0" smtClean="0"/>
              <a:t>So</a:t>
            </a:r>
            <a:r>
              <a:rPr lang="en-US" sz="2400" dirty="0"/>
              <a:t>, we turn to the </a:t>
            </a:r>
            <a:r>
              <a:rPr lang="en-US" sz="2400" b="1" dirty="0" smtClean="0"/>
              <a:t>individual bias hypothesis </a:t>
            </a:r>
            <a:r>
              <a:rPr lang="en-US" sz="2400" dirty="0" smtClean="0"/>
              <a:t>(2) </a:t>
            </a:r>
            <a:r>
              <a:rPr lang="en-US" sz="2400" dirty="0"/>
              <a:t>instead.</a:t>
            </a:r>
            <a:endParaRPr lang="he-IL" sz="24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Variance 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6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dirty="0" smtClean="0"/>
              <a:t>In </a:t>
            </a:r>
            <a:r>
              <a:rPr lang="en-US" sz="2500" dirty="0"/>
              <a:t>order to distinguish between conformity effects and </a:t>
            </a:r>
            <a:r>
              <a:rPr lang="en-US" sz="2500" dirty="0" smtClean="0"/>
              <a:t>individual bias effects</a:t>
            </a:r>
            <a:r>
              <a:rPr lang="en-US" sz="2500" dirty="0"/>
              <a:t>, we need to examine cases in which </a:t>
            </a:r>
            <a:r>
              <a:rPr lang="en-US" sz="2500" dirty="0" smtClean="0"/>
              <a:t>individual people’s opinions (product’s star rating) </a:t>
            </a:r>
            <a:r>
              <a:rPr lang="en-US" sz="2500" b="1" dirty="0"/>
              <a:t>do not come </a:t>
            </a:r>
            <a:r>
              <a:rPr lang="en-US" sz="2500" b="1" dirty="0" smtClean="0"/>
              <a:t>from exactly </a:t>
            </a:r>
            <a:r>
              <a:rPr lang="en-US" sz="2500" b="1" dirty="0"/>
              <a:t>the same (single-peaked, </a:t>
            </a:r>
            <a:r>
              <a:rPr lang="en-US" sz="2500" b="1" dirty="0" smtClean="0"/>
              <a:t>say) distribution</a:t>
            </a:r>
            <a:r>
              <a:rPr lang="en-US" sz="2500" dirty="0" smtClean="0"/>
              <a:t>. 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Otherwise</a:t>
            </a:r>
            <a:r>
              <a:rPr lang="en-US" sz="2000" dirty="0"/>
              <a:t>, the composite of their individual </a:t>
            </a:r>
            <a:r>
              <a:rPr lang="en-US" sz="2000" dirty="0" smtClean="0"/>
              <a:t>biases could </a:t>
            </a:r>
            <a:r>
              <a:rPr lang="en-US" sz="2000" dirty="0"/>
              <a:t>produce helpfulness ratios that look very much like the </a:t>
            </a:r>
            <a:r>
              <a:rPr lang="en-US" sz="2000" dirty="0" smtClean="0"/>
              <a:t>results of conformity. 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Variance 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Goal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496944" cy="331236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/>
              <a:t>The </a:t>
            </a:r>
            <a:r>
              <a:rPr lang="en-US" sz="2400" dirty="0" smtClean="0"/>
              <a:t>purpose </a:t>
            </a:r>
            <a:r>
              <a:rPr lang="en-US" sz="2400" dirty="0"/>
              <a:t>of </a:t>
            </a:r>
            <a:r>
              <a:rPr lang="en-US" sz="2400" dirty="0" smtClean="0"/>
              <a:t>this study was to see whether </a:t>
            </a:r>
            <a:r>
              <a:rPr lang="en-US" sz="2400" dirty="0"/>
              <a:t>helpfulness evaluations on a site like </a:t>
            </a:r>
            <a:r>
              <a:rPr lang="en-US" sz="2400" dirty="0" smtClean="0"/>
              <a:t>Amazon.com provide </a:t>
            </a:r>
            <a:r>
              <a:rPr lang="en-US" sz="2400" dirty="0"/>
              <a:t>a way to </a:t>
            </a:r>
            <a:r>
              <a:rPr lang="en-US" sz="2400" b="1" dirty="0"/>
              <a:t>assess how opinions are evaluated </a:t>
            </a:r>
            <a:r>
              <a:rPr lang="en-US" sz="2400" dirty="0" smtClean="0"/>
              <a:t>by members </a:t>
            </a:r>
            <a:r>
              <a:rPr lang="en-US" sz="2400" dirty="0"/>
              <a:t>of an </a:t>
            </a:r>
            <a:r>
              <a:rPr lang="en-US" sz="2400" dirty="0" smtClean="0"/>
              <a:t>on-line </a:t>
            </a:r>
            <a:r>
              <a:rPr lang="en-US" sz="2400" dirty="0"/>
              <a:t>community at a very large scale</a:t>
            </a:r>
            <a:r>
              <a:rPr lang="en-US" sz="2400" dirty="0" smtClean="0"/>
              <a:t>.</a:t>
            </a:r>
          </a:p>
          <a:p>
            <a:pPr marL="0" indent="0" algn="l">
              <a:buNone/>
            </a:pPr>
            <a:endParaRPr lang="en-US" sz="2400" dirty="0" smtClean="0"/>
          </a:p>
          <a:p>
            <a:pPr marL="0" indent="0" algn="l">
              <a:buNone/>
            </a:pPr>
            <a:r>
              <a:rPr lang="en-US" sz="2400" dirty="0"/>
              <a:t>In this study they had developed a </a:t>
            </a:r>
            <a:r>
              <a:rPr lang="en-US" sz="2400" b="1" dirty="0"/>
              <a:t>framework for understanding and modeling </a:t>
            </a:r>
            <a:r>
              <a:rPr lang="en-US" sz="2400" dirty="0"/>
              <a:t>how opinions are evaluated within on-line communities, using a large-scale collection of Amazon book reviews as a dataset. </a:t>
            </a:r>
          </a:p>
          <a:p>
            <a:pPr marL="0" indent="0" algn="l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46856" y="3688432"/>
            <a:ext cx="8229600" cy="27649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5487"/>
            <a:ext cx="8784976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We therefore seek out </a:t>
            </a:r>
            <a:r>
              <a:rPr lang="en-US" sz="2400" b="1" dirty="0"/>
              <a:t>subsets of the products </a:t>
            </a:r>
            <a:r>
              <a:rPr lang="en-US" sz="2400" dirty="0"/>
              <a:t>on which the two effects might be </a:t>
            </a:r>
            <a:r>
              <a:rPr lang="en-US" sz="2400" dirty="0" smtClean="0"/>
              <a:t>distinguishable</a:t>
            </a:r>
            <a:r>
              <a:rPr lang="en-US" sz="2400" dirty="0"/>
              <a:t>: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1. Associate </a:t>
            </a:r>
            <a:r>
              <a:rPr lang="en-US" sz="2400" dirty="0"/>
              <a:t>with each product the </a:t>
            </a:r>
            <a:r>
              <a:rPr lang="en-US" sz="2400" b="1" dirty="0"/>
              <a:t>variance</a:t>
            </a:r>
            <a:r>
              <a:rPr lang="en-US" sz="2400" dirty="0"/>
              <a:t> of the star ratings assigned to it by all its reviews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 smtClean="0"/>
              <a:t> </a:t>
            </a:r>
          </a:p>
          <a:p>
            <a:pPr algn="l"/>
            <a:r>
              <a:rPr lang="en-US" sz="2400" dirty="0" smtClean="0"/>
              <a:t>2. Group </a:t>
            </a:r>
            <a:r>
              <a:rPr lang="en-US" sz="2400" dirty="0"/>
              <a:t>products by </a:t>
            </a:r>
            <a:r>
              <a:rPr lang="en-US" sz="2400" dirty="0" smtClean="0"/>
              <a:t>variance [0,0.5,…4].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3. Perform </a:t>
            </a:r>
            <a:r>
              <a:rPr lang="en-US" sz="2400" dirty="0"/>
              <a:t>the </a:t>
            </a:r>
            <a:r>
              <a:rPr lang="en-US" sz="2400" b="1" dirty="0"/>
              <a:t>signed-difference </a:t>
            </a:r>
            <a:r>
              <a:rPr lang="en-US" sz="2400" dirty="0"/>
              <a:t>analysis above on sets of products having fixed levels of variance.</a:t>
            </a:r>
          </a:p>
          <a:p>
            <a:pPr algn="l"/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Variance 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2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77" y="816808"/>
            <a:ext cx="7476007" cy="5808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חץ ימינה 1"/>
          <p:cNvSpPr/>
          <p:nvPr/>
        </p:nvSpPr>
        <p:spPr>
          <a:xfrm rot="21127731">
            <a:off x="823629" y="679373"/>
            <a:ext cx="158417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Consensus</a:t>
            </a:r>
            <a:endParaRPr lang="he-IL" dirty="0"/>
          </a:p>
        </p:txBody>
      </p:sp>
      <p:sp>
        <p:nvSpPr>
          <p:cNvPr id="6" name="חץ ימינה 5"/>
          <p:cNvSpPr/>
          <p:nvPr/>
        </p:nvSpPr>
        <p:spPr>
          <a:xfrm rot="1064524">
            <a:off x="724239" y="4229315"/>
            <a:ext cx="158417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Controversy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133617" y="1956030"/>
            <a:ext cx="1317340" cy="2308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Helpfulness ratio</a:t>
            </a:r>
            <a:endParaRPr lang="he-IL" sz="9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564904"/>
            <a:ext cx="149665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Signed deviation</a:t>
            </a:r>
            <a:endParaRPr lang="he-IL" sz="1000" b="1" dirty="0">
              <a:solidFill>
                <a:srgbClr val="FF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9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556792"/>
            <a:ext cx="8784976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u="sng" dirty="0" smtClean="0"/>
              <a:t>Findings:</a:t>
            </a:r>
          </a:p>
          <a:p>
            <a:pPr algn="l"/>
            <a:r>
              <a:rPr lang="en-US" sz="2000" dirty="0" smtClean="0"/>
              <a:t>1. As </a:t>
            </a:r>
            <a:r>
              <a:rPr lang="en-US" sz="2000" dirty="0"/>
              <a:t>variance increases, the “camel plots</a:t>
            </a:r>
            <a:r>
              <a:rPr lang="en-US" sz="2000" dirty="0" smtClean="0"/>
              <a:t>” go </a:t>
            </a:r>
            <a:r>
              <a:rPr lang="en-US" sz="2000" dirty="0"/>
              <a:t>from a </a:t>
            </a:r>
            <a:r>
              <a:rPr lang="en-US" sz="2000" b="1" dirty="0"/>
              <a:t>single hump to two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2. When </a:t>
            </a:r>
            <a:r>
              <a:rPr lang="en-US" sz="2000" dirty="0"/>
              <a:t>the </a:t>
            </a:r>
            <a:r>
              <a:rPr lang="en-US" sz="2000" b="1" dirty="0"/>
              <a:t>variance is very low</a:t>
            </a:r>
            <a:r>
              <a:rPr lang="en-US" sz="2000" dirty="0"/>
              <a:t>, the reviews with the </a:t>
            </a:r>
            <a:r>
              <a:rPr lang="en-US" sz="2000" dirty="0" smtClean="0"/>
              <a:t>highest helpfulness </a:t>
            </a:r>
            <a:r>
              <a:rPr lang="en-US" sz="2000" dirty="0"/>
              <a:t>ratios are those with the </a:t>
            </a:r>
            <a:r>
              <a:rPr lang="en-US" sz="2000" b="1" dirty="0"/>
              <a:t>average star rating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 </a:t>
            </a:r>
            <a:endParaRPr lang="en-US" sz="2000" dirty="0" smtClean="0"/>
          </a:p>
          <a:p>
            <a:pPr algn="l"/>
            <a:r>
              <a:rPr lang="en-US" sz="2000" dirty="0" smtClean="0"/>
              <a:t>3. With </a:t>
            </a:r>
            <a:r>
              <a:rPr lang="en-US" sz="2000" b="1" dirty="0"/>
              <a:t>moderate values of the variance</a:t>
            </a:r>
            <a:r>
              <a:rPr lang="en-US" sz="2000" dirty="0"/>
              <a:t>, the reviews </a:t>
            </a:r>
            <a:r>
              <a:rPr lang="en-US" sz="2000" dirty="0" smtClean="0"/>
              <a:t>evaluated as </a:t>
            </a:r>
            <a:r>
              <a:rPr lang="en-US" sz="2000" dirty="0"/>
              <a:t>most helpful are those </a:t>
            </a:r>
            <a:r>
              <a:rPr lang="en-US" sz="2000" dirty="0" smtClean="0"/>
              <a:t>that are </a:t>
            </a:r>
            <a:r>
              <a:rPr lang="en-US" sz="2000" b="1" dirty="0"/>
              <a:t>slightly above the </a:t>
            </a:r>
            <a:r>
              <a:rPr lang="en-US" sz="2000" b="1" dirty="0" smtClean="0"/>
              <a:t>average</a:t>
            </a:r>
            <a:r>
              <a:rPr lang="en-US" sz="2000" b="1" dirty="0"/>
              <a:t> </a:t>
            </a:r>
            <a:r>
              <a:rPr lang="en-US" sz="2000" b="1" dirty="0" smtClean="0"/>
              <a:t>star </a:t>
            </a:r>
            <a:r>
              <a:rPr lang="en-US" sz="2000" b="1" dirty="0"/>
              <a:t>rating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 </a:t>
            </a:r>
            <a:endParaRPr lang="en-US" sz="2000" dirty="0" smtClean="0"/>
          </a:p>
          <a:p>
            <a:pPr algn="l"/>
            <a:r>
              <a:rPr lang="en-US" sz="2000" dirty="0" smtClean="0"/>
              <a:t>4. As </a:t>
            </a:r>
            <a:r>
              <a:rPr lang="en-US" sz="2000" dirty="0"/>
              <a:t>the </a:t>
            </a:r>
            <a:r>
              <a:rPr lang="en-US" sz="2000" b="1" dirty="0"/>
              <a:t>variance becomes large</a:t>
            </a:r>
            <a:r>
              <a:rPr lang="en-US" sz="2000" dirty="0"/>
              <a:t>, reviews with star ratings </a:t>
            </a:r>
            <a:r>
              <a:rPr lang="en-US" sz="2000" b="1" dirty="0" smtClean="0"/>
              <a:t>both above and</a:t>
            </a:r>
          </a:p>
          <a:p>
            <a:pPr algn="l"/>
            <a:r>
              <a:rPr lang="en-US" sz="2000" b="1" dirty="0" smtClean="0"/>
              <a:t>below </a:t>
            </a:r>
            <a:r>
              <a:rPr lang="en-US" sz="2000" b="1" dirty="0"/>
              <a:t>the </a:t>
            </a:r>
            <a:r>
              <a:rPr lang="en-US" sz="2000" b="1" dirty="0" smtClean="0"/>
              <a:t>average</a:t>
            </a:r>
            <a:r>
              <a:rPr lang="en-US" sz="2000" dirty="0" smtClean="0"/>
              <a:t> are </a:t>
            </a:r>
            <a:r>
              <a:rPr lang="en-US" sz="2000" dirty="0"/>
              <a:t>evaluated as more </a:t>
            </a:r>
            <a:r>
              <a:rPr lang="en-US" sz="2000" dirty="0" smtClean="0"/>
              <a:t>helpful than </a:t>
            </a:r>
            <a:r>
              <a:rPr lang="en-US" sz="2000" dirty="0"/>
              <a:t>those that </a:t>
            </a:r>
            <a:r>
              <a:rPr lang="en-US" sz="2000" dirty="0" smtClean="0"/>
              <a:t>have</a:t>
            </a:r>
          </a:p>
          <a:p>
            <a:pPr algn="l"/>
            <a:r>
              <a:rPr lang="en-US" sz="2000" dirty="0" smtClean="0"/>
              <a:t>the </a:t>
            </a:r>
            <a:r>
              <a:rPr lang="en-US" sz="2000" dirty="0"/>
              <a:t>average star rating (with the </a:t>
            </a:r>
            <a:r>
              <a:rPr lang="en-US" sz="2000" dirty="0" smtClean="0"/>
              <a:t>positive reviews </a:t>
            </a:r>
            <a:r>
              <a:rPr lang="en-US" sz="2000" dirty="0"/>
              <a:t>still deemed </a:t>
            </a:r>
            <a:endParaRPr lang="en-US" sz="2000" dirty="0" smtClean="0"/>
          </a:p>
          <a:p>
            <a:pPr algn="l"/>
            <a:r>
              <a:rPr lang="en-US" sz="2000" dirty="0" smtClean="0"/>
              <a:t>somewhat </a:t>
            </a:r>
            <a:r>
              <a:rPr lang="en-US" sz="2000" dirty="0"/>
              <a:t>more helpful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Variance 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67544" y="3140968"/>
            <a:ext cx="8280920" cy="1656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179512" y="1672347"/>
            <a:ext cx="8784976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Our </a:t>
            </a:r>
            <a:r>
              <a:rPr lang="en-US" sz="2000" dirty="0"/>
              <a:t>findings </a:t>
            </a:r>
            <a:r>
              <a:rPr lang="en-US" sz="2000" dirty="0" smtClean="0"/>
              <a:t>are </a:t>
            </a:r>
            <a:r>
              <a:rPr lang="en-US" sz="2000" b="1" dirty="0" smtClean="0"/>
              <a:t>consistent with the individual bias hypothesis (2)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We can clearly find some “Rules</a:t>
            </a:r>
            <a:r>
              <a:rPr lang="en-US" sz="2000" dirty="0"/>
              <a:t>” for how — all other things being equal — one can seek good helpfulness evaluations in our setting</a:t>
            </a:r>
            <a:r>
              <a:rPr lang="en-US" sz="2000" dirty="0" smtClean="0"/>
              <a:t>:</a:t>
            </a:r>
          </a:p>
          <a:p>
            <a:pPr algn="l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low variance go with the 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moderate variance be slightly  above 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</a:p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high variance avoid the 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he-IL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he-IL" sz="2000" dirty="0"/>
              <a:t> 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These </a:t>
            </a:r>
            <a:r>
              <a:rPr lang="en-US" sz="2000" dirty="0"/>
              <a:t>results indicate that variance is a key factor that any hypothesis </a:t>
            </a:r>
            <a:endParaRPr lang="en-US" sz="2000" dirty="0" smtClean="0"/>
          </a:p>
          <a:p>
            <a:pPr algn="l"/>
            <a:r>
              <a:rPr lang="en-US" sz="2000" dirty="0" smtClean="0"/>
              <a:t>needs </a:t>
            </a:r>
            <a:r>
              <a:rPr lang="en-US" sz="2000" dirty="0"/>
              <a:t>to incorporate.</a:t>
            </a:r>
            <a:endParaRPr lang="he-IL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endParaRPr lang="he-IL" sz="2000" dirty="0"/>
          </a:p>
          <a:p>
            <a:pPr algn="l"/>
            <a:endParaRPr lang="en-US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Variance and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1872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Text Quality : 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with “Plagiarism”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3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496944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 smtClean="0"/>
              <a:t>We have </a:t>
            </a:r>
            <a:r>
              <a:rPr lang="en-US" sz="2000" dirty="0"/>
              <a:t>shown </a:t>
            </a:r>
            <a:r>
              <a:rPr lang="en-US" sz="2000" dirty="0" smtClean="0"/>
              <a:t>that helpfulness </a:t>
            </a:r>
            <a:r>
              <a:rPr lang="en-US" sz="2000" dirty="0"/>
              <a:t>ratios appear to </a:t>
            </a:r>
            <a:r>
              <a:rPr lang="en-US" sz="2000" dirty="0" smtClean="0"/>
              <a:t>be dependent </a:t>
            </a:r>
            <a:r>
              <a:rPr lang="en-US" sz="2000" dirty="0"/>
              <a:t>on </a:t>
            </a:r>
            <a:r>
              <a:rPr lang="en-US" sz="2000" dirty="0" smtClean="0"/>
              <a:t>two key </a:t>
            </a:r>
            <a:r>
              <a:rPr lang="en-US" sz="2000" dirty="0"/>
              <a:t>non-textual aspects of </a:t>
            </a:r>
            <a:r>
              <a:rPr lang="en-US" sz="2000" dirty="0" smtClean="0"/>
              <a:t>reviews: </a:t>
            </a:r>
          </a:p>
          <a:p>
            <a:pPr marL="0" indent="0" algn="ctr">
              <a:buNone/>
            </a:pPr>
            <a:r>
              <a:rPr lang="en-US" sz="2000" dirty="0" smtClean="0"/>
              <a:t>1. </a:t>
            </a:r>
            <a:r>
              <a:rPr lang="en-US" sz="2000" b="1" dirty="0" smtClean="0"/>
              <a:t>Deviation</a:t>
            </a:r>
            <a:r>
              <a:rPr lang="en-US" sz="2000" dirty="0" smtClean="0"/>
              <a:t> </a:t>
            </a:r>
            <a:r>
              <a:rPr lang="en-US" sz="2000" dirty="0"/>
              <a:t>from </a:t>
            </a:r>
            <a:r>
              <a:rPr lang="en-US" sz="2000" dirty="0" smtClean="0"/>
              <a:t>the computed </a:t>
            </a:r>
            <a:r>
              <a:rPr lang="en-US" sz="2000" dirty="0"/>
              <a:t>star </a:t>
            </a:r>
            <a:r>
              <a:rPr lang="en-US" sz="2000" dirty="0" smtClean="0"/>
              <a:t>average. </a:t>
            </a:r>
          </a:p>
          <a:p>
            <a:pPr marL="0" indent="0" algn="ctr">
              <a:buNone/>
            </a:pPr>
            <a:r>
              <a:rPr lang="en-US" sz="2000" dirty="0" smtClean="0"/>
              <a:t>2. Star </a:t>
            </a:r>
            <a:r>
              <a:rPr lang="en-US" sz="2000" dirty="0"/>
              <a:t>rating </a:t>
            </a:r>
            <a:r>
              <a:rPr lang="en-US" sz="2000" b="1" dirty="0"/>
              <a:t>variance</a:t>
            </a:r>
            <a:r>
              <a:rPr lang="en-US" sz="2000" dirty="0"/>
              <a:t> within </a:t>
            </a:r>
            <a:r>
              <a:rPr lang="en-US" sz="2000" dirty="0" smtClean="0"/>
              <a:t>reviews for </a:t>
            </a:r>
            <a:r>
              <a:rPr lang="en-US" sz="2000" dirty="0"/>
              <a:t>a given </a:t>
            </a:r>
            <a:r>
              <a:rPr lang="en-US" sz="2000" dirty="0" smtClean="0"/>
              <a:t>product.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/>
              <a:t>As we have noted, our analyses do not explicitly take into account the </a:t>
            </a:r>
            <a:r>
              <a:rPr lang="en-US" sz="2000" b="1" dirty="0"/>
              <a:t>actual text</a:t>
            </a:r>
            <a:r>
              <a:rPr lang="en-US" sz="2000" dirty="0"/>
              <a:t> of reviews. </a:t>
            </a:r>
            <a:r>
              <a:rPr lang="en-US" sz="2000" dirty="0" smtClean="0"/>
              <a:t> </a:t>
            </a:r>
          </a:p>
          <a:p>
            <a:pPr marL="0" indent="0" algn="l">
              <a:buNone/>
            </a:pPr>
            <a:r>
              <a:rPr lang="en-US" sz="2000" dirty="0" smtClean="0"/>
              <a:t>Can these results be simply </a:t>
            </a:r>
            <a:r>
              <a:rPr lang="en-US" sz="2000" dirty="0"/>
              <a:t>explained </a:t>
            </a:r>
            <a:r>
              <a:rPr lang="en-US" sz="2000" dirty="0" smtClean="0"/>
              <a:t>by the </a:t>
            </a:r>
            <a:r>
              <a:rPr lang="en-US" sz="2000" dirty="0"/>
              <a:t>review </a:t>
            </a:r>
            <a:r>
              <a:rPr lang="en-US" sz="2000" dirty="0" smtClean="0"/>
              <a:t>quality?</a:t>
            </a:r>
          </a:p>
          <a:p>
            <a:pPr marL="0" indent="0" algn="l">
              <a:buNone/>
            </a:pPr>
            <a:r>
              <a:rPr lang="en-US" sz="2000" dirty="0" smtClean="0"/>
              <a:t>Can the </a:t>
            </a:r>
            <a:r>
              <a:rPr lang="en-US" sz="2000" b="1" dirty="0" smtClean="0"/>
              <a:t>straw-man </a:t>
            </a:r>
            <a:r>
              <a:rPr lang="en-US" sz="2000" b="1" dirty="0"/>
              <a:t>quality-only hypothesis (4)</a:t>
            </a:r>
            <a:r>
              <a:rPr lang="en-US" sz="2000" dirty="0"/>
              <a:t> </a:t>
            </a:r>
            <a:r>
              <a:rPr lang="en-US" sz="2000" dirty="0" smtClean="0"/>
              <a:t>explain </a:t>
            </a:r>
            <a:r>
              <a:rPr lang="en-US" sz="2000" dirty="0" smtClean="0"/>
              <a:t>it </a:t>
            </a:r>
            <a:r>
              <a:rPr lang="en-US" sz="2000" dirty="0" smtClean="0"/>
              <a:t>all?</a:t>
            </a:r>
            <a:endParaRPr lang="he-IL" sz="20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8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3"/>
            <a:ext cx="8496944" cy="17281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u="sng" dirty="0" smtClean="0"/>
              <a:t>First idea that comes to mind</a:t>
            </a:r>
            <a:r>
              <a:rPr lang="en-US" sz="2000" dirty="0" smtClean="0"/>
              <a:t>: </a:t>
            </a:r>
            <a:r>
              <a:rPr lang="en-US" sz="2000" b="1" dirty="0" smtClean="0"/>
              <a:t>read</a:t>
            </a:r>
            <a:r>
              <a:rPr lang="en-US" sz="2000" dirty="0" smtClean="0"/>
              <a:t> </a:t>
            </a:r>
            <a:r>
              <a:rPr lang="en-US" sz="2000" dirty="0"/>
              <a:t>a sample of reviews </a:t>
            </a:r>
            <a:r>
              <a:rPr lang="en-US" sz="2000" b="1" dirty="0"/>
              <a:t>and determine </a:t>
            </a:r>
            <a:r>
              <a:rPr lang="en-US" sz="2000" dirty="0"/>
              <a:t>whether the </a:t>
            </a:r>
            <a:r>
              <a:rPr lang="en-US" sz="2000" dirty="0" smtClean="0"/>
              <a:t>Amazon helpfulness </a:t>
            </a:r>
            <a:r>
              <a:rPr lang="en-US" sz="2000" dirty="0"/>
              <a:t>ratios assigned to these reviews are accurate. </a:t>
            </a:r>
            <a:endParaRPr lang="en-US" sz="2000" dirty="0" smtClean="0"/>
          </a:p>
          <a:p>
            <a:pPr marL="0" indent="0" algn="l">
              <a:buNone/>
            </a:pPr>
            <a:endParaRPr lang="he-IL" sz="20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26</a:t>
            </a:fld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179512" y="2708920"/>
            <a:ext cx="871296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u="sng" dirty="0"/>
              <a:t>The problems</a:t>
            </a:r>
            <a:r>
              <a:rPr lang="en-US" sz="2000" dirty="0"/>
              <a:t>: </a:t>
            </a:r>
          </a:p>
          <a:p>
            <a:pPr algn="l"/>
            <a:r>
              <a:rPr lang="en-US" sz="2000" dirty="0" smtClean="0"/>
              <a:t>1. It </a:t>
            </a:r>
            <a:r>
              <a:rPr lang="en-US" sz="2000" dirty="0"/>
              <a:t>would require a great deal of time and </a:t>
            </a:r>
            <a:r>
              <a:rPr lang="en-US" sz="2000" b="1" dirty="0"/>
              <a:t>human effort </a:t>
            </a:r>
            <a:r>
              <a:rPr lang="en-US" sz="2000" dirty="0"/>
              <a:t>to </a:t>
            </a:r>
            <a:r>
              <a:rPr lang="en-US" sz="2000" dirty="0" smtClean="0"/>
              <a:t> gather a sufficiently</a:t>
            </a:r>
          </a:p>
          <a:p>
            <a:pPr algn="l"/>
            <a:r>
              <a:rPr lang="en-US" sz="2000" dirty="0" smtClean="0"/>
              <a:t>  	    large </a:t>
            </a:r>
            <a:r>
              <a:rPr lang="en-US" sz="2000" dirty="0"/>
              <a:t>set of re-evaluated reviews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/>
            <a:r>
              <a:rPr lang="en-US" sz="2000" dirty="0"/>
              <a:t>2. Human re-evaluations can be </a:t>
            </a:r>
            <a:r>
              <a:rPr lang="en-US" sz="2000" b="1" dirty="0"/>
              <a:t>subjective</a:t>
            </a:r>
            <a:r>
              <a:rPr lang="en-US" sz="2000" dirty="0"/>
              <a:t>.</a:t>
            </a:r>
          </a:p>
          <a:p>
            <a:endParaRPr lang="he-IL" sz="20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23752"/>
            <a:ext cx="3733006" cy="25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3"/>
            <a:ext cx="8496944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u="sng" dirty="0" smtClean="0"/>
              <a:t>Second idea </a:t>
            </a:r>
            <a:r>
              <a:rPr lang="en-US" sz="2000" u="sng" dirty="0"/>
              <a:t>that comes to </a:t>
            </a:r>
            <a:r>
              <a:rPr lang="en-US" sz="2000" u="sng" dirty="0" smtClean="0"/>
              <a:t>mind</a:t>
            </a:r>
            <a:r>
              <a:rPr lang="en-US" sz="2000" dirty="0" smtClean="0"/>
              <a:t>: use </a:t>
            </a:r>
            <a:r>
              <a:rPr lang="en-US" sz="2000" b="1" dirty="0"/>
              <a:t>machine </a:t>
            </a:r>
            <a:r>
              <a:rPr lang="en-US" sz="2000" b="1" dirty="0" smtClean="0"/>
              <a:t>learning </a:t>
            </a:r>
            <a:r>
              <a:rPr lang="en-US" sz="2000" dirty="0" smtClean="0"/>
              <a:t>to </a:t>
            </a:r>
            <a:r>
              <a:rPr lang="en-US" sz="2000" dirty="0"/>
              <a:t>train an algorithm to automatically determine the degree of </a:t>
            </a:r>
            <a:r>
              <a:rPr lang="en-US" sz="2000" dirty="0" smtClean="0"/>
              <a:t>helpfulness of </a:t>
            </a:r>
            <a:r>
              <a:rPr lang="en-US" sz="2000" dirty="0"/>
              <a:t>each review</a:t>
            </a:r>
            <a:r>
              <a:rPr lang="en-US" sz="2000" dirty="0" smtClean="0"/>
              <a:t>.</a:t>
            </a:r>
            <a:endParaRPr lang="he-IL" sz="20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27</a:t>
            </a:fld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179512" y="2132856"/>
            <a:ext cx="446449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2000" u="sng" dirty="0"/>
              <a:t>The </a:t>
            </a:r>
            <a:r>
              <a:rPr lang="en-US" sz="2000" u="sng" dirty="0" smtClean="0"/>
              <a:t>problem:</a:t>
            </a:r>
            <a:r>
              <a:rPr lang="en-US" sz="2000" dirty="0" smtClean="0"/>
              <a:t> </a:t>
            </a:r>
            <a:endParaRPr lang="en-US" sz="2000" dirty="0"/>
          </a:p>
          <a:p>
            <a:pPr algn="l"/>
            <a:r>
              <a:rPr lang="en-US" sz="2000" dirty="0"/>
              <a:t>any mismatch between the predictions of a trained classifier and the helpfulness ratios observed in held-out reviews could be attributable to errors by the </a:t>
            </a:r>
            <a:r>
              <a:rPr lang="en-US" sz="2000" dirty="0" smtClean="0"/>
              <a:t>algorithm (</a:t>
            </a:r>
            <a:r>
              <a:rPr lang="en-US" sz="2000" b="1" dirty="0"/>
              <a:t>blame it on the machine</a:t>
            </a:r>
            <a:r>
              <a:rPr lang="en-US" sz="2000" dirty="0"/>
              <a:t>).</a:t>
            </a:r>
            <a:endParaRPr lang="he-IL" sz="2000" dirty="0"/>
          </a:p>
          <a:p>
            <a:endParaRPr lang="he-IL" sz="20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3968" y="2060848"/>
            <a:ext cx="302433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496944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u="sng" dirty="0" smtClean="0"/>
              <a:t>Solution:</a:t>
            </a:r>
          </a:p>
          <a:p>
            <a:pPr marL="0" indent="0" algn="l">
              <a:buNone/>
            </a:pPr>
            <a:r>
              <a:rPr lang="en-US" sz="2000" dirty="0" smtClean="0"/>
              <a:t>Rather </a:t>
            </a:r>
            <a:r>
              <a:rPr lang="en-US" sz="2000" dirty="0"/>
              <a:t>than try to re-evaluate all reviews for their </a:t>
            </a:r>
            <a:r>
              <a:rPr lang="en-US" sz="2000" dirty="0" smtClean="0"/>
              <a:t>helpfulness, we </a:t>
            </a:r>
            <a:r>
              <a:rPr lang="en-US" sz="2000" dirty="0"/>
              <a:t>can </a:t>
            </a:r>
            <a:r>
              <a:rPr lang="en-US" sz="2000" b="1" dirty="0"/>
              <a:t>focus on reviews that are guaranteed to </a:t>
            </a:r>
            <a:r>
              <a:rPr lang="en-US" sz="2000" b="1" dirty="0" smtClean="0"/>
              <a:t>have very </a:t>
            </a:r>
            <a:r>
              <a:rPr lang="en-US" sz="2000" b="1" dirty="0"/>
              <a:t>similar levels of textual quality.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Amazon </a:t>
            </a:r>
            <a:r>
              <a:rPr lang="en-US" sz="2000" dirty="0"/>
              <a:t>data contains many instances of nearly-identical </a:t>
            </a:r>
            <a:r>
              <a:rPr lang="en-US" sz="2000" dirty="0" smtClean="0"/>
              <a:t>reviews and </a:t>
            </a:r>
            <a:r>
              <a:rPr lang="en-US" sz="2000" dirty="0"/>
              <a:t>identical reviews must necessarily </a:t>
            </a:r>
            <a:r>
              <a:rPr lang="en-US" sz="2000" dirty="0" smtClean="0"/>
              <a:t>exhibit the </a:t>
            </a:r>
            <a:r>
              <a:rPr lang="en-US" sz="2000" dirty="0"/>
              <a:t>same level of text quality</a:t>
            </a:r>
            <a:r>
              <a:rPr lang="en-US" sz="2000" dirty="0" smtClean="0"/>
              <a:t>.</a:t>
            </a:r>
          </a:p>
          <a:p>
            <a:pPr marL="0" indent="0" algn="l">
              <a:buNone/>
            </a:pPr>
            <a:r>
              <a:rPr lang="en-US" sz="2000" dirty="0"/>
              <a:t>Therefore, this article exploits the “</a:t>
            </a:r>
            <a:r>
              <a:rPr lang="en-US" sz="2000" b="1" dirty="0"/>
              <a:t>Plagiarism phenomenon</a:t>
            </a:r>
            <a:r>
              <a:rPr lang="en-US" sz="2000" dirty="0"/>
              <a:t>” </a:t>
            </a: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on Amazon to control for text quality.</a:t>
            </a:r>
            <a:endParaRPr lang="en-US" sz="2000" dirty="0"/>
          </a:p>
          <a:p>
            <a:pPr marL="0" indent="0" algn="l">
              <a:buNone/>
            </a:pPr>
            <a:endParaRPr lang="he-IL" sz="20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28</a:t>
            </a:fld>
            <a:endParaRPr lang="he-IL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3473391"/>
            <a:ext cx="3240360" cy="30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484784"/>
            <a:ext cx="8496944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u="sng" dirty="0"/>
              <a:t>Identifying “plagiarism” (as distinct from “justifiable copying</a:t>
            </a:r>
            <a:r>
              <a:rPr lang="en-US" sz="2000" b="1" u="sng" dirty="0" smtClean="0"/>
              <a:t>”)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1. We only </a:t>
            </a:r>
            <a:r>
              <a:rPr lang="en-US" sz="2000" dirty="0"/>
              <a:t>considered pairs of reviews where the two </a:t>
            </a:r>
            <a:r>
              <a:rPr lang="en-US" sz="2000" dirty="0" smtClean="0"/>
              <a:t>reviews were </a:t>
            </a:r>
            <a:r>
              <a:rPr lang="en-US" sz="2000" dirty="0"/>
              <a:t>posted to </a:t>
            </a:r>
            <a:r>
              <a:rPr lang="en-US" sz="2000" b="1" dirty="0"/>
              <a:t>different books </a:t>
            </a:r>
            <a:r>
              <a:rPr lang="en-US" sz="2000" dirty="0"/>
              <a:t>— this avoids various </a:t>
            </a:r>
            <a:r>
              <a:rPr lang="en-US" sz="2000" dirty="0" smtClean="0"/>
              <a:t>types of </a:t>
            </a:r>
            <a:r>
              <a:rPr lang="en-US" sz="2000" dirty="0"/>
              <a:t>relatively obvious </a:t>
            </a:r>
            <a:r>
              <a:rPr lang="en-US" sz="2000" dirty="0" smtClean="0"/>
              <a:t>self copying.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2. Next </a:t>
            </a:r>
            <a:r>
              <a:rPr lang="en-US" sz="2000" dirty="0"/>
              <a:t>adapted the code of </a:t>
            </a:r>
            <a:r>
              <a:rPr lang="en-US" sz="2000" dirty="0" err="1"/>
              <a:t>Sorokina</a:t>
            </a:r>
            <a:r>
              <a:rPr lang="en-US" sz="2000" dirty="0"/>
              <a:t> et al</a:t>
            </a:r>
            <a:r>
              <a:rPr lang="en-US" sz="2000" dirty="0" smtClean="0"/>
              <a:t>. from the “</a:t>
            </a:r>
            <a:r>
              <a:rPr lang="en-US" sz="2000" dirty="0"/>
              <a:t>Plagiarism Detection in </a:t>
            </a:r>
            <a:r>
              <a:rPr lang="en-US" sz="2000" dirty="0" err="1" smtClean="0"/>
              <a:t>arXiv.or</a:t>
            </a:r>
            <a:r>
              <a:rPr lang="en-US" sz="2000" dirty="0" smtClean="0"/>
              <a:t>” article to </a:t>
            </a:r>
            <a:r>
              <a:rPr lang="en-US" sz="2000" dirty="0"/>
              <a:t>identify </a:t>
            </a:r>
            <a:r>
              <a:rPr lang="en-US" sz="2000" dirty="0" smtClean="0"/>
              <a:t>those pairs </a:t>
            </a:r>
            <a:r>
              <a:rPr lang="en-US" sz="2000" dirty="0"/>
              <a:t>of reviews of different products that have highly similar text.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3. We employed a </a:t>
            </a:r>
            <a:r>
              <a:rPr lang="en-US" sz="2000" dirty="0"/>
              <a:t>threshold of 70% or more </a:t>
            </a:r>
            <a:r>
              <a:rPr lang="en-US" sz="2000" dirty="0" smtClean="0"/>
              <a:t>nearly duplicate sentences,</a:t>
            </a:r>
          </a:p>
          <a:p>
            <a:pPr marL="0" indent="0" algn="l">
              <a:buNone/>
            </a:pPr>
            <a:r>
              <a:rPr lang="en-US" sz="2000" dirty="0" smtClean="0"/>
              <a:t>where </a:t>
            </a:r>
            <a:r>
              <a:rPr lang="en-US" sz="2000" dirty="0"/>
              <a:t>near-duplication was </a:t>
            </a:r>
            <a:r>
              <a:rPr lang="en-US" sz="2000" dirty="0" smtClean="0"/>
              <a:t>measured via the code </a:t>
            </a:r>
            <a:r>
              <a:rPr lang="en-US" sz="2000" dirty="0"/>
              <a:t>of </a:t>
            </a:r>
            <a:r>
              <a:rPr lang="en-US" sz="2000" dirty="0" err="1"/>
              <a:t>Sorokina</a:t>
            </a:r>
            <a:r>
              <a:rPr lang="en-US" sz="2000" dirty="0"/>
              <a:t> et al</a:t>
            </a:r>
            <a:r>
              <a:rPr lang="en-US" sz="2000" dirty="0" smtClean="0"/>
              <a:t>.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Questions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640960" cy="312494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 smtClean="0"/>
              <a:t>1) </a:t>
            </a:r>
            <a:r>
              <a:rPr lang="en-US" sz="2400" dirty="0" smtClean="0"/>
              <a:t>Does </a:t>
            </a:r>
            <a:r>
              <a:rPr lang="en-US" sz="2400" dirty="0"/>
              <a:t>a review’s perceived helpfulness depends </a:t>
            </a:r>
            <a:r>
              <a:rPr lang="en-US" sz="2400" dirty="0" smtClean="0"/>
              <a:t>only</a:t>
            </a:r>
            <a:r>
              <a:rPr lang="en-US" sz="2400" dirty="0" smtClean="0"/>
              <a:t> </a:t>
            </a:r>
            <a:r>
              <a:rPr lang="en-US" sz="2400" dirty="0"/>
              <a:t>its </a:t>
            </a:r>
            <a:r>
              <a:rPr lang="en-US" sz="2400" b="1" dirty="0" smtClean="0"/>
              <a:t>content</a:t>
            </a:r>
            <a:r>
              <a:rPr lang="en-US" sz="2400" dirty="0" smtClean="0"/>
              <a:t>?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 smtClean="0"/>
              <a:t>2) Do </a:t>
            </a:r>
            <a:r>
              <a:rPr lang="en-US" sz="2400" b="1" dirty="0"/>
              <a:t>theories</a:t>
            </a:r>
            <a:r>
              <a:rPr lang="en-US" sz="2400" dirty="0"/>
              <a:t> from sociology and social psychology work here</a:t>
            </a:r>
            <a:r>
              <a:rPr lang="en-US" sz="2400" dirty="0" smtClean="0"/>
              <a:t>?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 smtClean="0"/>
              <a:t>3) Is </a:t>
            </a:r>
            <a:r>
              <a:rPr lang="en-US" sz="2400" dirty="0"/>
              <a:t>there a simple </a:t>
            </a:r>
            <a:r>
              <a:rPr lang="en-US" sz="2400" b="1" dirty="0"/>
              <a:t>model</a:t>
            </a:r>
            <a:r>
              <a:rPr lang="en-US" sz="2400" dirty="0"/>
              <a:t> to determine the behavior of this evaluation? </a:t>
            </a:r>
          </a:p>
          <a:p>
            <a:pPr marL="0" indent="0" algn="l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</a:t>
            </a:fld>
            <a:endParaRPr lang="he-IL"/>
          </a:p>
        </p:txBody>
      </p:sp>
      <p:pic>
        <p:nvPicPr>
          <p:cNvPr id="1026" name="Picture 2" descr="C:\Users\Orly\AppData\Local\Microsoft\Windows\Temporary Internet Files\Content.IE5\Z17402XI\20051022203016!Question_mark_alternat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656">
            <a:off x="1564959" y="4554524"/>
            <a:ext cx="568871" cy="7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rly\AppData\Local\Microsoft\Windows\Temporary Internet Files\Content.IE5\Z17402XI\20051022203016!Question_mark_alternat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080">
            <a:off x="2035551" y="5128661"/>
            <a:ext cx="320370" cy="4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556792"/>
            <a:ext cx="8496944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smtClean="0"/>
              <a:t>The resulted dataset considered 8,313 </a:t>
            </a:r>
            <a:r>
              <a:rPr lang="en-US" sz="2400" dirty="0"/>
              <a:t>“plagiarized” </a:t>
            </a:r>
            <a:r>
              <a:rPr lang="en-US" sz="2400" dirty="0" smtClean="0"/>
              <a:t>pairs. </a:t>
            </a:r>
          </a:p>
          <a:p>
            <a:pPr marL="0" indent="0" algn="l">
              <a:buNone/>
            </a:pPr>
            <a:endParaRPr lang="he-IL" sz="2000" dirty="0"/>
          </a:p>
          <a:p>
            <a:pPr marL="0" indent="0" algn="l">
              <a:buNone/>
            </a:pPr>
            <a:endParaRPr lang="en-US" sz="2000" dirty="0" smtClean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30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619954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64807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711349"/>
            <a:ext cx="8496944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u="sng" dirty="0"/>
              <a:t>Confirmation that text quality is not the (only) explanatory </a:t>
            </a:r>
            <a:r>
              <a:rPr lang="en-US" sz="2400" b="1" u="sng" dirty="0" smtClean="0"/>
              <a:t>factor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 smtClean="0"/>
              <a:t>Note: A </a:t>
            </a:r>
            <a:r>
              <a:rPr lang="en-US" sz="2400" dirty="0"/>
              <a:t>statistically </a:t>
            </a:r>
            <a:r>
              <a:rPr lang="en-US" sz="2400" dirty="0" smtClean="0"/>
              <a:t>significant difference </a:t>
            </a:r>
            <a:r>
              <a:rPr lang="en-US" sz="2400" dirty="0"/>
              <a:t>between the helpfulness ratios of the </a:t>
            </a:r>
            <a:r>
              <a:rPr lang="en-US" sz="2400" dirty="0" smtClean="0"/>
              <a:t>member</a:t>
            </a:r>
            <a:r>
              <a:rPr lang="en-US" sz="2400" dirty="0"/>
              <a:t> </a:t>
            </a:r>
            <a:r>
              <a:rPr lang="en-US" sz="2400" dirty="0" smtClean="0"/>
              <a:t>of such </a:t>
            </a:r>
            <a:r>
              <a:rPr lang="en-US" sz="2400" dirty="0"/>
              <a:t>“plagiarized” reviews</a:t>
            </a:r>
            <a:r>
              <a:rPr lang="en-US" sz="2400" dirty="0" smtClean="0"/>
              <a:t> pair </a:t>
            </a:r>
            <a:r>
              <a:rPr lang="en-US" sz="2400" dirty="0"/>
              <a:t>is a strong indicator of the </a:t>
            </a:r>
            <a:r>
              <a:rPr lang="en-US" sz="2400" dirty="0" smtClean="0"/>
              <a:t>influence of </a:t>
            </a:r>
            <a:r>
              <a:rPr lang="en-US" sz="2400" dirty="0"/>
              <a:t>a </a:t>
            </a:r>
            <a:r>
              <a:rPr lang="en-US" sz="2400" dirty="0" smtClean="0"/>
              <a:t>non-textual factor </a:t>
            </a:r>
            <a:r>
              <a:rPr lang="en-US" sz="2400" dirty="0"/>
              <a:t>on the helpfulness evaluators</a:t>
            </a:r>
            <a:r>
              <a:rPr lang="en-US" sz="2400" dirty="0" smtClean="0"/>
              <a:t>.</a:t>
            </a:r>
          </a:p>
          <a:p>
            <a:pPr marL="0" indent="0" algn="l">
              <a:buNone/>
            </a:pPr>
            <a:endParaRPr lang="en-US" sz="2400" dirty="0" smtClean="0"/>
          </a:p>
          <a:p>
            <a:pPr marL="0" indent="0" algn="l">
              <a:buNone/>
            </a:pPr>
            <a:r>
              <a:rPr lang="en-US" sz="2000" dirty="0" smtClean="0"/>
              <a:t>Some non-textual factors we wont be talking about: geographic location, gender, length of the review etc.</a:t>
            </a:r>
          </a:p>
          <a:p>
            <a:pPr marL="0" indent="0" algn="l">
              <a:buNone/>
            </a:pPr>
            <a:endParaRPr lang="en-US" sz="2400" dirty="0" smtClean="0"/>
          </a:p>
          <a:p>
            <a:pPr marL="0" indent="0" algn="l">
              <a:buNone/>
            </a:pPr>
            <a:endParaRPr lang="en-US" sz="2400" dirty="0" smtClean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3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2"/>
                <a:ext cx="8496944" cy="4525963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000" b="1" u="sng" dirty="0" smtClean="0"/>
                  <a:t>More formally</a:t>
                </a:r>
              </a:p>
              <a:p>
                <a:pPr marL="0" indent="0" algn="l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define such “plagiarized” reviews </a:t>
                </a:r>
                <a:r>
                  <a:rPr lang="en-US" sz="2000" dirty="0" smtClean="0"/>
                  <a:t>pair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source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is the copy.</a:t>
                </a:r>
              </a:p>
              <a:p>
                <a:pPr marL="0" indent="0" algn="l">
                  <a:buNone/>
                </a:pPr>
                <a:r>
                  <a:rPr lang="en-US" sz="2000" dirty="0" smtClean="0"/>
                  <a:t>For each pair we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000" dirty="0" smtClean="0"/>
                  <a:t> to be the </a:t>
                </a:r>
                <a:r>
                  <a:rPr lang="en-US" sz="2000" b="1" dirty="0" smtClean="0"/>
                  <a:t>absolute deviation </a:t>
                </a:r>
                <a:r>
                  <a:rPr lang="en-US" sz="2000" dirty="0" smtClean="0"/>
                  <a:t>from the mean star of the product.</a:t>
                </a:r>
              </a:p>
              <a:p>
                <a:pPr marL="0" indent="0" algn="l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mean that the absolute deviation of review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smaller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he-IL" sz="2000">
                        <a:latin typeface="Cambria Math"/>
                      </a:rPr>
                      <m:t>≻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j</m:t>
                    </m:r>
                  </m:oMath>
                </a14:m>
                <a:r>
                  <a:rPr lang="en-US" sz="2000" dirty="0" smtClean="0"/>
                  <a:t> mean that the </a:t>
                </a:r>
                <a:r>
                  <a:rPr lang="en-US" sz="2000" b="1" dirty="0" smtClean="0"/>
                  <a:t>helpfulness ratio</a:t>
                </a:r>
                <a:r>
                  <a:rPr lang="en-US" sz="2000" dirty="0" smtClean="0"/>
                  <a:t> of review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significantly </a:t>
                </a:r>
                <a:r>
                  <a:rPr lang="en-US" sz="2000" dirty="0" smtClean="0"/>
                  <a:t>larger than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 algn="l">
                  <a:buNone/>
                </a:pPr>
                <a:endParaRPr lang="en-US" sz="2000" dirty="0" smtClean="0"/>
              </a:p>
              <a:p>
                <a:pPr marL="0" indent="0" algn="l">
                  <a:buNone/>
                </a:pPr>
                <a:r>
                  <a:rPr lang="en-US" sz="2000" dirty="0" smtClean="0"/>
                  <a:t>Note: The existence of a pair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he-IL" sz="2000">
                        <a:latin typeface="Cambria Math"/>
                      </a:rPr>
                      <m:t>≻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j</m:t>
                    </m:r>
                  </m:oMath>
                </a14:m>
                <a:r>
                  <a:rPr lang="en-US" sz="2000" dirty="0" smtClean="0"/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he-IL" sz="2000">
                        <a:latin typeface="Cambria Math"/>
                      </a:rPr>
                      <m:t>≺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j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would be </a:t>
                </a:r>
                <a:r>
                  <a:rPr lang="en-US" sz="2000" b="1" dirty="0" smtClean="0"/>
                  <a:t>inconsistent with the </a:t>
                </a:r>
                <a:r>
                  <a:rPr lang="en-US" sz="2000" b="1" dirty="0"/>
                  <a:t>quality-only straw-man </a:t>
                </a:r>
                <a:r>
                  <a:rPr lang="en-US" sz="2000" b="1" dirty="0" smtClean="0"/>
                  <a:t>hypothesis (4). 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2"/>
                <a:ext cx="8496944" cy="4525963"/>
              </a:xfrm>
              <a:blipFill rotWithShape="1">
                <a:blip r:embed="rId3"/>
                <a:stretch>
                  <a:fillRect l="-646" t="-6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1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57388"/>
            <a:ext cx="55816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9832" y="1556792"/>
            <a:ext cx="33123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Table 1: absolute deviation </a:t>
            </a:r>
            <a:endParaRPr lang="he-IL" b="1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3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556792"/>
            <a:ext cx="864096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u="sng" dirty="0" smtClean="0"/>
              <a:t>Findings:</a:t>
            </a:r>
          </a:p>
          <a:p>
            <a:pPr algn="l"/>
            <a:r>
              <a:rPr lang="en-US" sz="2000" dirty="0" smtClean="0"/>
              <a:t>1. It is clear that “</a:t>
            </a:r>
            <a:r>
              <a:rPr lang="en-US" sz="2000" dirty="0"/>
              <a:t>p</a:t>
            </a:r>
            <a:r>
              <a:rPr lang="en-US" sz="2000" dirty="0" smtClean="0"/>
              <a:t>lagiarized</a:t>
            </a:r>
            <a:r>
              <a:rPr lang="en-US" sz="2000" dirty="0"/>
              <a:t>” reviews with a lower absolute </a:t>
            </a:r>
            <a:r>
              <a:rPr lang="en-US" sz="2000" dirty="0" smtClean="0"/>
              <a:t>deviation (</a:t>
            </a:r>
            <a:r>
              <a:rPr lang="en-US" sz="2000" b="1" dirty="0"/>
              <a:t>closer to the </a:t>
            </a:r>
            <a:r>
              <a:rPr lang="en-US" sz="2000" b="1" dirty="0" smtClean="0"/>
              <a:t>average</a:t>
            </a:r>
            <a:r>
              <a:rPr lang="en-US" sz="2000" dirty="0" smtClean="0"/>
              <a:t>) tend </a:t>
            </a:r>
            <a:r>
              <a:rPr lang="en-US" sz="2000" dirty="0"/>
              <a:t>to </a:t>
            </a:r>
            <a:r>
              <a:rPr lang="en-US" sz="2000" b="1" dirty="0"/>
              <a:t>have larger helpfulness ratios</a:t>
            </a:r>
            <a:r>
              <a:rPr lang="en-US" sz="2000" dirty="0"/>
              <a:t> than duplicates </a:t>
            </a:r>
            <a:r>
              <a:rPr lang="en-US" sz="2000" dirty="0" smtClean="0"/>
              <a:t>with higher </a:t>
            </a:r>
            <a:r>
              <a:rPr lang="en-US" sz="2000" dirty="0"/>
              <a:t>absolute </a:t>
            </a:r>
            <a:r>
              <a:rPr lang="en-US" sz="2000" dirty="0" smtClean="0"/>
              <a:t>deviations.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2. This table is consistent with figure 1 (experiment 1) </a:t>
            </a:r>
            <a:r>
              <a:rPr lang="en-US" sz="2000" dirty="0"/>
              <a:t>which showed that the </a:t>
            </a:r>
            <a:r>
              <a:rPr lang="en-US" sz="2000" dirty="0" smtClean="0"/>
              <a:t>helpfulness ratio is inversely </a:t>
            </a:r>
            <a:r>
              <a:rPr lang="en-US" sz="2000" dirty="0"/>
              <a:t>correlated with absolute deviation prior to controlling </a:t>
            </a:r>
            <a:r>
              <a:rPr lang="en-US" sz="2000" dirty="0" smtClean="0"/>
              <a:t>for text </a:t>
            </a:r>
            <a:r>
              <a:rPr lang="en-US" sz="2000" dirty="0"/>
              <a:t>quality.</a:t>
            </a:r>
            <a:r>
              <a:rPr lang="en-US" sz="2000" dirty="0" smtClean="0"/>
              <a:t>  </a:t>
            </a:r>
            <a:endParaRPr lang="he-IL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2726490" cy="213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2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0768"/>
            <a:ext cx="5611434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7" y="3501008"/>
            <a:ext cx="2390039" cy="126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מחבר חץ ישר 5"/>
          <p:cNvCxnSpPr/>
          <p:nvPr/>
        </p:nvCxnSpPr>
        <p:spPr>
          <a:xfrm flipV="1">
            <a:off x="2555776" y="3140968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>
            <a:off x="2527288" y="4428058"/>
            <a:ext cx="648072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5737" y="1564184"/>
            <a:ext cx="33123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Table 2: signed deviation </a:t>
            </a:r>
            <a:endParaRPr lang="he-IL" b="1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3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12776"/>
            <a:ext cx="864096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u="sng" dirty="0" smtClean="0"/>
              <a:t>Findings:</a:t>
            </a:r>
          </a:p>
          <a:p>
            <a:pPr algn="l"/>
            <a:r>
              <a:rPr lang="en-US" sz="2000" dirty="0" smtClean="0"/>
              <a:t>1. All </a:t>
            </a:r>
            <a:r>
              <a:rPr lang="en-US" sz="2000" dirty="0"/>
              <a:t>but one of the </a:t>
            </a:r>
            <a:r>
              <a:rPr lang="en-US" sz="2000" dirty="0" smtClean="0"/>
              <a:t>statistically significant </a:t>
            </a:r>
            <a:r>
              <a:rPr lang="en-US" sz="2000" dirty="0"/>
              <a:t>results indicate that “plagiarized” reviews </a:t>
            </a:r>
            <a:r>
              <a:rPr lang="en-US" sz="2000" dirty="0" smtClean="0"/>
              <a:t>with </a:t>
            </a:r>
            <a:r>
              <a:rPr lang="en-US" sz="2000" b="1" dirty="0" smtClean="0"/>
              <a:t>star </a:t>
            </a:r>
            <a:r>
              <a:rPr lang="en-US" sz="2000" b="1" dirty="0"/>
              <a:t>rating closer to the product average are judged to be more </a:t>
            </a:r>
            <a:r>
              <a:rPr lang="en-US" sz="2000" b="1" dirty="0" smtClean="0"/>
              <a:t>helpful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 </a:t>
            </a:r>
          </a:p>
          <a:p>
            <a:pPr algn="l"/>
            <a:r>
              <a:rPr lang="en-US" sz="2000" dirty="0" smtClean="0"/>
              <a:t>2. This table is consistent with figure 2 (experiment 1): the upper (resp. lower) table is consistent with the left (resp. right) side of figure 2  </a:t>
            </a:r>
            <a:endParaRPr lang="he-IL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3163313" cy="259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36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 rot="20502090">
            <a:off x="1445671" y="2967335"/>
            <a:ext cx="6252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Contradicts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theory 4!</a:t>
            </a:r>
            <a:endParaRPr lang="he-IL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2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3: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for the Text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1671945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 smtClean="0"/>
              <a:t>Table 3: signed deviation 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284984"/>
            <a:ext cx="849694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u="sng" dirty="0" smtClean="0"/>
              <a:t>Findings:</a:t>
            </a:r>
          </a:p>
          <a:p>
            <a:pPr algn="l"/>
            <a:r>
              <a:rPr lang="en-US" sz="2000" dirty="0" smtClean="0"/>
              <a:t>1. This table is consistent with the asymmetrically of figure 2 (experiment 1) – there is a </a:t>
            </a:r>
            <a:r>
              <a:rPr lang="en-US" sz="2000" b="1" dirty="0"/>
              <a:t>tendency towards </a:t>
            </a:r>
            <a:r>
              <a:rPr lang="en-US" sz="2000" b="1" dirty="0" smtClean="0"/>
              <a:t>positivity</a:t>
            </a:r>
            <a:r>
              <a:rPr lang="en-US" sz="2000" dirty="0" smtClean="0"/>
              <a:t>. </a:t>
            </a:r>
            <a:endParaRPr lang="he-IL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20" y="2041277"/>
            <a:ext cx="5867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44" y="3933056"/>
            <a:ext cx="2922161" cy="23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מחבר ישר 7"/>
          <p:cNvCxnSpPr/>
          <p:nvPr/>
        </p:nvCxnSpPr>
        <p:spPr>
          <a:xfrm flipV="1">
            <a:off x="6948264" y="4293096"/>
            <a:ext cx="360040" cy="720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V="1">
            <a:off x="6702484" y="4437112"/>
            <a:ext cx="749836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6588224" y="4653136"/>
            <a:ext cx="1008112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flipV="1">
            <a:off x="6402072" y="4869160"/>
            <a:ext cx="1338280" cy="2604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7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until now…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772816"/>
            <a:ext cx="8568952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200" dirty="0"/>
              <a:t>1) </a:t>
            </a:r>
            <a:r>
              <a:rPr lang="en-US" sz="2200" dirty="0" smtClean="0"/>
              <a:t>Does </a:t>
            </a:r>
            <a:r>
              <a:rPr lang="en-US" sz="2200" dirty="0"/>
              <a:t>a review’s perceived helpfulness depends </a:t>
            </a:r>
            <a:r>
              <a:rPr lang="en-US" sz="2200" dirty="0" smtClean="0"/>
              <a:t>only on </a:t>
            </a:r>
            <a:r>
              <a:rPr lang="en-US" sz="2200" dirty="0"/>
              <a:t>its content</a:t>
            </a:r>
            <a:r>
              <a:rPr lang="en-US" sz="2200" dirty="0" smtClean="0"/>
              <a:t>? – </a:t>
            </a:r>
            <a:r>
              <a:rPr lang="en-US" sz="2200" b="1" dirty="0" smtClean="0"/>
              <a:t>No!</a:t>
            </a:r>
            <a:endParaRPr lang="en-US" sz="2200" b="1" dirty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2) Do theories from sociology and social psychology work here? – </a:t>
            </a:r>
            <a:r>
              <a:rPr lang="en-US" sz="2200" b="1" dirty="0" smtClean="0"/>
              <a:t>Not all of them!</a:t>
            </a:r>
            <a:r>
              <a:rPr lang="en-US" sz="2200" dirty="0" smtClean="0"/>
              <a:t> </a:t>
            </a:r>
            <a:r>
              <a:rPr lang="en-US" sz="2200" dirty="0"/>
              <a:t>o</a:t>
            </a:r>
            <a:r>
              <a:rPr lang="en-US" sz="2200" dirty="0" smtClean="0"/>
              <a:t>nly the individual bias hypothesis.  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Is there a simple model to determine the behavior of this evaluation?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38</a:t>
            </a:fld>
            <a:endParaRPr lang="he-IL"/>
          </a:p>
        </p:txBody>
      </p:sp>
      <p:pic>
        <p:nvPicPr>
          <p:cNvPr id="6" name="Picture 2" descr="C:\Users\Orly\AppData\Local\Microsoft\Windows\Temporary Internet Files\Content.IE5\Z17402XI\20051022203016!Question_mark_alternat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656">
            <a:off x="1218617" y="4574834"/>
            <a:ext cx="568871" cy="7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Orly\AppData\Local\Microsoft\Windows\Temporary Internet Files\Content.IE5\Z17402XI\20051022203016!Question_mark_alternat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631">
            <a:off x="1839567" y="5002353"/>
            <a:ext cx="284436" cy="3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 and Mixtures of Distributions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6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and Introduction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3" y="1497558"/>
            <a:ext cx="883187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There are many sites which allow users to review and evaluate other’s reviews on site. One very known example is Amazon.com </a:t>
            </a:r>
          </a:p>
          <a:p>
            <a:pPr algn="l"/>
            <a:endParaRPr lang="he-I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3056"/>
            <a:ext cx="8831875" cy="2700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7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600339"/>
            <a:ext cx="8568952" cy="47859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1. The model is based on </a:t>
            </a:r>
            <a:r>
              <a:rPr lang="en-US" sz="2000" b="1" dirty="0"/>
              <a:t>individual </a:t>
            </a:r>
            <a:r>
              <a:rPr lang="en-US" sz="2000" b="1" dirty="0" smtClean="0"/>
              <a:t>bias</a:t>
            </a:r>
            <a:r>
              <a:rPr lang="en-US" sz="2000" dirty="0" smtClean="0"/>
              <a:t>, as it is the only hypothesis that explained the findings,</a:t>
            </a:r>
            <a:r>
              <a:rPr lang="en-US" sz="2000" b="1" dirty="0" smtClean="0"/>
              <a:t> </a:t>
            </a:r>
            <a:r>
              <a:rPr lang="en-US" sz="2000" dirty="0"/>
              <a:t>with a </a:t>
            </a:r>
            <a:r>
              <a:rPr lang="en-US" sz="2000" b="1" dirty="0"/>
              <a:t>mixture of opinion distributions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 </a:t>
            </a:r>
          </a:p>
          <a:p>
            <a:pPr algn="l"/>
            <a:r>
              <a:rPr lang="en-US" sz="2000" dirty="0" smtClean="0"/>
              <a:t>2. The </a:t>
            </a:r>
            <a:r>
              <a:rPr lang="en-US" sz="2000" dirty="0"/>
              <a:t>main findings about helpfulness, </a:t>
            </a:r>
            <a:r>
              <a:rPr lang="en-US" sz="2000" dirty="0" smtClean="0"/>
              <a:t>variance, and </a:t>
            </a:r>
            <a:r>
              <a:rPr lang="en-US" sz="2000" dirty="0"/>
              <a:t>deviation</a:t>
            </a:r>
            <a:r>
              <a:rPr lang="en-US" sz="2000" b="1" dirty="0"/>
              <a:t> </a:t>
            </a:r>
            <a:r>
              <a:rPr lang="en-US" sz="2000" dirty="0" smtClean="0"/>
              <a:t>from the </a:t>
            </a:r>
            <a:r>
              <a:rPr lang="en-US" sz="2000" dirty="0"/>
              <a:t>mean are </a:t>
            </a:r>
            <a:r>
              <a:rPr lang="en-US" sz="2000" dirty="0" smtClean="0"/>
              <a:t>consistent with this simple model.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3</a:t>
            </a:r>
            <a:r>
              <a:rPr lang="en-US" sz="2000" dirty="0" smtClean="0"/>
              <a:t>. The model exhibits </a:t>
            </a:r>
            <a:r>
              <a:rPr lang="en-US" sz="2000" dirty="0"/>
              <a:t>the phenomenon observed </a:t>
            </a:r>
            <a:r>
              <a:rPr lang="en-US" sz="2000" dirty="0" smtClean="0"/>
              <a:t>in our </a:t>
            </a:r>
            <a:r>
              <a:rPr lang="en-US" sz="2000" dirty="0"/>
              <a:t>data that </a:t>
            </a:r>
            <a:r>
              <a:rPr lang="en-US" sz="2000" b="1" dirty="0"/>
              <a:t>increasing the variance </a:t>
            </a:r>
            <a:r>
              <a:rPr lang="en-US" sz="2000" dirty="0"/>
              <a:t>shifts the </a:t>
            </a:r>
            <a:r>
              <a:rPr lang="en-US" sz="2000" b="1" dirty="0"/>
              <a:t>helpfulness </a:t>
            </a:r>
            <a:r>
              <a:rPr lang="en-US" sz="2000" b="1" dirty="0" smtClean="0"/>
              <a:t>distribution </a:t>
            </a:r>
            <a:r>
              <a:rPr lang="en-US" sz="2000" dirty="0" smtClean="0"/>
              <a:t>so </a:t>
            </a:r>
            <a:r>
              <a:rPr lang="en-US" sz="2000" dirty="0"/>
              <a:t>it is first </a:t>
            </a:r>
            <a:r>
              <a:rPr lang="en-US" sz="2000" b="1" dirty="0" err="1"/>
              <a:t>unimodal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only a single highest value</a:t>
            </a:r>
            <a:r>
              <a:rPr lang="en-US" sz="2000" dirty="0" smtClean="0"/>
              <a:t>) and </a:t>
            </a:r>
            <a:r>
              <a:rPr lang="en-US" sz="2000" dirty="0"/>
              <a:t>subsequently (with larger </a:t>
            </a:r>
            <a:r>
              <a:rPr lang="en-US" sz="2000" dirty="0" smtClean="0"/>
              <a:t>variance) develops </a:t>
            </a:r>
            <a:r>
              <a:rPr lang="en-US" sz="2000" dirty="0"/>
              <a:t>a </a:t>
            </a:r>
            <a:r>
              <a:rPr lang="en-US" sz="2000" b="1" dirty="0"/>
              <a:t>local minimum around the mean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24" y="4669181"/>
            <a:ext cx="3586336" cy="135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חץ ימינה 2"/>
          <p:cNvSpPr/>
          <p:nvPr/>
        </p:nvSpPr>
        <p:spPr>
          <a:xfrm>
            <a:off x="5148064" y="49411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3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41</a:t>
            </a:fld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253728" y="1634024"/>
            <a:ext cx="842272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4. </a:t>
            </a:r>
            <a:r>
              <a:rPr lang="en-US" sz="2000" dirty="0"/>
              <a:t>The model assumes that helpfulness evaluators can come from </a:t>
            </a:r>
            <a:r>
              <a:rPr lang="en-US" sz="2000" b="1" dirty="0"/>
              <a:t>two different distributions</a:t>
            </a:r>
            <a:r>
              <a:rPr lang="en-US" sz="2000" dirty="0"/>
              <a:t>: evaluators who are positively disposed toward the product (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2000" dirty="0"/>
              <a:t>), and the other consisting of evaluators who are negatively disposed toward the product (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</a:t>
            </a:r>
            <a:r>
              <a:rPr lang="en-US" sz="2000" dirty="0"/>
              <a:t>).</a:t>
            </a:r>
          </a:p>
          <a:p>
            <a:pPr algn="l"/>
            <a:endParaRPr lang="he-I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4608512" cy="180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412776"/>
                <a:ext cx="8424936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2000" dirty="0" smtClean="0"/>
                  <a:t>We define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sz="2000" dirty="0" smtClean="0"/>
                  <a:t> which is </a:t>
                </a:r>
                <a:r>
                  <a:rPr lang="en-US" sz="2000" b="1" i="1" dirty="0" smtClean="0"/>
                  <a:t>k-centered</a:t>
                </a:r>
                <a:r>
                  <a:rPr lang="en-US" sz="2000" dirty="0" smtClean="0"/>
                  <a:t>, meaning it is </a:t>
                </a:r>
                <a:r>
                  <a:rPr lang="en-US" sz="2000" dirty="0" err="1" smtClean="0"/>
                  <a:t>unimodel</a:t>
                </a:r>
                <a:r>
                  <a:rPr lang="en-US" sz="2000" dirty="0" smtClean="0"/>
                  <a:t> at </a:t>
                </a:r>
                <a:r>
                  <a:rPr lang="en-US" sz="2000" i="1" dirty="0" smtClean="0"/>
                  <a:t>k</a:t>
                </a:r>
                <a:r>
                  <a:rPr lang="en-US" sz="2000" dirty="0" smtClean="0"/>
                  <a:t>, symmetric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 </a:t>
                </a:r>
                <a:r>
                  <a:rPr lang="en-US" sz="2000" dirty="0"/>
                  <a:t>That is, </a:t>
                </a:r>
                <a:r>
                  <a:rPr lang="en-US" sz="2000" i="1" dirty="0"/>
                  <a:t>f</a:t>
                </a:r>
                <a:r>
                  <a:rPr lang="en-US" sz="2000" dirty="0"/>
                  <a:t> has </a:t>
                </a:r>
                <a:r>
                  <a:rPr lang="en-US" sz="2000" dirty="0" smtClean="0"/>
                  <a:t>a unique </a:t>
                </a:r>
                <a:r>
                  <a:rPr lang="en-US" sz="2000" dirty="0"/>
                  <a:t>local maximum at </a:t>
                </a:r>
                <a:r>
                  <a:rPr lang="en-US" sz="2000" i="1" dirty="0" smtClean="0"/>
                  <a:t>k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f’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non-zero everywhere other </a:t>
                </a:r>
                <a:r>
                  <a:rPr lang="en-US" sz="2000" dirty="0" smtClean="0"/>
                  <a:t>than </a:t>
                </a:r>
                <a:r>
                  <a:rPr lang="en-US" sz="2000" i="1" dirty="0" smtClean="0"/>
                  <a:t>k </a:t>
                </a:r>
                <a:r>
                  <a:rPr lang="en-US" sz="2000" dirty="0" smtClean="0"/>
                  <a:t>and f</a:t>
                </a:r>
                <a:r>
                  <a:rPr lang="en-US" sz="2000" i="1" dirty="0" smtClean="0"/>
                  <a:t>(</a:t>
                </a:r>
                <a:r>
                  <a:rPr lang="en-US" sz="2000" i="1" dirty="0" err="1" smtClean="0"/>
                  <a:t>k+</a:t>
                </a:r>
                <a:r>
                  <a:rPr lang="en-US" sz="2000" dirty="0" err="1" smtClean="0"/>
                  <a:t>x</a:t>
                </a:r>
                <a:r>
                  <a:rPr lang="en-US" sz="2000" dirty="0"/>
                  <a:t>) = </a:t>
                </a:r>
                <a:r>
                  <a:rPr lang="en-US" sz="2000" dirty="0" smtClean="0"/>
                  <a:t>f(</a:t>
                </a:r>
                <a:r>
                  <a:rPr lang="en-US" sz="2000" i="1" dirty="0" smtClean="0"/>
                  <a:t>k</a:t>
                </a:r>
                <a:r>
                  <a:rPr lang="en-US" sz="2000" dirty="0" smtClean="0"/>
                  <a:t>-</a:t>
                </a:r>
                <a:r>
                  <a:rPr lang="en-US" sz="2000" dirty="0"/>
                  <a:t>x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for all x</a:t>
                </a:r>
                <a:r>
                  <a:rPr lang="en-US" sz="2000" dirty="0" smtClean="0"/>
                  <a:t>.</a:t>
                </a:r>
              </a:p>
              <a:p>
                <a:pPr algn="l"/>
                <a:endParaRPr lang="en-US" sz="2000" dirty="0" smtClean="0"/>
              </a:p>
              <a:p>
                <a:pPr algn="l"/>
                <a:r>
                  <a:rPr lang="en-US" sz="2000" dirty="0" smtClean="0"/>
                  <a:t>We </a:t>
                </a:r>
                <a:r>
                  <a:rPr lang="en-US" sz="2000" dirty="0"/>
                  <a:t>will assume that both </a:t>
                </a:r>
                <a:r>
                  <a:rPr lang="en-US" sz="2000" dirty="0" smtClean="0"/>
                  <a:t>positive and </a:t>
                </a:r>
                <a:r>
                  <a:rPr lang="en-US" sz="2000" dirty="0"/>
                  <a:t>negative evaluators </a:t>
                </a:r>
                <a:r>
                  <a:rPr lang="en-US" sz="2000" dirty="0" smtClean="0"/>
                  <a:t>have opinions drawn from </a:t>
                </a:r>
                <a:r>
                  <a:rPr lang="en-US" sz="2000" dirty="0"/>
                  <a:t>(possibly different) distributions with density functions </a:t>
                </a:r>
                <a:r>
                  <a:rPr lang="en-US" sz="2000" dirty="0" smtClean="0"/>
                  <a:t>that are </a:t>
                </a:r>
                <a:r>
                  <a:rPr lang="en-US" sz="2000" i="1" dirty="0"/>
                  <a:t>j</a:t>
                </a:r>
                <a:r>
                  <a:rPr lang="en-US" sz="2000" i="1" dirty="0" smtClean="0"/>
                  <a:t>-centered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 distinct values of </a:t>
                </a:r>
                <a:r>
                  <a:rPr lang="en-US" sz="2000" i="1" dirty="0" smtClean="0"/>
                  <a:t>j</a:t>
                </a:r>
                <a:r>
                  <a:rPr lang="en-US" sz="2000" dirty="0" smtClean="0"/>
                  <a:t>.</a:t>
                </a:r>
              </a:p>
              <a:p>
                <a:pPr algn="l"/>
                <a:endParaRPr lang="en-US" sz="2000" dirty="0" smtClean="0"/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424936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651" t="-1066" r="-10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42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267744" y="4050938"/>
            <a:ext cx="6192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u="sng" dirty="0"/>
              <a:t>Parameters: </a:t>
            </a:r>
          </a:p>
          <a:p>
            <a:pPr algn="l"/>
            <a:r>
              <a:rPr lang="en-US" b="1" dirty="0"/>
              <a:t>Balance</a:t>
            </a:r>
            <a:r>
              <a:rPr lang="en-US" dirty="0"/>
              <a:t>  </a:t>
            </a:r>
            <a:r>
              <a:rPr lang="en-US" b="1" i="1" dirty="0"/>
              <a:t>p </a:t>
            </a:r>
            <a:r>
              <a:rPr lang="en-US" dirty="0"/>
              <a:t>between positive and negative (</a:t>
            </a:r>
            <a:r>
              <a:rPr lang="en-US" b="1" i="1" dirty="0"/>
              <a:t>q=1-p</a:t>
            </a:r>
            <a:r>
              <a:rPr lang="en-US" dirty="0"/>
              <a:t>) reviewers.</a:t>
            </a:r>
          </a:p>
          <a:p>
            <a:pPr algn="l"/>
            <a:r>
              <a:rPr lang="en-US" b="1" dirty="0"/>
              <a:t>controversy level </a:t>
            </a:r>
            <a:r>
              <a:rPr lang="el-GR" b="1" i="1" dirty="0"/>
              <a:t>α</a:t>
            </a:r>
            <a:r>
              <a:rPr lang="en-US" dirty="0"/>
              <a:t> &gt; 0 is the distance between the peaks of the two distributions (positive and negative), thus related to the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52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12776"/>
            <a:ext cx="842493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u="sng" dirty="0" smtClean="0"/>
              <a:t>Assumptions: </a:t>
            </a:r>
          </a:p>
          <a:p>
            <a:pPr algn="l"/>
            <a:r>
              <a:rPr lang="en-US" sz="2000" dirty="0"/>
              <a:t>for some number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dirty="0"/>
              <a:t>the density </a:t>
            </a:r>
            <a:r>
              <a:rPr lang="en-US" sz="2000" dirty="0" smtClean="0"/>
              <a:t>function 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dirty="0" smtClean="0"/>
              <a:t> </a:t>
            </a:r>
            <a:r>
              <a:rPr lang="en-US" sz="2000" dirty="0"/>
              <a:t>for positive evaluators is </a:t>
            </a:r>
            <a:endParaRPr lang="en-US" sz="2000" dirty="0" smtClean="0"/>
          </a:p>
          <a:p>
            <a:pPr algn="l"/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q</a:t>
            </a:r>
            <a:r>
              <a:rPr lang="el-GR" sz="2000" dirty="0" smtClean="0"/>
              <a:t>α</a:t>
            </a:r>
            <a:r>
              <a:rPr lang="en-US" sz="2000" dirty="0" smtClean="0"/>
              <a:t>)-</a:t>
            </a:r>
            <a:r>
              <a:rPr lang="en-US" sz="2000" dirty="0"/>
              <a:t>centered, and the </a:t>
            </a:r>
            <a:r>
              <a:rPr lang="en-US" sz="2000" dirty="0" smtClean="0"/>
              <a:t>density function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for negative evaluators is </a:t>
            </a:r>
            <a:endParaRPr lang="en-US" sz="2000" dirty="0" smtClean="0"/>
          </a:p>
          <a:p>
            <a:pPr algn="l"/>
            <a:r>
              <a:rPr lang="en-US" sz="2000" dirty="0" smtClean="0"/>
              <a:t>(</a:t>
            </a:r>
            <a:r>
              <a:rPr lang="en-US" sz="2000" i="1" dirty="0" smtClean="0"/>
              <a:t>k + </a:t>
            </a:r>
            <a:r>
              <a:rPr lang="en-US" sz="2000" dirty="0" smtClean="0"/>
              <a:t>p</a:t>
            </a:r>
            <a:r>
              <a:rPr lang="el-GR" sz="2000" dirty="0" smtClean="0"/>
              <a:t>α</a:t>
            </a:r>
            <a:r>
              <a:rPr lang="en-US" sz="2000" dirty="0" smtClean="0"/>
              <a:t>)-</a:t>
            </a:r>
            <a:r>
              <a:rPr lang="en-US" sz="2000" dirty="0"/>
              <a:t>centered. </a:t>
            </a:r>
            <a:endParaRPr lang="en-US" sz="2000" dirty="0" smtClean="0"/>
          </a:p>
          <a:p>
            <a:pPr algn="l"/>
            <a:r>
              <a:rPr lang="en-US" sz="2000" dirty="0" smtClean="0"/>
              <a:t>=&gt; the density </a:t>
            </a:r>
            <a:r>
              <a:rPr lang="en-US" sz="2000" dirty="0"/>
              <a:t>function for the full population is </a:t>
            </a:r>
            <a:r>
              <a:rPr lang="en-US" sz="2000" i="1" dirty="0" smtClean="0"/>
              <a:t>h</a:t>
            </a:r>
            <a:r>
              <a:rPr lang="en-US" sz="2000" dirty="0" smtClean="0"/>
              <a:t>(x</a:t>
            </a:r>
            <a:r>
              <a:rPr lang="en-US" sz="2000" dirty="0"/>
              <a:t>) = </a:t>
            </a:r>
            <a:r>
              <a:rPr lang="en-US" sz="2000" dirty="0" smtClean="0"/>
              <a:t>p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dirty="0" smtClean="0"/>
              <a:t>(x</a:t>
            </a:r>
            <a:r>
              <a:rPr lang="en-US" sz="2000" dirty="0"/>
              <a:t>) + </a:t>
            </a:r>
            <a:r>
              <a:rPr lang="en-US" sz="2000" dirty="0" err="1"/>
              <a:t>q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dirty="0"/>
              <a:t>(x</a:t>
            </a:r>
            <a:r>
              <a:rPr lang="en-US" sz="2000" i="1" dirty="0" smtClean="0"/>
              <a:t>) = k.</a:t>
            </a:r>
            <a:endParaRPr lang="en-US" sz="2000" i="1" dirty="0"/>
          </a:p>
          <a:p>
            <a:pPr algn="l"/>
            <a:r>
              <a:rPr lang="en-US" sz="2000" dirty="0" smtClean="0"/>
              <a:t>=&gt; </a:t>
            </a:r>
            <a:r>
              <a:rPr lang="en-US" sz="2000" b="1" dirty="0" smtClean="0"/>
              <a:t>The mean </a:t>
            </a:r>
            <a:r>
              <a:rPr lang="en-US" sz="2000" b="1" dirty="0"/>
              <a:t>and </a:t>
            </a:r>
            <a:r>
              <a:rPr lang="en-US" sz="2000" b="1" dirty="0" smtClean="0"/>
              <a:t>balance are </a:t>
            </a:r>
            <a:r>
              <a:rPr lang="en-US" sz="2000" b="1" dirty="0"/>
              <a:t>fixed </a:t>
            </a:r>
            <a:r>
              <a:rPr lang="en-US" sz="2000" b="1" dirty="0" smtClean="0"/>
              <a:t>and the controversy </a:t>
            </a:r>
            <a:r>
              <a:rPr lang="en-US" sz="2000" b="1" dirty="0"/>
              <a:t>level </a:t>
            </a:r>
            <a:r>
              <a:rPr lang="el-GR" sz="2000" b="1" dirty="0" smtClean="0"/>
              <a:t>α</a:t>
            </a:r>
            <a:r>
              <a:rPr lang="en-US" sz="2000" b="1" dirty="0" smtClean="0"/>
              <a:t> is the variable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Under </a:t>
            </a:r>
            <a:r>
              <a:rPr lang="en-US" sz="2000" dirty="0"/>
              <a:t>our individual-bias assumption, </a:t>
            </a:r>
            <a:r>
              <a:rPr lang="en-US" sz="2000" dirty="0" smtClean="0"/>
              <a:t>each user has an opinion x drawn from </a:t>
            </a:r>
            <a:r>
              <a:rPr lang="en-US" sz="2000" i="1" dirty="0" smtClean="0"/>
              <a:t>h </a:t>
            </a:r>
            <a:r>
              <a:rPr lang="en-US" sz="2000" dirty="0" smtClean="0"/>
              <a:t>and regards </a:t>
            </a:r>
            <a:r>
              <a:rPr lang="en-US" sz="2000" dirty="0"/>
              <a:t>a review as helpful if it expresses an opinion that is within a</a:t>
            </a:r>
          </a:p>
          <a:p>
            <a:pPr algn="l"/>
            <a:r>
              <a:rPr lang="en-US" sz="2000" dirty="0"/>
              <a:t>small tolerance of </a:t>
            </a:r>
            <a:r>
              <a:rPr lang="en-US" sz="2000" dirty="0" smtClean="0"/>
              <a:t>x (x-</a:t>
            </a:r>
            <a:r>
              <a:rPr lang="el-GR" sz="2000" dirty="0" smtClean="0"/>
              <a:t>ε</a:t>
            </a:r>
            <a:r>
              <a:rPr lang="en-US" sz="2000" dirty="0" smtClean="0"/>
              <a:t>,x+</a:t>
            </a:r>
            <a:r>
              <a:rPr lang="el-GR" sz="2000" dirty="0" smtClean="0"/>
              <a:t>ε</a:t>
            </a:r>
            <a:r>
              <a:rPr lang="en-US" sz="2000" dirty="0" smtClean="0"/>
              <a:t>).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0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060848"/>
            <a:ext cx="7553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6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74866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832625"/>
            <a:ext cx="864096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Both of these </a:t>
            </a:r>
            <a:r>
              <a:rPr lang="en-US" sz="2400" dirty="0"/>
              <a:t>theories had been proven by this study</a:t>
            </a:r>
            <a:r>
              <a:rPr lang="en-US" sz="2400" dirty="0" smtClean="0"/>
              <a:t>, and also by considering the </a:t>
            </a:r>
            <a:r>
              <a:rPr lang="en-US" sz="2400" b="1" dirty="0" smtClean="0"/>
              <a:t>shape of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(x)</a:t>
            </a:r>
            <a:r>
              <a:rPr lang="en-US" sz="2400" dirty="0" smtClean="0"/>
              <a:t> we see that </a:t>
            </a:r>
            <a:r>
              <a:rPr lang="en-US" sz="2400" b="1" dirty="0" smtClean="0"/>
              <a:t>this </a:t>
            </a:r>
            <a:r>
              <a:rPr lang="en-US" sz="2400" b="1" dirty="0"/>
              <a:t>behavior is the exact same one observed in the original data</a:t>
            </a:r>
            <a:r>
              <a:rPr lang="en-US" sz="2400" dirty="0"/>
              <a:t>!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Therefor, we expect that the helpfulness ratio of reviews can be approximated by </a:t>
            </a:r>
            <a:r>
              <a:rPr lang="en-US" sz="2400" i="1" dirty="0" smtClean="0"/>
              <a:t>h</a:t>
            </a:r>
            <a:r>
              <a:rPr lang="en-US" sz="2400" dirty="0" smtClean="0"/>
              <a:t>(x).</a:t>
            </a:r>
            <a:endParaRPr lang="en-US" sz="2800" dirty="0" smtClean="0"/>
          </a:p>
          <a:p>
            <a:pPr algn="l"/>
            <a:endParaRPr lang="en-US" sz="24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3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based on Individual Bias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340768"/>
            <a:ext cx="842493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b="1" dirty="0"/>
              <a:t>Gaussians</a:t>
            </a:r>
            <a:r>
              <a:rPr lang="en-US" sz="2000" dirty="0"/>
              <a:t> are one basic example </a:t>
            </a:r>
            <a:endParaRPr lang="en-US" sz="2000" dirty="0" smtClean="0"/>
          </a:p>
          <a:p>
            <a:pPr algn="l"/>
            <a:r>
              <a:rPr lang="en-US" sz="2000" dirty="0" smtClean="0"/>
              <a:t>of </a:t>
            </a:r>
            <a:r>
              <a:rPr lang="en-US" sz="2000" dirty="0"/>
              <a:t>a </a:t>
            </a:r>
            <a:r>
              <a:rPr lang="en-US" sz="2000" dirty="0" smtClean="0"/>
              <a:t>class of </a:t>
            </a:r>
            <a:r>
              <a:rPr lang="en-US" sz="2000" dirty="0"/>
              <a:t>density functions </a:t>
            </a:r>
            <a:endParaRPr lang="en-US" sz="2000" dirty="0" smtClean="0"/>
          </a:p>
          <a:p>
            <a:pPr algn="l"/>
            <a:r>
              <a:rPr lang="en-US" sz="2000" dirty="0" smtClean="0"/>
              <a:t>satisfying </a:t>
            </a:r>
            <a:r>
              <a:rPr lang="en-US" sz="2000" dirty="0"/>
              <a:t>this condition</a:t>
            </a:r>
            <a:r>
              <a:rPr lang="en-US" sz="2000" dirty="0" smtClean="0"/>
              <a:t>:</a:t>
            </a:r>
          </a:p>
          <a:p>
            <a:pPr algn="l"/>
            <a:r>
              <a:rPr lang="en-US" sz="2000" i="1" dirty="0"/>
              <a:t>f</a:t>
            </a:r>
            <a:r>
              <a:rPr lang="en-US" sz="2000" dirty="0"/>
              <a:t> and </a:t>
            </a:r>
            <a:r>
              <a:rPr lang="en-US" sz="2000" i="1" dirty="0"/>
              <a:t>g</a:t>
            </a:r>
            <a:r>
              <a:rPr lang="en-US" sz="2000" dirty="0"/>
              <a:t> are Gaussian translates, </a:t>
            </a:r>
            <a:endParaRPr lang="en-US" sz="2000" dirty="0" smtClean="0"/>
          </a:p>
          <a:p>
            <a:pPr algn="l"/>
            <a:r>
              <a:rPr lang="en-US" sz="2000" i="1" dirty="0" smtClean="0"/>
              <a:t>p</a:t>
            </a:r>
            <a:r>
              <a:rPr lang="en-US" sz="2000" dirty="0" smtClean="0"/>
              <a:t> fixed,  </a:t>
            </a:r>
            <a:r>
              <a:rPr lang="en-US" sz="2000" i="1" dirty="0" smtClean="0"/>
              <a:t>α</a:t>
            </a:r>
            <a:r>
              <a:rPr lang="en-US" sz="2000" dirty="0" smtClean="0"/>
              <a:t> changing and</a:t>
            </a:r>
            <a:r>
              <a:rPr lang="en-US" sz="2000" dirty="0"/>
              <a:t> </a:t>
            </a:r>
            <a:r>
              <a:rPr lang="en-US" sz="2000" dirty="0" smtClean="0"/>
              <a:t>hence </a:t>
            </a:r>
          </a:p>
          <a:p>
            <a:pPr algn="l"/>
            <a:r>
              <a:rPr lang="en-US" sz="2000" dirty="0" smtClean="0"/>
              <a:t>changing </a:t>
            </a:r>
            <a:r>
              <a:rPr lang="en-US" sz="2000" dirty="0"/>
              <a:t>the </a:t>
            </a:r>
            <a:r>
              <a:rPr lang="en-US" sz="2000" dirty="0" smtClean="0"/>
              <a:t>variance.</a:t>
            </a:r>
          </a:p>
          <a:p>
            <a:pPr algn="l"/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00" y="1772816"/>
            <a:ext cx="4926880" cy="406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until now…</a:t>
            </a:r>
            <a:endParaRPr lang="he-I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56895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1) Dose a review’s perceived helpfulness depends not just on its content? – </a:t>
            </a:r>
            <a:r>
              <a:rPr lang="en-US" sz="2400" b="1" dirty="0"/>
              <a:t>No!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2) Do theories from sociology and social psychology work here? – </a:t>
            </a:r>
            <a:r>
              <a:rPr lang="en-US" sz="2400" b="1" dirty="0"/>
              <a:t>Not all of them!</a:t>
            </a:r>
            <a:r>
              <a:rPr lang="en-US" sz="2400" dirty="0"/>
              <a:t> only the individual bias hypothesis.  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3) Is there a simple model to determine the behavior of this evaluation? – </a:t>
            </a:r>
            <a:r>
              <a:rPr lang="en-US" sz="2400" b="1" dirty="0" smtClean="0"/>
              <a:t>Yes! based on individual bias </a:t>
            </a:r>
            <a:r>
              <a:rPr lang="en-US" sz="2400" b="1" dirty="0"/>
              <a:t>and m</a:t>
            </a:r>
            <a:r>
              <a:rPr lang="en-US" sz="2400" b="1" dirty="0" smtClean="0"/>
              <a:t>ixtures of opinions distributions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48</a:t>
            </a:fld>
            <a:endParaRPr lang="he-IL"/>
          </a:p>
        </p:txBody>
      </p:sp>
      <p:pic>
        <p:nvPicPr>
          <p:cNvPr id="6" name="Picture 2" descr="C:\Users\Orly\AppData\Local\Microsoft\Windows\Temporary Internet Files\Content.IE5\Z17402XI\20051022203016!Question_mark_alternat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656">
            <a:off x="8171069" y="3748057"/>
            <a:ext cx="568871" cy="7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note about consistency among countries</a:t>
            </a:r>
            <a:endParaRPr lang="he-IL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484784"/>
            <a:ext cx="87849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There are noticeable differences between reviews collected </a:t>
            </a:r>
            <a:r>
              <a:rPr lang="en-US" dirty="0" smtClean="0"/>
              <a:t>from different regional Amazon sites (Amazon.com (U.S), Amazon.co.uk </a:t>
            </a:r>
            <a:r>
              <a:rPr lang="en-US" dirty="0"/>
              <a:t>(U.K), </a:t>
            </a:r>
            <a:r>
              <a:rPr lang="en-US" dirty="0" smtClean="0"/>
              <a:t>Amazon.de (Germany</a:t>
            </a:r>
            <a:r>
              <a:rPr lang="en-US" dirty="0"/>
              <a:t>) </a:t>
            </a:r>
            <a:r>
              <a:rPr lang="en-US" dirty="0" smtClean="0"/>
              <a:t>and Amazon.co.jp </a:t>
            </a:r>
            <a:r>
              <a:rPr lang="en-US" dirty="0"/>
              <a:t>(Japan)</a:t>
            </a:r>
            <a:r>
              <a:rPr lang="en-US" dirty="0" smtClean="0"/>
              <a:t>), in both </a:t>
            </a:r>
            <a:r>
              <a:rPr lang="en-US" dirty="0"/>
              <a:t>average helpfulness </a:t>
            </a:r>
            <a:r>
              <a:rPr lang="en-US" dirty="0" smtClean="0"/>
              <a:t>ratio and </a:t>
            </a:r>
            <a:r>
              <a:rPr lang="en-US" dirty="0"/>
              <a:t>review </a:t>
            </a:r>
            <a:r>
              <a:rPr lang="en-US" dirty="0" smtClean="0"/>
              <a:t>variance.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348880"/>
            <a:ext cx="5040559" cy="136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3717032"/>
            <a:ext cx="87849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Curiously enough, </a:t>
            </a:r>
            <a:r>
              <a:rPr lang="en-US" b="1" dirty="0"/>
              <a:t>for the Japanese data</a:t>
            </a:r>
            <a:r>
              <a:rPr lang="en-US" dirty="0"/>
              <a:t>, </a:t>
            </a:r>
            <a:r>
              <a:rPr lang="en-US" dirty="0" smtClean="0"/>
              <a:t>we observe that </a:t>
            </a:r>
            <a:r>
              <a:rPr lang="en-US" b="1" dirty="0" smtClean="0"/>
              <a:t>reviews </a:t>
            </a:r>
            <a:r>
              <a:rPr lang="en-US" b="1" dirty="0"/>
              <a:t>with star ratings below the mean </a:t>
            </a:r>
            <a:r>
              <a:rPr lang="en-US" b="1" dirty="0" smtClean="0"/>
              <a:t>are more </a:t>
            </a:r>
            <a:r>
              <a:rPr lang="en-US" b="1" dirty="0"/>
              <a:t>favored by helpfulness </a:t>
            </a:r>
            <a:r>
              <a:rPr lang="en-US" b="1" dirty="0" smtClean="0"/>
              <a:t>evaluators</a:t>
            </a:r>
            <a:r>
              <a:rPr lang="en-US" dirty="0" smtClean="0"/>
              <a:t>.  In </a:t>
            </a:r>
            <a:r>
              <a:rPr lang="en-US" dirty="0"/>
              <a:t>the context of our </a:t>
            </a:r>
            <a:r>
              <a:rPr lang="en-US" dirty="0" smtClean="0"/>
              <a:t>model, this would correspond </a:t>
            </a:r>
            <a:r>
              <a:rPr lang="en-US" dirty="0"/>
              <a:t>to a </a:t>
            </a:r>
            <a:r>
              <a:rPr lang="en-US" dirty="0" smtClean="0"/>
              <a:t>larger proportion </a:t>
            </a:r>
            <a:r>
              <a:rPr lang="en-US" dirty="0"/>
              <a:t>of negative </a:t>
            </a:r>
            <a:r>
              <a:rPr lang="en-US" dirty="0" smtClean="0"/>
              <a:t>evaluators (balance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b="1" dirty="0"/>
              <a:t>&lt; </a:t>
            </a:r>
            <a:r>
              <a:rPr lang="en-US" b="1" dirty="0" smtClean="0"/>
              <a:t>0.5</a:t>
            </a:r>
            <a:r>
              <a:rPr lang="en-US" dirty="0"/>
              <a:t>).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53136"/>
            <a:ext cx="4320480" cy="165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1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and Introduction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56895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 </a:t>
            </a:r>
            <a:endParaRPr lang="en-US" sz="2400" dirty="0"/>
          </a:p>
          <a:p>
            <a:pPr algn="l"/>
            <a:r>
              <a:rPr lang="en-US" sz="2400" dirty="0" smtClean="0"/>
              <a:t>First we need to understand what </a:t>
            </a:r>
            <a:r>
              <a:rPr lang="en-US" sz="2400" b="1" dirty="0" smtClean="0"/>
              <a:t>evaluating an opinion</a:t>
            </a:r>
            <a:r>
              <a:rPr lang="en-US" sz="2400" dirty="0" smtClean="0"/>
              <a:t> is.</a:t>
            </a:r>
          </a:p>
          <a:p>
            <a:pPr algn="l"/>
            <a:r>
              <a:rPr lang="en-US" sz="2400" dirty="0" smtClean="0"/>
              <a:t> </a:t>
            </a:r>
          </a:p>
          <a:p>
            <a:pPr algn="l"/>
            <a:r>
              <a:rPr lang="en-US" sz="2400" dirty="0" smtClean="0"/>
              <a:t>       “What </a:t>
            </a:r>
            <a:r>
              <a:rPr lang="en-US" sz="2400" dirty="0" smtClean="0"/>
              <a:t>does </a:t>
            </a:r>
            <a:r>
              <a:rPr lang="en-US" sz="2400" dirty="0" smtClean="0"/>
              <a:t>Y think of X?”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       “</a:t>
            </a:r>
            <a:r>
              <a:rPr lang="en-US" sz="2400" b="1" dirty="0" smtClean="0"/>
              <a:t>What </a:t>
            </a:r>
            <a:r>
              <a:rPr lang="en-US" sz="2400" b="1" dirty="0" smtClean="0"/>
              <a:t>does </a:t>
            </a:r>
            <a:r>
              <a:rPr lang="en-US" sz="2400" b="1" dirty="0" smtClean="0"/>
              <a:t>Y think on Z’s thoughts on X</a:t>
            </a:r>
            <a:r>
              <a:rPr lang="en-US" sz="2400" dirty="0" smtClean="0"/>
              <a:t>?”.</a:t>
            </a:r>
          </a:p>
          <a:p>
            <a:pPr algn="l"/>
            <a:endParaRPr lang="en-US" sz="2400" dirty="0" smtClean="0"/>
          </a:p>
          <a:p>
            <a:pPr algn="l"/>
            <a:endParaRPr lang="he-IL" sz="240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5</a:t>
            </a:fld>
            <a:endParaRPr lang="he-IL"/>
          </a:p>
        </p:txBody>
      </p:sp>
      <p:pic>
        <p:nvPicPr>
          <p:cNvPr id="8" name="Picture 2" descr="C:\Users\Orly\Desktop\איק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9" y="2489588"/>
            <a:ext cx="390798" cy="4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rly\Desktop\Check_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6" y="3212976"/>
            <a:ext cx="440978" cy="44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he-IL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601505"/>
            <a:ext cx="856895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#</a:t>
            </a:r>
            <a:r>
              <a:rPr lang="en-US" sz="2000" dirty="0" smtClean="0"/>
              <a:t> We </a:t>
            </a:r>
            <a:r>
              <a:rPr lang="en-US" sz="2000" dirty="0"/>
              <a:t>have seen that helpfulness evaluations on a site like </a:t>
            </a:r>
            <a:r>
              <a:rPr lang="en-US" sz="2000" dirty="0" smtClean="0"/>
              <a:t>Amazon.com </a:t>
            </a:r>
            <a:r>
              <a:rPr lang="en-US" sz="2000" dirty="0"/>
              <a:t>provide a way to assess </a:t>
            </a:r>
            <a:r>
              <a:rPr lang="en-US" sz="2000" b="1" dirty="0"/>
              <a:t>how opinions are evaluated </a:t>
            </a:r>
            <a:r>
              <a:rPr lang="en-US" sz="2000" b="1" dirty="0" smtClean="0"/>
              <a:t>by members </a:t>
            </a:r>
            <a:r>
              <a:rPr lang="en-US" sz="2000" b="1" dirty="0"/>
              <a:t>of an on-line community </a:t>
            </a:r>
            <a:r>
              <a:rPr lang="en-US" sz="2000" dirty="0"/>
              <a:t>at a very large scale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50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1520" y="2845385"/>
            <a:ext cx="856895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#</a:t>
            </a:r>
            <a:r>
              <a:rPr lang="en-US" sz="2000" dirty="0"/>
              <a:t> A review’s </a:t>
            </a:r>
            <a:r>
              <a:rPr lang="en-US" sz="2000" dirty="0" smtClean="0"/>
              <a:t>helpfulness ratio </a:t>
            </a:r>
            <a:r>
              <a:rPr lang="en-US" sz="2000" b="1" dirty="0"/>
              <a:t>depends not just on its content, but </a:t>
            </a:r>
            <a:r>
              <a:rPr lang="en-US" sz="2000" b="1"/>
              <a:t>also </a:t>
            </a:r>
            <a:r>
              <a:rPr lang="en-US" sz="2000" b="1" smtClean="0"/>
              <a:t>on the </a:t>
            </a:r>
            <a:r>
              <a:rPr lang="en-US" sz="2000" b="1" dirty="0"/>
              <a:t>relation of its score to other scores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856895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#</a:t>
            </a:r>
            <a:r>
              <a:rPr lang="en-US" sz="2000" dirty="0"/>
              <a:t> This dependence on the score </a:t>
            </a:r>
            <a:r>
              <a:rPr lang="en-US" sz="2000" b="1" dirty="0"/>
              <a:t>contrasts with a number of theories </a:t>
            </a:r>
            <a:r>
              <a:rPr lang="en-US" sz="2000" dirty="0"/>
              <a:t>from sociology and social psychology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861609"/>
            <a:ext cx="856895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#</a:t>
            </a:r>
            <a:r>
              <a:rPr lang="en-US" sz="2000" dirty="0"/>
              <a:t> It is </a:t>
            </a:r>
            <a:r>
              <a:rPr lang="en-US" sz="2000" b="1" dirty="0"/>
              <a:t>consistent with a simple and natural model </a:t>
            </a:r>
            <a:r>
              <a:rPr lang="en-US" sz="2000" dirty="0"/>
              <a:t>of individual bias in </a:t>
            </a:r>
            <a:endParaRPr lang="en-US" sz="2000" dirty="0" smtClean="0"/>
          </a:p>
          <a:p>
            <a:pPr algn="l"/>
            <a:r>
              <a:rPr lang="en-US" sz="2000" dirty="0" smtClean="0"/>
              <a:t>the </a:t>
            </a:r>
            <a:r>
              <a:rPr lang="en-US" sz="2000" dirty="0"/>
              <a:t>presence of a mixture of opinion distributions.</a:t>
            </a:r>
          </a:p>
          <a:p>
            <a:pPr algn="l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674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8582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online community, if you’re lost, go with the majority, unless they are also lost.</a:t>
            </a:r>
            <a:endParaRPr lang="he-I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1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 </a:t>
            </a:r>
            <a:endParaRPr lang="he-IL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0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and Introduction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64096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Such three-level concerns are integral to any study of opinion dynamics in a community. </a:t>
            </a:r>
            <a:endParaRPr lang="en-US" sz="2000" dirty="0" smtClean="0"/>
          </a:p>
          <a:p>
            <a:pPr algn="l"/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dirty="0" smtClean="0"/>
              <a:t>in political polls:</a:t>
            </a:r>
            <a:endParaRPr lang="en-US" sz="2000" dirty="0"/>
          </a:p>
          <a:p>
            <a:pPr algn="l"/>
            <a:endParaRPr lang="he-IL" sz="200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6</a:t>
            </a:fld>
            <a:endParaRPr lang="he-IL"/>
          </a:p>
        </p:txBody>
      </p:sp>
      <p:sp>
        <p:nvSpPr>
          <p:cNvPr id="8" name="הסבר מלבני מעוגל 7"/>
          <p:cNvSpPr/>
          <p:nvPr/>
        </p:nvSpPr>
        <p:spPr>
          <a:xfrm>
            <a:off x="4501909" y="2149549"/>
            <a:ext cx="4070740" cy="2165287"/>
          </a:xfrm>
          <a:prstGeom prst="wedgeRoundRectCallout">
            <a:avLst>
              <a:gd name="adj1" fmla="val -43966"/>
              <a:gd name="adj2" fmla="val 81532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“How </a:t>
            </a:r>
            <a:r>
              <a:rPr lang="en-US" sz="2000" dirty="0"/>
              <a:t>do you feel about the welfare state?”</a:t>
            </a:r>
            <a:endParaRPr lang="he-IL" sz="2000" dirty="0"/>
          </a:p>
        </p:txBody>
      </p:sp>
      <p:sp>
        <p:nvSpPr>
          <p:cNvPr id="11" name="הסבר מלבני מעוגל 10"/>
          <p:cNvSpPr/>
          <p:nvPr/>
        </p:nvSpPr>
        <p:spPr>
          <a:xfrm>
            <a:off x="4499992" y="2152073"/>
            <a:ext cx="4070741" cy="2162763"/>
          </a:xfrm>
          <a:prstGeom prst="wedgeRoundRectCallout">
            <a:avLst>
              <a:gd name="adj1" fmla="val -45214"/>
              <a:gd name="adj2" fmla="val 8213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 rtlCol="1" anchor="ctr"/>
          <a:lstStyle/>
          <a:p>
            <a:pPr algn="l"/>
            <a:r>
              <a:rPr lang="en-US" sz="2000" dirty="0" smtClean="0"/>
              <a:t>“</a:t>
            </a:r>
            <a:r>
              <a:rPr lang="en-US" sz="2000" dirty="0"/>
              <a:t>How do you feel about </a:t>
            </a:r>
            <a:r>
              <a:rPr lang="en-US" sz="2000" dirty="0" err="1"/>
              <a:t>Bibi’s</a:t>
            </a:r>
            <a:r>
              <a:rPr lang="en-US" sz="2000" dirty="0"/>
              <a:t> position on the welfare state</a:t>
            </a:r>
            <a:r>
              <a:rPr lang="en-US" sz="2000" dirty="0" smtClean="0"/>
              <a:t>?”</a:t>
            </a:r>
            <a:endParaRPr lang="he-IL" sz="2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98158"/>
            <a:ext cx="2158323" cy="2527150"/>
          </a:xfrm>
          <a:prstGeom prst="rect">
            <a:avLst/>
          </a:prstGeom>
        </p:spPr>
      </p:pic>
      <p:pic>
        <p:nvPicPr>
          <p:cNvPr id="2051" name="Picture 3" descr="C:\Users\Orly\Desktop\YE1544408_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573016"/>
            <a:ext cx="4221361" cy="27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 and Examples from Amazon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Orly\Documents\עבודות\סמינר\ממוצע כוכבים ותגוב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67700" cy="4848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6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 and Examples from Amazon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06489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 smtClean="0"/>
              <a:t>Review</a:t>
            </a:r>
            <a:r>
              <a:rPr lang="en-US" sz="2000" dirty="0" smtClean="0"/>
              <a:t>: A user’s comment based on </a:t>
            </a:r>
            <a:r>
              <a:rPr lang="en-US" sz="2000" dirty="0" smtClean="0"/>
              <a:t>his/hers </a:t>
            </a:r>
            <a:r>
              <a:rPr lang="en-US" sz="2000" dirty="0" smtClean="0"/>
              <a:t>opinion on the book, and the </a:t>
            </a:r>
            <a:r>
              <a:rPr lang="en-US" sz="2000" b="1" dirty="0" smtClean="0"/>
              <a:t>product’s star-rating</a:t>
            </a:r>
            <a:r>
              <a:rPr lang="en-US" sz="2000" dirty="0" smtClean="0"/>
              <a:t> they had chose to assign in the </a:t>
            </a:r>
            <a:r>
              <a:rPr lang="en-US" sz="2000" dirty="0" smtClean="0"/>
              <a:t>range </a:t>
            </a:r>
            <a:r>
              <a:rPr lang="en-US" sz="2000" dirty="0" smtClean="0"/>
              <a:t>of [1,5].</a:t>
            </a:r>
          </a:p>
          <a:p>
            <a:pPr algn="l"/>
            <a:endParaRPr lang="he-IL" sz="2000" dirty="0" smtClean="0"/>
          </a:p>
          <a:p>
            <a:pPr algn="l"/>
            <a:endParaRPr lang="he-IL" sz="2000" dirty="0"/>
          </a:p>
          <a:p>
            <a:pPr algn="l"/>
            <a:endParaRPr lang="he-IL" sz="2000" dirty="0" smtClean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r>
              <a:rPr lang="en-US" sz="2000" b="1" dirty="0" smtClean="0"/>
              <a:t>Helpfulness </a:t>
            </a:r>
            <a:r>
              <a:rPr lang="en-US" sz="2000" b="1" dirty="0"/>
              <a:t>evaluation </a:t>
            </a:r>
            <a:r>
              <a:rPr lang="en-US" sz="2000" dirty="0"/>
              <a:t>on </a:t>
            </a:r>
            <a:r>
              <a:rPr lang="en-US" sz="2000" dirty="0" smtClean="0"/>
              <a:t>Amazon: Each </a:t>
            </a:r>
            <a:r>
              <a:rPr lang="en-US" sz="2000" dirty="0"/>
              <a:t>user is being asked both “</a:t>
            </a:r>
            <a:r>
              <a:rPr lang="en-US" sz="2000" b="1" dirty="0"/>
              <a:t>What did you think of the book?</a:t>
            </a:r>
            <a:r>
              <a:rPr lang="en-US" sz="2000" dirty="0"/>
              <a:t>” and “</a:t>
            </a:r>
            <a:r>
              <a:rPr lang="en-US" sz="2000" b="1" dirty="0"/>
              <a:t>What did you think on Y’s review on the book?</a:t>
            </a:r>
            <a:r>
              <a:rPr lang="en-US" sz="2000" dirty="0"/>
              <a:t>” </a:t>
            </a:r>
            <a:r>
              <a:rPr lang="en-US" sz="2000" dirty="0" smtClean="0"/>
              <a:t>= How much did this review assist me with deciding </a:t>
            </a:r>
          </a:p>
          <a:p>
            <a:pPr algn="l"/>
            <a:r>
              <a:rPr lang="en-US" sz="2000" dirty="0" smtClean="0"/>
              <a:t>Whether to purchase this book? 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Generally: a/b people thought this review was helpful.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he-IL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9" y="2420888"/>
            <a:ext cx="8244377" cy="936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4687721" cy="50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05264"/>
            <a:ext cx="5004556" cy="36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9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816" y="18864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Spoiler Alert!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88840"/>
            <a:ext cx="871296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T</a:t>
            </a:r>
            <a:r>
              <a:rPr lang="en-US" sz="2800" dirty="0" smtClean="0"/>
              <a:t>his </a:t>
            </a:r>
            <a:r>
              <a:rPr lang="en-US" sz="2800" dirty="0" smtClean="0"/>
              <a:t>research has indicated that helpfulness votes of reviews are </a:t>
            </a:r>
            <a:r>
              <a:rPr lang="en-US" sz="2800" b="1" dirty="0" smtClean="0"/>
              <a:t>not necessarily </a:t>
            </a:r>
            <a:r>
              <a:rPr lang="en-US" sz="2800" dirty="0" smtClean="0"/>
              <a:t>strongly correlated with the review’s text quality.</a:t>
            </a:r>
            <a:endParaRPr lang="he-IL" sz="28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9B7A-9364-451D-8B7A-6616AA91678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2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3287</Words>
  <Application>Microsoft Office PowerPoint</Application>
  <PresentationFormat>‫הצגה על המסך (4:3)</PresentationFormat>
  <Paragraphs>376</Paragraphs>
  <Slides>52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3" baseType="lpstr">
      <vt:lpstr>ערכת נושא Office</vt:lpstr>
      <vt:lpstr>How Opinions are Received by Online Communities: A Case Study on Amazon.com Helpfulness Votes</vt:lpstr>
      <vt:lpstr>Main Goal</vt:lpstr>
      <vt:lpstr>Main Questions</vt:lpstr>
      <vt:lpstr>Abstract and Introduction</vt:lpstr>
      <vt:lpstr>Abstract and Introduction</vt:lpstr>
      <vt:lpstr>Abstract and Introduction</vt:lpstr>
      <vt:lpstr>Definitions and Examples from Amazon</vt:lpstr>
      <vt:lpstr>Definitions and Examples from Amazon</vt:lpstr>
      <vt:lpstr>Spoiler Alert!</vt:lpstr>
      <vt:lpstr>Social mechanisms underlying helpfulness evaluation</vt:lpstr>
      <vt:lpstr>Social mechanisms underlying helpfulness evaluation</vt:lpstr>
      <vt:lpstr>Dataset</vt:lpstr>
      <vt:lpstr>Dataset preparations </vt:lpstr>
      <vt:lpstr>Experiment No. 1: Effects of Deviation from the Average</vt:lpstr>
      <vt:lpstr>Experiment No. 1: Effects of Deviation from the Average</vt:lpstr>
      <vt:lpstr>Experiment No. 1: Effects of Deviation from the Average</vt:lpstr>
      <vt:lpstr>Experiment No. 1: Effects of Deviation from the Average</vt:lpstr>
      <vt:lpstr>Experiment No. 2: Effects of Variance and Individual Bias</vt:lpstr>
      <vt:lpstr>Experiment No. 2: Effects of Variance and Individual Bias</vt:lpstr>
      <vt:lpstr>Experiment No. 2: Effects of Variance and Individual Bias</vt:lpstr>
      <vt:lpstr>Experiment No. 2:  </vt:lpstr>
      <vt:lpstr>Experiment No. 2: Effects of Variance and Individual Bias</vt:lpstr>
      <vt:lpstr>Experiment No. 2: Effects of Variance and Individual Bias</vt:lpstr>
      <vt:lpstr>Experiment No. 3: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Experiment No. 3: Controlling for the Text Quality</vt:lpstr>
      <vt:lpstr>Up until now…</vt:lpstr>
      <vt:lpstr>A Model based on Individual Bias and Mixtures of Distributions</vt:lpstr>
      <vt:lpstr>A Model based on Individual Bias</vt:lpstr>
      <vt:lpstr>A Model based on Individual Bias</vt:lpstr>
      <vt:lpstr>A Model based on Individual Bias</vt:lpstr>
      <vt:lpstr>A Model based on Individual Bias</vt:lpstr>
      <vt:lpstr>A Model based on Individual Bias</vt:lpstr>
      <vt:lpstr>A Model based on Individual Bias</vt:lpstr>
      <vt:lpstr>A Model based on Individual Bias</vt:lpstr>
      <vt:lpstr>A Model based on Individual Bias</vt:lpstr>
      <vt:lpstr>Up until now…</vt:lpstr>
      <vt:lpstr>A note about consistency among countries</vt:lpstr>
      <vt:lpstr>Conclusions</vt:lpstr>
      <vt:lpstr>In an online community, if you’re lost, go with the majority, unless they are also lost.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Opinions are Received by Online Communities: A Case Study on Amazon.com Helpfulness Votes</dc:title>
  <dc:creator>Orly</dc:creator>
  <cp:lastModifiedBy>Orly</cp:lastModifiedBy>
  <cp:revision>146</cp:revision>
  <dcterms:created xsi:type="dcterms:W3CDTF">2014-12-07T16:02:35Z</dcterms:created>
  <dcterms:modified xsi:type="dcterms:W3CDTF">2014-12-30T15:14:03Z</dcterms:modified>
</cp:coreProperties>
</file>