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Open Sans"/>
              </a:rPr>
              <a:t>&lt;date/time&gt;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Open Sans"/>
              </a:rPr>
              <a:t>&lt;footer&gt;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7060055-496E-4876-8B4B-640272D3E9D9}" type="slidenum">
              <a:rPr b="0" lang="en-US" sz="1400" spc="-1" strike="noStrike">
                <a:latin typeface="Open Sans"/>
              </a:rPr>
              <a:t>&lt;number&gt;</a:t>
            </a:fld>
            <a:r>
              <a:rPr b="0" lang="en-US" sz="1400" spc="-1" strike="noStrike">
                <a:latin typeface="Open Sans"/>
              </a:rPr>
              <a:t> / </a:t>
            </a:r>
            <a:fld id="{D25FC906-2307-49E9-886A-51C16CA0CF05}" type="slidecount">
              <a:rPr b="0" lang="en-US" sz="1400" spc="-1" strike="noStrike">
                <a:latin typeface="Open Sans"/>
              </a:rPr>
              <a:t>44</a:t>
            </a:fld>
            <a:endParaRPr b="0" lang="en-US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Open Sans"/>
              </a:rPr>
              <a:t>&lt;date/time&gt;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Open Sans"/>
              </a:rPr>
              <a:t>&lt;footer&gt;</a:t>
            </a:r>
            <a:endParaRPr b="0" lang="en-US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5FFF02C-7000-4BA1-B211-111B50FBFFD9}" type="slidenum">
              <a:rPr b="0" lang="en-US" sz="1400" spc="-1" strike="noStrike">
                <a:latin typeface="Open Sans"/>
              </a:rPr>
              <a:t>&lt;number&gt;</a:t>
            </a:fld>
            <a:r>
              <a:rPr b="0" lang="en-US" sz="1400" spc="-1" strike="noStrike">
                <a:latin typeface="Open Sans"/>
              </a:rPr>
              <a:t> / </a:t>
            </a:r>
            <a:fld id="{D8E44F39-D1D1-4C20-88BE-3DB09969A67B}" type="slidecount">
              <a:rPr b="0" lang="en-US" sz="1400" spc="-1" strike="noStrike">
                <a:latin typeface="Open Sans"/>
              </a:rPr>
              <a:t>44</a:t>
            </a:fld>
            <a:endParaRPr b="0" lang="en-US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Open Sans"/>
              </a:rPr>
              <a:t>CS834 - Introduction to Information Retrieval</a:t>
            </a:r>
            <a:br/>
            <a:r>
              <a:rPr b="1" lang="en-US" sz="2800" spc="-1" strike="noStrike">
                <a:solidFill>
                  <a:srgbClr val="333333"/>
                </a:solidFill>
                <a:latin typeface="Open Sans"/>
              </a:rPr>
              <a:t>Presentation #3</a:t>
            </a:r>
            <a:endParaRPr b="1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Open Sans"/>
              </a:rPr>
              <a:t>Hussam Aldeen Hallak</a:t>
            </a:r>
            <a:endParaRPr b="0" lang="en-US" sz="3200" spc="-1" strike="noStrike">
              <a:latin typeface="Open Sans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Dynamic Snippets: Challenges &amp; Solutions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 Light"/>
                <a:ea typeface="DejaVu Sans"/>
              </a:rPr>
              <a:t>Challenges: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Generating dynamic snippets takes time.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Billions of web pages to store and access their files on the disk to generate dynamic snippets.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Hundreds of millions of search queries.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 Light"/>
                <a:ea typeface="DejaVu Sans"/>
              </a:rPr>
              <a:t>Solutions: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Disk access reduction: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US" sz="3200" spc="-1" strike="noStrike" u="sng">
                <a:solidFill>
                  <a:srgbClr val="ce181e"/>
                </a:solidFill>
                <a:uFillTx/>
                <a:latin typeface="Calibri Light"/>
                <a:ea typeface="DejaVu Sans"/>
              </a:rPr>
              <a:t>Cache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1- Frequently accessed documents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2- pre-computed result pages for popular queries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Compression: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Smaller documents size → more can be cached.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Compaction: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Only cache the important part of the document.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Baseline Snippet Engine: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Uses a well-known adaptive compressor: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Compress all documents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Decompress as needed.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Implemented using </a:t>
            </a:r>
            <a:r>
              <a:rPr b="1" lang="en-US" sz="3200" spc="-1" strike="noStrike">
                <a:solidFill>
                  <a:srgbClr val="ce181e"/>
                </a:solidFill>
                <a:latin typeface="Calibri Light"/>
                <a:ea typeface="DejaVu Sans"/>
              </a:rPr>
              <a:t>zlib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Each document is stored in a single file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Snippet Generation: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Documents are decompressed one at a time.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Linear search for provided query terms.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Compressed Token System (CTS) &amp;</a:t>
            </a:r>
            <a:br/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CTS Snippet Engine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Uses  a semi-static compression: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1- Fast decompression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2- Minimal compression loss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Mapping words and non-words to single integer tokens.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Uses vbyte coding scheme.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Words and non-words alternate in compressed files.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Stores all documents contiguously in one file.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Auxiliary table saves documents’ start offsets.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Advantages of CTS over Baseline: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Faster decompression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Scoring sentences without document decompression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Only decode the sentences returned as part of a snippet.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Experiments on CTS and Baseline: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libri Light"/>
                <a:ea typeface="DejaVu Sans"/>
              </a:rPr>
              <a:t>Data Collections:</a:t>
            </a:r>
            <a:br/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WT10G, WT50G, WT100G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libri Light"/>
                <a:ea typeface="DejaVu Sans"/>
              </a:rPr>
              <a:t>Search Queries: </a:t>
            </a:r>
            <a:br/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Exite Log files from 1997 </a:t>
            </a:r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http://msxml.excite.com/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Search Engine: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Zettair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Document Ranker: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Okapi BM25 (Simulating PageRank)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Storage: CTS vs Baseline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74320" y="1471680"/>
            <a:ext cx="9617760" cy="393192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665280" y="5805360"/>
            <a:ext cx="8849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Arial"/>
              </a:rPr>
              <a:t>Zlib wins by about 2% in disk space saving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Reduction in time using CTS: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720800" y="1426320"/>
            <a:ext cx="6949440" cy="248652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377640" y="5301720"/>
            <a:ext cx="927612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CTS wins by about 50% in snippet generation time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How CTS spends time?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920240" y="1561680"/>
            <a:ext cx="6599160" cy="2739240"/>
          </a:xfrm>
          <a:prstGeom prst="rect">
            <a:avLst/>
          </a:prstGeom>
          <a:ln>
            <a:noFill/>
          </a:ln>
        </p:spPr>
      </p:pic>
      <p:sp>
        <p:nvSpPr>
          <p:cNvPr id="143" name="TextShape 4"/>
          <p:cNvSpPr txBox="1"/>
          <p:nvPr/>
        </p:nvSpPr>
        <p:spPr>
          <a:xfrm>
            <a:off x="640080" y="4300920"/>
            <a:ext cx="8869680" cy="283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Majority of the time is spent locating the document on disk.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Even when the collection size is cut in half, only 14% time reduction is observed!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It seems logical to try and reduce its impact through caching.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Snippet Generation Time: CTS vs Baseline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88720" y="1275480"/>
            <a:ext cx="7371360" cy="5655240"/>
          </a:xfrm>
          <a:prstGeom prst="rect">
            <a:avLst/>
          </a:prstGeom>
          <a:ln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Document Compaction:</a:t>
            </a:r>
            <a:br/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Only the important sentences count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libri Light"/>
                <a:ea typeface="DejaVu Sans"/>
              </a:rPr>
              <a:t>Natural order:</a:t>
            </a:r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 1st sentence is the most important.</a:t>
            </a:r>
            <a:br/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Does not work for poorly written documents.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libri Light"/>
                <a:ea typeface="DejaVu Sans"/>
              </a:rPr>
              <a:t>Query Log Based (QLT):</a:t>
            </a:r>
            <a:br/>
            <a:r>
              <a:rPr b="1" lang="en-US" sz="3200" spc="-1" strike="noStrike">
                <a:solidFill>
                  <a:srgbClr val="333333"/>
                </a:solidFill>
                <a:latin typeface="Calibri Light"/>
                <a:ea typeface="DejaVu Sans"/>
              </a:rPr>
              <a:t>Sentences containing past query terms are the most important.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Query Log Based (QLU):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Same as QLT, but only counts unique terms.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Significant Terms (ST):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Score based on term frequency (threshold)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45960" y="5924160"/>
            <a:ext cx="7242480" cy="1554480"/>
          </a:xfrm>
          <a:prstGeom prst="rect">
            <a:avLst/>
          </a:prstGeom>
          <a:ln>
            <a:noFill/>
          </a:ln>
        </p:spPr>
      </p:pic>
      <p:sp>
        <p:nvSpPr>
          <p:cNvPr id="152" name="TextShape 4"/>
          <p:cNvSpPr txBox="1"/>
          <p:nvPr/>
        </p:nvSpPr>
        <p:spPr>
          <a:xfrm>
            <a:off x="462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The Two Papers: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Fast generation of result snippets in web search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SIGIR '07 Proceedings of the 30th annual international ACM SIGIR conference on Research and development in information retrieval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Pages 127-134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Good Abandonment in Mobile and PC Internet Search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Jane Li, Scott B. Huffman, Akihito Tokuda, Google Inc - Proc. SIGIR ’09 , 2009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Natural Order vs (QLT vs QLU vs ST)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2520" y="1920240"/>
            <a:ext cx="3837960" cy="56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Arial"/>
              </a:rPr>
              <a:t>Significant Terms method wins since it leads to the smallest change in the sentence scoring components.</a:t>
            </a:r>
            <a:br/>
            <a:br/>
            <a:r>
              <a:rPr b="1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Arial"/>
              </a:rPr>
              <a:t>The greatest change over all methods is in sentence position (h+l) component of the score.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801600" y="1499760"/>
            <a:ext cx="6217920" cy="57240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The Second Paper: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Good Abandonment in Mobile and PC Internet Search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Jane Li, Scott B. Huffman, Akihito Tokuda, Google Inc - Proc. SIGIR ’09 , 2009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274320" y="4868280"/>
            <a:ext cx="9653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http://static.googleusercontent.com/media/research.google.com/en/us/pubs/archive/35486.pdf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What is a Good Abandonment?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user`s information need was successfully addressed by search result page with no need to click on a result or refine the query.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snippets under the search results were good enough to provide what the user wanted.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This user won’t be clicking on any of the results, but that doesn’t mean that the search has failed.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Example of Good Abandonment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6840" y="1645920"/>
            <a:ext cx="9051480" cy="50875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The Goal: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 approximate the prevalence of good abandonment.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Identify the types of information need that may lead to good abandonment.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Why is Good Abandonment so important?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48640" y="1371600"/>
            <a:ext cx="9144000" cy="585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Abandoning usually indicates user dissatisfaction: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1- The user did not click on any result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2- The user did not refine the query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No search engine wants that? </a:t>
            </a:r>
            <a:r>
              <a:rPr b="0" lang="en-US" sz="2800" spc="-1" strike="noStrike">
                <a:solidFill>
                  <a:srgbClr val="ce181e"/>
                </a:solidFill>
                <a:latin typeface="Open Sans"/>
              </a:rPr>
              <a:t>NOT TRUE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because: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1- Mobile devices are clunky, slow, have formatting and content omission issues.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2- Mobile users need quicker responses.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3- Search engines use mobile user’s location to find local addresses, phone numbers, ... etc.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4- Search Engines want to accurately answer your query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Open Sans"/>
              </a:rPr>
              <a:t>as quick as possible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25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Definitions: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48640" y="1371600"/>
            <a:ext cx="9144000" cy="585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Open Sans"/>
              </a:rPr>
              <a:t>Potential Good Abandonment: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- User’s query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Open Sans"/>
              </a:rPr>
              <a:t>should mostly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be answered by the result page.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- It is judged by looking at the query to generate an upper bound of good abandonment.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Open Sans"/>
              </a:rPr>
              <a:t>Likely Good Abandonment: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-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Open Sans"/>
              </a:rPr>
              <a:t>Subset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of potentially good abandonment.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- Information need was clearly met on the results page.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- Determined by examining the actual results provided by Google.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26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PGA and LGA Query Examples: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206240" y="7315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Jane Li (2007)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91440" y="1481040"/>
            <a:ext cx="9784080" cy="587520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Experiment: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20000" y="1463040"/>
            <a:ext cx="8640000" cy="508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Study was conducted on:</a:t>
            </a: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Two modalities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: PC, Mobile devices</a:t>
            </a: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For</a:t>
            </a: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Three countries: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USA, CHINA, JAPAN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Google’s PC and Mobile search log from a week in Sep-Oct 2008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Sampled 400 abandoned queries from Japan, US, and 1000 from China for both mobile and PC.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e181e"/>
                </a:solidFill>
                <a:latin typeface="Calibri Light"/>
                <a:ea typeface="DejaVu Sans"/>
              </a:rPr>
              <a:t>Upper Bound Estimate of Good Abandonment:</a:t>
            </a:r>
            <a:endParaRPr b="1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463040"/>
            <a:ext cx="9326880" cy="508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proportion of abandoned queries classified as ‘YES’ or ‘MAYBE’ a potential good abandonment out of all abandoned queries.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The First Paper:</a:t>
            </a:r>
            <a:br/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Seminal paper from the book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Fast generation of result snippets in web search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SIGIR '07 Proceedings of the 30th annual international ACM SIGIR conference on Research and development in information retrieval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Pages 127-134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559800" y="5234040"/>
            <a:ext cx="8949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http://citeseerx.ist.psu.edu/viewdoc/download?doi=10.1.1.72.4357&amp;rep=rep1&amp;type=pdf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Percentage of PGA Queries: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305720" y="1441440"/>
            <a:ext cx="6741000" cy="6104160"/>
          </a:xfrm>
          <a:prstGeom prst="rect">
            <a:avLst/>
          </a:prstGeom>
          <a:ln>
            <a:noFill/>
          </a:ln>
        </p:spPr>
      </p:pic>
      <p:sp>
        <p:nvSpPr>
          <p:cNvPr id="189" name="TextShape 2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Jane Li (2007)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e181e"/>
                </a:solidFill>
                <a:latin typeface="Calibri Light"/>
                <a:ea typeface="DejaVu Sans"/>
              </a:rPr>
              <a:t>Observations:</a:t>
            </a:r>
            <a:endParaRPr b="1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5760" y="1280160"/>
            <a:ext cx="9509760" cy="526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Japan has lowest potential abandonment for mobile search.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Higher potential good abandonment rate in mobile search because: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1- Retrieving web pages on mobile devices is a clumsy experience.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2- Mobile users perform simple searches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3- Mobile users expect to find what they need without clicking on any result.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4- Mobile searches are dependent on activity at the time, current location, … etc.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e181e"/>
                </a:solidFill>
                <a:latin typeface="Calibri Light"/>
                <a:ea typeface="DejaVu Sans"/>
              </a:rPr>
              <a:t>Likely Abandonment Rates:</a:t>
            </a:r>
            <a:endParaRPr b="1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463040"/>
            <a:ext cx="9326880" cy="508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It measures how often does the user actually get the desired result out of all queries that could potentially lead to good abandonment.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333333"/>
                </a:solidFill>
                <a:uFillTx/>
                <a:latin typeface="Open Sans"/>
              </a:rPr>
              <a:t>YES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: queries that turned out to be good abandonment queries.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333333"/>
                </a:solidFill>
                <a:uFillTx/>
                <a:latin typeface="Open Sans"/>
              </a:rPr>
              <a:t>MAYBE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: authors were not sure if the result page would have satisfied the user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333333"/>
                </a:solidFill>
                <a:uFillTx/>
                <a:latin typeface="Open Sans"/>
              </a:rPr>
              <a:t>NO</a:t>
            </a: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: authors thought it would be good abandonment but turns out it is not.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Percentage of LGA Queries: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Jane Li (2007)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740240" y="1203480"/>
            <a:ext cx="6602400" cy="606636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e181e"/>
                </a:solidFill>
                <a:latin typeface="Calibri Light"/>
                <a:ea typeface="DejaVu Sans"/>
              </a:rPr>
              <a:t>Observations:</a:t>
            </a:r>
            <a:endParaRPr b="1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463040"/>
            <a:ext cx="9326880" cy="508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For mobile search 70% of the potential good abandonment queries were met on the result page.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56% for PC.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Over 80% potential good abandonment queries are answered in Chinese mobile searches.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34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Classification by Information Need: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0000" y="1463040"/>
            <a:ext cx="8640000" cy="508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authors categorized potential or likely good abandonment queries based on information need.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Task Categories Example: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206240" y="7315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Jane Li (2007)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69280" y="1369080"/>
            <a:ext cx="9606240" cy="5763240"/>
          </a:xfrm>
          <a:prstGeom prst="rect">
            <a:avLst/>
          </a:prstGeom>
          <a:ln>
            <a:noFill/>
          </a:ln>
        </p:spPr>
      </p:pic>
      <p:sp>
        <p:nvSpPr>
          <p:cNvPr id="210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Findings: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65760" y="1563480"/>
            <a:ext cx="9418320" cy="49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distribution of good abandonment based on information needs varies enormously across search modalities and locales.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Queries seeking local information or short answers are the top classes leading to good abandonment in PC search, consistently across locales.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Significant portion of entertainment related searches in Japan and China, especially in mobile search.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ce181e"/>
                </a:solidFill>
                <a:latin typeface="Calibri Light"/>
                <a:ea typeface="DejaVu Sans"/>
              </a:rPr>
              <a:t>Surprise!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560320" y="457200"/>
            <a:ext cx="7088760" cy="492264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182880" y="5379840"/>
            <a:ext cx="950976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Less than 3% “Local” potential good abandonment queries for Chinese mobile search. By contrast, it is the top class for Chinese PC search.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The actual search results were poorly addressed on the results page.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On mobile devices, where text entry is difficult and loading takes longer, people may usually give up.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57200" y="2743200"/>
            <a:ext cx="1637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Figure 4: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Jane Li (2009)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38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ce181e"/>
                </a:solidFill>
                <a:latin typeface="Open Sans"/>
                <a:ea typeface="DejaVu Sans"/>
              </a:rPr>
              <a:t>Some Interesting Results:</a:t>
            </a:r>
            <a:endParaRPr b="1" lang="en-US" sz="4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5760" y="1815480"/>
            <a:ext cx="9418320" cy="49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US users click more often when searching celebrities.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Japanese mobile users browse images or news outlines (satisfied by the snippets).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For Stocks, more good abandonment in mobile because: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1- Mobile users look for stock quotes in the snippets.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2- PC users may seek more information and graphs.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China has most simple mobile searches for weather.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Snippets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Sentences or fragments extracted from a document</a:t>
            </a:r>
            <a:endParaRPr b="0" lang="en-US" sz="4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Gives a content preview</a:t>
            </a:r>
            <a:endParaRPr b="0" lang="en-US" sz="4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Allows the user to get an idea of what’s inside the document</a:t>
            </a:r>
            <a:endParaRPr b="0" lang="en-US" sz="44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Sometimes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it contains the answer to the search query</a:t>
            </a:r>
            <a:endParaRPr b="0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e181e"/>
                </a:solidFill>
                <a:latin typeface="Open Sans"/>
              </a:rPr>
              <a:t>What to improve?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846320" y="1371600"/>
            <a:ext cx="5040720" cy="5989320"/>
          </a:xfrm>
          <a:prstGeom prst="rect">
            <a:avLst/>
          </a:prstGeom>
          <a:ln>
            <a:noFill/>
          </a:ln>
        </p:spPr>
      </p:pic>
      <p:sp>
        <p:nvSpPr>
          <p:cNvPr id="224" name="TextShape 2"/>
          <p:cNvSpPr txBox="1"/>
          <p:nvPr/>
        </p:nvSpPr>
        <p:spPr>
          <a:xfrm>
            <a:off x="274320" y="1463040"/>
            <a:ext cx="4480560" cy="59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Categories like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</a:rPr>
              <a:t>Celebrities, Local, Answer</a:t>
            </a:r>
            <a:r>
              <a:rPr b="0" lang="en-US" sz="2600" spc="-1" strike="noStrike">
                <a:latin typeface="Arial"/>
              </a:rPr>
              <a:t> have scope for improvement.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search engines should address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“Local”, “Image”</a:t>
            </a:r>
            <a:r>
              <a:rPr b="0" lang="en-US" sz="2600" spc="-1" strike="noStrike">
                <a:latin typeface="Arial"/>
              </a:rPr>
              <a:t> information needs by adding features like “Shortcut Insertions”.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“Answer” category requires more intelligent snippets.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Longer snippets is better for mobile users since loading a web page is a hassle.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3812400" y="725976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Jane Li (2007)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Findings: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20000" y="1645920"/>
            <a:ext cx="864000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Queries leading to good abandonment are a significant portion of all abandoned queries.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Good abandonment rate for Mobile is higher than PC across all locales.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Good abandonment vary by both, locale and modality.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41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e181e"/>
                </a:solidFill>
                <a:latin typeface="Open Sans"/>
              </a:rPr>
              <a:t>Take Away Message: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20000" y="1563480"/>
            <a:ext cx="8640000" cy="49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Query abandonment is not a negative signal.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Evaluation models derived from CLICKS should be improved by taking good abandonment into account.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Search engines still have headroom for good abandonment especially for mobile users.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ce181e"/>
                </a:solidFill>
                <a:latin typeface="Open Sans"/>
              </a:rPr>
              <a:t>Good Citation?</a:t>
            </a:r>
            <a:endParaRPr b="1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20000" y="1828800"/>
            <a:ext cx="8640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The first paper introduces a method for fast dynamic and smart snippet generation which leads to higher good abandonment rate, the subject of the second paper.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43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References: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472c4"/>
                </a:solidFill>
                <a:latin typeface="Calibri Light"/>
                <a:ea typeface="DejaVu Sans"/>
              </a:rPr>
              <a:t>[1] Fast generation of result snippets in web search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SIGIR '07 Proceedings of the 30th annual international ACM SIGIR conference on Research and development in information retrieval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Pages 127-134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472c4"/>
                </a:solidFill>
                <a:latin typeface="Calibri Light"/>
                <a:ea typeface="DejaVu Sans"/>
              </a:rPr>
              <a:t>[2] Good Abandonment in Mobile and PC Internet Search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Jane Li, Scott B. Huffman, Akihito Tokuda, Google Inc - Proc. SIGIR ’09 , 2009</a:t>
            </a:r>
            <a:endParaRPr b="0" lang="en-US" sz="2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82880" y="69494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44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Google Snippets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91040" y="1737360"/>
            <a:ext cx="9018720" cy="5069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Results Page Construction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1563480"/>
            <a:ext cx="88812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Lexicon Engine: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Maps query terms to integers</a:t>
            </a:r>
            <a:endParaRPr b="0" lang="en-US" sz="36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Ranking Engine: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Generates inverted lists and ranks documents</a:t>
            </a:r>
            <a:endParaRPr b="0" lang="en-US" sz="36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Snippet Engine: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Generates snippets from query term numbers and document numbers</a:t>
            </a:r>
            <a:endParaRPr b="0" lang="en-US" sz="36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Meta Data Engine: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Fetches other information to construct results page (e.g., URI, page title, document type, size, ...etc.)</a:t>
            </a:r>
            <a:endParaRPr b="0" lang="en-US" sz="36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Search Engine Architecture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085120" y="1280160"/>
            <a:ext cx="5504400" cy="620676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390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Two types of snippets: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Static: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Generated from a document and stored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Fixed for each document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Query independent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Dynamic: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Generated from the query and the document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Query-biased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Different snippets are generated for the same document based on the query.</a:t>
            </a:r>
            <a:endParaRPr b="0" lang="en-US" sz="3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e181e"/>
                </a:solidFill>
                <a:latin typeface="Calibri Light"/>
                <a:ea typeface="DejaVu Sans"/>
              </a:rPr>
              <a:t>Simple Sentence Ranker</a:t>
            </a:r>
            <a:endParaRPr b="1" lang="en-US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82880" y="6949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441800" y="1191600"/>
            <a:ext cx="6787800" cy="5940720"/>
          </a:xfrm>
          <a:prstGeom prst="rect">
            <a:avLst/>
          </a:prstGeom>
          <a:ln>
            <a:noFill/>
          </a:ln>
        </p:spPr>
      </p:pic>
      <p:sp>
        <p:nvSpPr>
          <p:cNvPr id="113" name="TextShape 3"/>
          <p:cNvSpPr txBox="1"/>
          <p:nvPr/>
        </p:nvSpPr>
        <p:spPr>
          <a:xfrm>
            <a:off x="4206240" y="7207200"/>
            <a:ext cx="16459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21409a"/>
                </a:solidFill>
                <a:latin typeface="GaramondPremrPro-Identity-H"/>
                <a:ea typeface="GaramondPremrPro-Identity-H"/>
              </a:rPr>
              <a:t>Turpin (2007)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2017-10-30T06:24:27Z</dcterms:created>
  <dc:creator/>
  <dc:description/>
  <dc:language>en-US</dc:language>
  <cp:lastModifiedBy/>
  <dcterms:modified xsi:type="dcterms:W3CDTF">2017-11-02T17:25:34Z</dcterms:modified>
  <cp:revision>183</cp:revision>
  <dc:subject/>
  <dc:title/>
</cp:coreProperties>
</file>