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6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barChart>
        <c:barDir val="col"/>
        <c:grouping val="clustered"/>
        <c:varyColors val="0"/>
        <c:ser>
          <c:idx val="0"/>
          <c:order val="0"/>
          <c:tx>
            <c:strRef>
              <c:f>label 0</c:f>
              <c:strCache>
                <c:ptCount val="1"/>
                <c:pt idx="0">
                  <c:v>Webpages Indexed</c:v>
                </c:pt>
              </c:strCache>
            </c:strRef>
          </c:tx>
          <c:spPr>
            <a:solidFill>
              <a:srgbClr val="990000"/>
            </a:solidFill>
            <a:ln>
              <a:noFill/>
            </a:ln>
          </c:spPr>
          <c:invertIfNegative val="0"/>
          <c:dLbls>
            <c:spPr>
              <a:noFill/>
              <a:ln>
                <a:noFill/>
              </a:ln>
              <a:effectLst/>
            </c:spPr>
            <c:dLblPos val="outEnd"/>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3"/>
                <c:pt idx="0">
                  <c:v>1994</c:v>
                </c:pt>
                <c:pt idx="1">
                  <c:v>1997</c:v>
                </c:pt>
                <c:pt idx="2">
                  <c:v>2000</c:v>
                </c:pt>
              </c:strCache>
            </c:strRef>
          </c:cat>
          <c:val>
            <c:numRef>
              <c:f>0</c:f>
              <c:numCache>
                <c:formatCode>General</c:formatCode>
                <c:ptCount val="3"/>
                <c:pt idx="0">
                  <c:v>110000</c:v>
                </c:pt>
                <c:pt idx="1">
                  <c:v>100000000</c:v>
                </c:pt>
                <c:pt idx="2">
                  <c:v>1000000000</c:v>
                </c:pt>
              </c:numCache>
            </c:numRef>
          </c:val>
          <c:extLst>
            <c:ext xmlns:c16="http://schemas.microsoft.com/office/drawing/2014/chart" uri="{C3380CC4-5D6E-409C-BE32-E72D297353CC}">
              <c16:uniqueId val="{00000000-4188-400C-BD31-F1EB2F286609}"/>
            </c:ext>
          </c:extLst>
        </c:ser>
        <c:ser>
          <c:idx val="1"/>
          <c:order val="1"/>
          <c:tx>
            <c:strRef>
              <c:f>label 1</c:f>
              <c:strCache>
                <c:ptCount val="1"/>
                <c:pt idx="0">
                  <c:v>Queries/day</c:v>
                </c:pt>
              </c:strCache>
            </c:strRef>
          </c:tx>
          <c:spPr>
            <a:solidFill>
              <a:srgbClr val="580101"/>
            </a:solidFill>
            <a:ln>
              <a:noFill/>
            </a:ln>
          </c:spPr>
          <c:invertIfNegative val="0"/>
          <c:dLbls>
            <c:spPr>
              <a:noFill/>
              <a:ln>
                <a:noFill/>
              </a:ln>
              <a:effectLst/>
            </c:spPr>
            <c:dLblPos val="outEnd"/>
            <c:showLegendKey val="0"/>
            <c:showVal val="1"/>
            <c:showCatName val="0"/>
            <c:showSerName val="0"/>
            <c:showPercent val="0"/>
            <c:showBubbleSize val="1"/>
            <c:showLeaderLines val="0"/>
            <c:extLst>
              <c:ext xmlns:c15="http://schemas.microsoft.com/office/drawing/2012/chart" uri="{CE6537A1-D6FC-4f65-9D91-7224C49458BB}">
                <c15:layout/>
                <c15:showLeaderLines val="0"/>
              </c:ext>
            </c:extLst>
          </c:dLbls>
          <c:cat>
            <c:strRef>
              <c:f>categories</c:f>
              <c:strCache>
                <c:ptCount val="3"/>
                <c:pt idx="0">
                  <c:v>1994</c:v>
                </c:pt>
                <c:pt idx="1">
                  <c:v>1997</c:v>
                </c:pt>
                <c:pt idx="2">
                  <c:v>2000</c:v>
                </c:pt>
              </c:strCache>
            </c:strRef>
          </c:cat>
          <c:val>
            <c:numRef>
              <c:f>1</c:f>
              <c:numCache>
                <c:formatCode>General</c:formatCode>
                <c:ptCount val="3"/>
                <c:pt idx="0">
                  <c:v>1500</c:v>
                </c:pt>
                <c:pt idx="1">
                  <c:v>20000000</c:v>
                </c:pt>
                <c:pt idx="2">
                  <c:v>100000000</c:v>
                </c:pt>
              </c:numCache>
            </c:numRef>
          </c:val>
          <c:extLst>
            <c:ext xmlns:c16="http://schemas.microsoft.com/office/drawing/2014/chart" uri="{C3380CC4-5D6E-409C-BE32-E72D297353CC}">
              <c16:uniqueId val="{00000001-4188-400C-BD31-F1EB2F286609}"/>
            </c:ext>
          </c:extLst>
        </c:ser>
        <c:dLbls>
          <c:showLegendKey val="0"/>
          <c:showVal val="0"/>
          <c:showCatName val="0"/>
          <c:showSerName val="0"/>
          <c:showPercent val="0"/>
          <c:showBubbleSize val="0"/>
        </c:dLbls>
        <c:gapWidth val="75"/>
        <c:axId val="76836862"/>
        <c:axId val="60771657"/>
      </c:barChart>
      <c:catAx>
        <c:axId val="76836862"/>
        <c:scaling>
          <c:orientation val="minMax"/>
        </c:scaling>
        <c:delete val="0"/>
        <c:axPos val="b"/>
        <c:numFmt formatCode="General" sourceLinked="1"/>
        <c:majorTickMark val="none"/>
        <c:minorTickMark val="none"/>
        <c:tickLblPos val="nextTo"/>
        <c:spPr>
          <a:ln w="12600">
            <a:solidFill>
              <a:srgbClr val="878787"/>
            </a:solidFill>
            <a:round/>
          </a:ln>
        </c:spPr>
        <c:txPr>
          <a:bodyPr/>
          <a:lstStyle/>
          <a:p>
            <a:pPr>
              <a:defRPr sz="1400" b="0" strike="noStrike" spc="-1">
                <a:solidFill>
                  <a:srgbClr val="000000"/>
                </a:solidFill>
                <a:latin typeface="Century Gothic"/>
              </a:defRPr>
            </a:pPr>
            <a:endParaRPr lang="en-US"/>
          </a:p>
        </c:txPr>
        <c:crossAx val="60771657"/>
        <c:crosses val="autoZero"/>
        <c:auto val="1"/>
        <c:lblAlgn val="ctr"/>
        <c:lblOffset val="100"/>
        <c:noMultiLvlLbl val="1"/>
      </c:catAx>
      <c:valAx>
        <c:axId val="60771657"/>
        <c:scaling>
          <c:orientation val="minMax"/>
        </c:scaling>
        <c:delete val="0"/>
        <c:axPos val="l"/>
        <c:majorGridlines>
          <c:spPr>
            <a:ln w="12600">
              <a:solidFill>
                <a:srgbClr val="878787"/>
              </a:solidFill>
              <a:round/>
            </a:ln>
          </c:spPr>
        </c:majorGridlines>
        <c:numFmt formatCode="#,##0" sourceLinked="0"/>
        <c:majorTickMark val="none"/>
        <c:minorTickMark val="none"/>
        <c:tickLblPos val="nextTo"/>
        <c:spPr>
          <a:ln w="12600">
            <a:solidFill>
              <a:srgbClr val="878787"/>
            </a:solidFill>
            <a:round/>
          </a:ln>
        </c:spPr>
        <c:txPr>
          <a:bodyPr/>
          <a:lstStyle/>
          <a:p>
            <a:pPr>
              <a:defRPr sz="1400" b="0" strike="noStrike" spc="-1">
                <a:solidFill>
                  <a:srgbClr val="000000"/>
                </a:solidFill>
                <a:latin typeface="Century Gothic"/>
              </a:defRPr>
            </a:pPr>
            <a:endParaRPr lang="en-US"/>
          </a:p>
        </c:txPr>
        <c:crossAx val="76836862"/>
        <c:crosses val="autoZero"/>
        <c:crossBetween val="between"/>
        <c:dispUnits>
          <c:builtInUnit val="thousands"/>
          <c:dispUnitsLbl>
            <c:layout/>
          </c:dispUnitsLbl>
        </c:dispUnits>
      </c:valAx>
      <c:spPr>
        <a:solidFill>
          <a:srgbClr val="FFFFFF"/>
        </a:solidFill>
        <a:ln>
          <a:noFill/>
        </a:ln>
      </c:spPr>
    </c:plotArea>
    <c:legend>
      <c:legendPos val="b"/>
      <c:layout/>
      <c:overlay val="0"/>
      <c:spPr>
        <a:noFill/>
        <a:ln>
          <a:noFill/>
        </a:ln>
      </c:spPr>
    </c:legend>
    <c:plotVisOnly val="1"/>
    <c:dispBlanksAs val="gap"/>
    <c:showDLblsOverMax val="1"/>
  </c:chart>
  <c:spPr>
    <a:noFill/>
    <a:ln>
      <a:noFill/>
    </a:ln>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28" name="PlaceHolder 2"/>
          <p:cNvSpPr>
            <a:spLocks noGrp="1"/>
          </p:cNvSpPr>
          <p:nvPr>
            <p:ph type="body"/>
          </p:nvPr>
        </p:nvSpPr>
        <p:spPr>
          <a:xfrm>
            <a:off x="720000" y="2160000"/>
            <a:ext cx="8640000" cy="2091240"/>
          </a:xfrm>
          <a:prstGeom prst="rect">
            <a:avLst/>
          </a:prstGeom>
        </p:spPr>
        <p:txBody>
          <a:bodyPr lIns="0" tIns="0" rIns="0" bIns="0"/>
          <a:lstStyle/>
          <a:p>
            <a:endParaRPr lang="en-US" sz="2800" b="0" strike="noStrike" spc="-1">
              <a:solidFill>
                <a:srgbClr val="333333"/>
              </a:solidFill>
              <a:latin typeface="Open Sans"/>
            </a:endParaRPr>
          </a:p>
        </p:txBody>
      </p:sp>
      <p:sp>
        <p:nvSpPr>
          <p:cNvPr id="29" name="PlaceHolder 3"/>
          <p:cNvSpPr>
            <a:spLocks noGrp="1"/>
          </p:cNvSpPr>
          <p:nvPr>
            <p:ph type="body"/>
          </p:nvPr>
        </p:nvSpPr>
        <p:spPr>
          <a:xfrm>
            <a:off x="720000" y="4450320"/>
            <a:ext cx="864000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31"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32"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33" name="PlaceHolder 4"/>
          <p:cNvSpPr>
            <a:spLocks noGrp="1"/>
          </p:cNvSpPr>
          <p:nvPr>
            <p:ph type="body"/>
          </p:nvPr>
        </p:nvSpPr>
        <p:spPr>
          <a:xfrm>
            <a:off x="514728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34" name="PlaceHolder 5"/>
          <p:cNvSpPr>
            <a:spLocks noGrp="1"/>
          </p:cNvSpPr>
          <p:nvPr>
            <p:ph type="body"/>
          </p:nvPr>
        </p:nvSpPr>
        <p:spPr>
          <a:xfrm>
            <a:off x="72000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36" name="PlaceHolder 2"/>
          <p:cNvSpPr>
            <a:spLocks noGrp="1"/>
          </p:cNvSpPr>
          <p:nvPr>
            <p:ph type="body"/>
          </p:nvPr>
        </p:nvSpPr>
        <p:spPr>
          <a:xfrm>
            <a:off x="72000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37" name="PlaceHolder 3"/>
          <p:cNvSpPr>
            <a:spLocks noGrp="1"/>
          </p:cNvSpPr>
          <p:nvPr>
            <p:ph type="body"/>
          </p:nvPr>
        </p:nvSpPr>
        <p:spPr>
          <a:xfrm>
            <a:off x="364104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38" name="PlaceHolder 4"/>
          <p:cNvSpPr>
            <a:spLocks noGrp="1"/>
          </p:cNvSpPr>
          <p:nvPr>
            <p:ph type="body"/>
          </p:nvPr>
        </p:nvSpPr>
        <p:spPr>
          <a:xfrm>
            <a:off x="656244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39" name="PlaceHolder 5"/>
          <p:cNvSpPr>
            <a:spLocks noGrp="1"/>
          </p:cNvSpPr>
          <p:nvPr>
            <p:ph type="body"/>
          </p:nvPr>
        </p:nvSpPr>
        <p:spPr>
          <a:xfrm>
            <a:off x="656244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40" name="PlaceHolder 6"/>
          <p:cNvSpPr>
            <a:spLocks noGrp="1"/>
          </p:cNvSpPr>
          <p:nvPr>
            <p:ph type="body"/>
          </p:nvPr>
        </p:nvSpPr>
        <p:spPr>
          <a:xfrm>
            <a:off x="364104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41" name="PlaceHolder 7"/>
          <p:cNvSpPr>
            <a:spLocks noGrp="1"/>
          </p:cNvSpPr>
          <p:nvPr>
            <p:ph type="body"/>
          </p:nvPr>
        </p:nvSpPr>
        <p:spPr>
          <a:xfrm>
            <a:off x="72000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49"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51" name="PlaceHolder 2"/>
          <p:cNvSpPr>
            <a:spLocks noGrp="1"/>
          </p:cNvSpPr>
          <p:nvPr>
            <p:ph type="body"/>
          </p:nvPr>
        </p:nvSpPr>
        <p:spPr>
          <a:xfrm>
            <a:off x="720000" y="2160000"/>
            <a:ext cx="864000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53" name="PlaceHolder 2"/>
          <p:cNvSpPr>
            <a:spLocks noGrp="1"/>
          </p:cNvSpPr>
          <p:nvPr>
            <p:ph type="body"/>
          </p:nvPr>
        </p:nvSpPr>
        <p:spPr>
          <a:xfrm>
            <a:off x="72000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
        <p:nvSpPr>
          <p:cNvPr id="54" name="PlaceHolder 3"/>
          <p:cNvSpPr>
            <a:spLocks noGrp="1"/>
          </p:cNvSpPr>
          <p:nvPr>
            <p:ph type="body"/>
          </p:nvPr>
        </p:nvSpPr>
        <p:spPr>
          <a:xfrm>
            <a:off x="514728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58"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59" name="PlaceHolder 3"/>
          <p:cNvSpPr>
            <a:spLocks noGrp="1"/>
          </p:cNvSpPr>
          <p:nvPr>
            <p:ph type="body"/>
          </p:nvPr>
        </p:nvSpPr>
        <p:spPr>
          <a:xfrm>
            <a:off x="72000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60" name="PlaceHolder 4"/>
          <p:cNvSpPr>
            <a:spLocks noGrp="1"/>
          </p:cNvSpPr>
          <p:nvPr>
            <p:ph type="body"/>
          </p:nvPr>
        </p:nvSpPr>
        <p:spPr>
          <a:xfrm>
            <a:off x="514728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7" name="PlaceHolder 2"/>
          <p:cNvSpPr>
            <a:spLocks noGrp="1"/>
          </p:cNvSpPr>
          <p:nvPr>
            <p:ph type="subTitle"/>
          </p:nvPr>
        </p:nvSpPr>
        <p:spPr>
          <a:xfrm>
            <a:off x="720000" y="2160000"/>
            <a:ext cx="8640000" cy="438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62" name="PlaceHolder 2"/>
          <p:cNvSpPr>
            <a:spLocks noGrp="1"/>
          </p:cNvSpPr>
          <p:nvPr>
            <p:ph type="body"/>
          </p:nvPr>
        </p:nvSpPr>
        <p:spPr>
          <a:xfrm>
            <a:off x="72000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
        <p:nvSpPr>
          <p:cNvPr id="63"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64" name="PlaceHolder 4"/>
          <p:cNvSpPr>
            <a:spLocks noGrp="1"/>
          </p:cNvSpPr>
          <p:nvPr>
            <p:ph type="body"/>
          </p:nvPr>
        </p:nvSpPr>
        <p:spPr>
          <a:xfrm>
            <a:off x="514728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66"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67"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68" name="PlaceHolder 4"/>
          <p:cNvSpPr>
            <a:spLocks noGrp="1"/>
          </p:cNvSpPr>
          <p:nvPr>
            <p:ph type="body"/>
          </p:nvPr>
        </p:nvSpPr>
        <p:spPr>
          <a:xfrm>
            <a:off x="720000" y="4450320"/>
            <a:ext cx="864000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70" name="PlaceHolder 2"/>
          <p:cNvSpPr>
            <a:spLocks noGrp="1"/>
          </p:cNvSpPr>
          <p:nvPr>
            <p:ph type="body"/>
          </p:nvPr>
        </p:nvSpPr>
        <p:spPr>
          <a:xfrm>
            <a:off x="720000" y="2160000"/>
            <a:ext cx="8640000" cy="2091240"/>
          </a:xfrm>
          <a:prstGeom prst="rect">
            <a:avLst/>
          </a:prstGeom>
        </p:spPr>
        <p:txBody>
          <a:bodyPr lIns="0" tIns="0" rIns="0" bIns="0"/>
          <a:lstStyle/>
          <a:p>
            <a:endParaRPr lang="en-US" sz="2800" b="0" strike="noStrike" spc="-1">
              <a:solidFill>
                <a:srgbClr val="333333"/>
              </a:solidFill>
              <a:latin typeface="Open Sans"/>
            </a:endParaRPr>
          </a:p>
        </p:txBody>
      </p:sp>
      <p:sp>
        <p:nvSpPr>
          <p:cNvPr id="71" name="PlaceHolder 3"/>
          <p:cNvSpPr>
            <a:spLocks noGrp="1"/>
          </p:cNvSpPr>
          <p:nvPr>
            <p:ph type="body"/>
          </p:nvPr>
        </p:nvSpPr>
        <p:spPr>
          <a:xfrm>
            <a:off x="720000" y="4450320"/>
            <a:ext cx="864000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73"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74"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75" name="PlaceHolder 4"/>
          <p:cNvSpPr>
            <a:spLocks noGrp="1"/>
          </p:cNvSpPr>
          <p:nvPr>
            <p:ph type="body"/>
          </p:nvPr>
        </p:nvSpPr>
        <p:spPr>
          <a:xfrm>
            <a:off x="514728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76" name="PlaceHolder 5"/>
          <p:cNvSpPr>
            <a:spLocks noGrp="1"/>
          </p:cNvSpPr>
          <p:nvPr>
            <p:ph type="body"/>
          </p:nvPr>
        </p:nvSpPr>
        <p:spPr>
          <a:xfrm>
            <a:off x="72000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78" name="PlaceHolder 2"/>
          <p:cNvSpPr>
            <a:spLocks noGrp="1"/>
          </p:cNvSpPr>
          <p:nvPr>
            <p:ph type="body"/>
          </p:nvPr>
        </p:nvSpPr>
        <p:spPr>
          <a:xfrm>
            <a:off x="72000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79" name="PlaceHolder 3"/>
          <p:cNvSpPr>
            <a:spLocks noGrp="1"/>
          </p:cNvSpPr>
          <p:nvPr>
            <p:ph type="body"/>
          </p:nvPr>
        </p:nvSpPr>
        <p:spPr>
          <a:xfrm>
            <a:off x="364104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80" name="PlaceHolder 4"/>
          <p:cNvSpPr>
            <a:spLocks noGrp="1"/>
          </p:cNvSpPr>
          <p:nvPr>
            <p:ph type="body"/>
          </p:nvPr>
        </p:nvSpPr>
        <p:spPr>
          <a:xfrm>
            <a:off x="6562440" y="216000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81" name="PlaceHolder 5"/>
          <p:cNvSpPr>
            <a:spLocks noGrp="1"/>
          </p:cNvSpPr>
          <p:nvPr>
            <p:ph type="body"/>
          </p:nvPr>
        </p:nvSpPr>
        <p:spPr>
          <a:xfrm>
            <a:off x="656244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82" name="PlaceHolder 6"/>
          <p:cNvSpPr>
            <a:spLocks noGrp="1"/>
          </p:cNvSpPr>
          <p:nvPr>
            <p:ph type="body"/>
          </p:nvPr>
        </p:nvSpPr>
        <p:spPr>
          <a:xfrm>
            <a:off x="364104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
        <p:nvSpPr>
          <p:cNvPr id="83" name="PlaceHolder 7"/>
          <p:cNvSpPr>
            <a:spLocks noGrp="1"/>
          </p:cNvSpPr>
          <p:nvPr>
            <p:ph type="body"/>
          </p:nvPr>
        </p:nvSpPr>
        <p:spPr>
          <a:xfrm>
            <a:off x="720000" y="4450320"/>
            <a:ext cx="278172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9" name="PlaceHolder 2"/>
          <p:cNvSpPr>
            <a:spLocks noGrp="1"/>
          </p:cNvSpPr>
          <p:nvPr>
            <p:ph type="body"/>
          </p:nvPr>
        </p:nvSpPr>
        <p:spPr>
          <a:xfrm>
            <a:off x="720000" y="2160000"/>
            <a:ext cx="864000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11" name="PlaceHolder 2"/>
          <p:cNvSpPr>
            <a:spLocks noGrp="1"/>
          </p:cNvSpPr>
          <p:nvPr>
            <p:ph type="body"/>
          </p:nvPr>
        </p:nvSpPr>
        <p:spPr>
          <a:xfrm>
            <a:off x="72000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
        <p:nvSpPr>
          <p:cNvPr id="12" name="PlaceHolder 3"/>
          <p:cNvSpPr>
            <a:spLocks noGrp="1"/>
          </p:cNvSpPr>
          <p:nvPr>
            <p:ph type="body"/>
          </p:nvPr>
        </p:nvSpPr>
        <p:spPr>
          <a:xfrm>
            <a:off x="514728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16"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17" name="PlaceHolder 3"/>
          <p:cNvSpPr>
            <a:spLocks noGrp="1"/>
          </p:cNvSpPr>
          <p:nvPr>
            <p:ph type="body"/>
          </p:nvPr>
        </p:nvSpPr>
        <p:spPr>
          <a:xfrm>
            <a:off x="72000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18" name="PlaceHolder 4"/>
          <p:cNvSpPr>
            <a:spLocks noGrp="1"/>
          </p:cNvSpPr>
          <p:nvPr>
            <p:ph type="body"/>
          </p:nvPr>
        </p:nvSpPr>
        <p:spPr>
          <a:xfrm>
            <a:off x="514728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20" name="PlaceHolder 2"/>
          <p:cNvSpPr>
            <a:spLocks noGrp="1"/>
          </p:cNvSpPr>
          <p:nvPr>
            <p:ph type="body"/>
          </p:nvPr>
        </p:nvSpPr>
        <p:spPr>
          <a:xfrm>
            <a:off x="720000" y="2160000"/>
            <a:ext cx="4215960" cy="4384800"/>
          </a:xfrm>
          <a:prstGeom prst="rect">
            <a:avLst/>
          </a:prstGeom>
        </p:spPr>
        <p:txBody>
          <a:bodyPr lIns="0" tIns="0" rIns="0" bIns="0"/>
          <a:lstStyle/>
          <a:p>
            <a:endParaRPr lang="en-US" sz="2800" b="0" strike="noStrike" spc="-1">
              <a:solidFill>
                <a:srgbClr val="333333"/>
              </a:solidFill>
              <a:latin typeface="Open Sans"/>
            </a:endParaRPr>
          </a:p>
        </p:txBody>
      </p:sp>
      <p:sp>
        <p:nvSpPr>
          <p:cNvPr id="21"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22" name="PlaceHolder 4"/>
          <p:cNvSpPr>
            <a:spLocks noGrp="1"/>
          </p:cNvSpPr>
          <p:nvPr>
            <p:ph type="body"/>
          </p:nvPr>
        </p:nvSpPr>
        <p:spPr>
          <a:xfrm>
            <a:off x="5147280" y="4450320"/>
            <a:ext cx="421596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tIns="0" rIns="0" bIns="0" anchor="ctr"/>
          <a:lstStyle/>
          <a:p>
            <a:endParaRPr lang="en-US" sz="4400" b="1" strike="noStrike" spc="-1">
              <a:solidFill>
                <a:srgbClr val="333333"/>
              </a:solidFill>
              <a:latin typeface="Open Sans"/>
            </a:endParaRPr>
          </a:p>
        </p:txBody>
      </p:sp>
      <p:sp>
        <p:nvSpPr>
          <p:cNvPr id="24" name="PlaceHolder 2"/>
          <p:cNvSpPr>
            <a:spLocks noGrp="1"/>
          </p:cNvSpPr>
          <p:nvPr>
            <p:ph type="body"/>
          </p:nvPr>
        </p:nvSpPr>
        <p:spPr>
          <a:xfrm>
            <a:off x="72000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25" name="PlaceHolder 3"/>
          <p:cNvSpPr>
            <a:spLocks noGrp="1"/>
          </p:cNvSpPr>
          <p:nvPr>
            <p:ph type="body"/>
          </p:nvPr>
        </p:nvSpPr>
        <p:spPr>
          <a:xfrm>
            <a:off x="5147280" y="2160000"/>
            <a:ext cx="4215960" cy="2091240"/>
          </a:xfrm>
          <a:prstGeom prst="rect">
            <a:avLst/>
          </a:prstGeom>
        </p:spPr>
        <p:txBody>
          <a:bodyPr lIns="0" tIns="0" rIns="0" bIns="0"/>
          <a:lstStyle/>
          <a:p>
            <a:endParaRPr lang="en-US" sz="2800" b="0" strike="noStrike" spc="-1">
              <a:solidFill>
                <a:srgbClr val="333333"/>
              </a:solidFill>
              <a:latin typeface="Open Sans"/>
            </a:endParaRPr>
          </a:p>
        </p:txBody>
      </p:sp>
      <p:sp>
        <p:nvSpPr>
          <p:cNvPr id="26" name="PlaceHolder 4"/>
          <p:cNvSpPr>
            <a:spLocks noGrp="1"/>
          </p:cNvSpPr>
          <p:nvPr>
            <p:ph type="body"/>
          </p:nvPr>
        </p:nvSpPr>
        <p:spPr>
          <a:xfrm>
            <a:off x="720000" y="4450320"/>
            <a:ext cx="8640000" cy="2091240"/>
          </a:xfrm>
          <a:prstGeom prst="rect">
            <a:avLst/>
          </a:prstGeom>
        </p:spPr>
        <p:txBody>
          <a:bodyPr lIns="0" tIns="0" rIns="0" bIns="0"/>
          <a:lstStyle/>
          <a:p>
            <a:endParaRPr lang="en-US" sz="2800" b="0" strike="noStrike" spc="-1">
              <a:solidFill>
                <a:srgbClr val="333333"/>
              </a:solidFill>
              <a:latin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792000" y="4104000"/>
            <a:ext cx="8568000" cy="1440000"/>
          </a:xfrm>
          <a:prstGeom prst="rect">
            <a:avLst/>
          </a:prstGeom>
        </p:spPr>
        <p:txBody>
          <a:bodyPr lIns="0" tIns="0" rIns="0" bIns="0" anchor="ctr">
            <a:normAutofit/>
          </a:bodyPr>
          <a:lstStyle/>
          <a:p>
            <a:r>
              <a:rPr lang="en-US" sz="4800" b="1" strike="noStrike" spc="-1">
                <a:solidFill>
                  <a:srgbClr val="333333"/>
                </a:solidFill>
                <a:latin typeface="Open Sans"/>
              </a:rPr>
              <a:t>Click to edit the title text format</a:t>
            </a:r>
          </a:p>
        </p:txBody>
      </p:sp>
      <p:sp>
        <p:nvSpPr>
          <p:cNvPr id="7" name="PlaceHolder 2"/>
          <p:cNvSpPr>
            <a:spLocks noGrp="1"/>
          </p:cNvSpPr>
          <p:nvPr>
            <p:ph type="body"/>
          </p:nvPr>
        </p:nvSpPr>
        <p:spPr>
          <a:xfrm>
            <a:off x="792000" y="5904000"/>
            <a:ext cx="8568000" cy="982440"/>
          </a:xfrm>
          <a:prstGeom prst="rect">
            <a:avLst/>
          </a:prstGeom>
        </p:spPr>
        <p:txBody>
          <a:bodyPr lIns="0" tIns="0" rIns="0" bIns="0">
            <a:normAutofit/>
          </a:bodyPr>
          <a:lstStyle/>
          <a:p>
            <a:pPr marL="432000" indent="-324000">
              <a:spcAft>
                <a:spcPts val="1879"/>
              </a:spcAft>
              <a:buClr>
                <a:srgbClr val="333333"/>
              </a:buClr>
              <a:buSzPct val="45000"/>
              <a:buFont typeface="Wingdings" charset="2"/>
              <a:buChar char=""/>
            </a:pPr>
            <a:r>
              <a:rPr lang="en-US" sz="2400" b="0" strike="noStrike" spc="-1">
                <a:solidFill>
                  <a:srgbClr val="333333"/>
                </a:solidFill>
                <a:latin typeface="Open Sans"/>
              </a:rPr>
              <a:t>Click to edit the outline text format</a:t>
            </a:r>
          </a:p>
          <a:p>
            <a:pPr marL="864000" lvl="1" indent="-324000">
              <a:spcAft>
                <a:spcPts val="1497"/>
              </a:spcAft>
              <a:buClr>
                <a:srgbClr val="FFFFFF"/>
              </a:buClr>
              <a:buSzPct val="75000"/>
              <a:buFont typeface="Symbol" charset="2"/>
              <a:buChar char=""/>
            </a:pPr>
            <a:r>
              <a:rPr lang="en-US" sz="2400" b="0" strike="noStrike" spc="-1">
                <a:solidFill>
                  <a:srgbClr val="333333"/>
                </a:solidFill>
                <a:latin typeface="Open Sans"/>
              </a:rPr>
              <a:t>Second Outline Level</a:t>
            </a:r>
          </a:p>
          <a:p>
            <a:pPr marL="1296000" lvl="2" indent="-288000">
              <a:spcAft>
                <a:spcPts val="1120"/>
              </a:spcAft>
              <a:buClr>
                <a:srgbClr val="FFFFFF"/>
              </a:buClr>
              <a:buSzPct val="45000"/>
              <a:buFont typeface="Wingdings" charset="2"/>
              <a:buChar char=""/>
            </a:pPr>
            <a:r>
              <a:rPr lang="en-US" sz="2400" b="0" strike="noStrike" spc="-1">
                <a:solidFill>
                  <a:srgbClr val="333333"/>
                </a:solidFill>
                <a:latin typeface="Open Sans"/>
              </a:rPr>
              <a:t>Third Outline Level</a:t>
            </a:r>
          </a:p>
          <a:p>
            <a:pPr marL="1728000" lvl="3" indent="-216000">
              <a:spcAft>
                <a:spcPts val="743"/>
              </a:spcAft>
              <a:buClr>
                <a:srgbClr val="FFFFFF"/>
              </a:buClr>
              <a:buSzPct val="75000"/>
              <a:buFont typeface="Symbol" charset="2"/>
              <a:buChar char=""/>
            </a:pPr>
            <a:r>
              <a:rPr lang="en-US" sz="2400" b="0" strike="noStrike" spc="-1">
                <a:solidFill>
                  <a:srgbClr val="333333"/>
                </a:solidFill>
                <a:latin typeface="Open Sans"/>
              </a:rPr>
              <a:t>Fourth Outline Level</a:t>
            </a:r>
          </a:p>
          <a:p>
            <a:pPr marL="2160000" lvl="4" indent="-216000">
              <a:spcAft>
                <a:spcPts val="366"/>
              </a:spcAft>
              <a:buClr>
                <a:srgbClr val="FFFFFF"/>
              </a:buClr>
              <a:buSzPct val="45000"/>
              <a:buFont typeface="Wingdings" charset="2"/>
              <a:buChar char=""/>
            </a:pPr>
            <a:r>
              <a:rPr lang="en-US" sz="2400" b="0" strike="noStrike" spc="-1">
                <a:solidFill>
                  <a:srgbClr val="333333"/>
                </a:solidFill>
                <a:latin typeface="Open Sans"/>
              </a:rPr>
              <a:t>Fifth Outline Level</a:t>
            </a:r>
          </a:p>
          <a:p>
            <a:pPr marL="2592000" lvl="5" indent="-216000">
              <a:spcAft>
                <a:spcPts val="366"/>
              </a:spcAft>
              <a:buClr>
                <a:srgbClr val="FFFFFF"/>
              </a:buClr>
              <a:buSzPct val="45000"/>
              <a:buFont typeface="Wingdings" charset="2"/>
              <a:buChar char=""/>
            </a:pPr>
            <a:r>
              <a:rPr lang="en-US" sz="2400" b="0" strike="noStrike" spc="-1">
                <a:solidFill>
                  <a:srgbClr val="333333"/>
                </a:solidFill>
                <a:latin typeface="Open Sans"/>
              </a:rPr>
              <a:t>Sixth Outline Level</a:t>
            </a:r>
          </a:p>
          <a:p>
            <a:pPr marL="3024000" lvl="6" indent="-216000">
              <a:spcAft>
                <a:spcPts val="366"/>
              </a:spcAft>
              <a:buClr>
                <a:srgbClr val="FFFFFF"/>
              </a:buClr>
              <a:buSzPct val="45000"/>
              <a:buFont typeface="Wingdings" charset="2"/>
              <a:buChar char=""/>
            </a:pPr>
            <a:r>
              <a:rPr lang="en-US" sz="2400" b="0" strike="noStrike" spc="-1">
                <a:solidFill>
                  <a:srgbClr val="333333"/>
                </a:solidFill>
                <a:latin typeface="Open Sans"/>
              </a:rPr>
              <a:t>Seventh Outline Level</a:t>
            </a:r>
          </a:p>
        </p:txBody>
      </p:sp>
      <p:sp>
        <p:nvSpPr>
          <p:cNvPr id="2" name="PlaceHolder 3"/>
          <p:cNvSpPr>
            <a:spLocks noGrp="1"/>
          </p:cNvSpPr>
          <p:nvPr>
            <p:ph type="dt"/>
          </p:nvPr>
        </p:nvSpPr>
        <p:spPr>
          <a:xfrm>
            <a:off x="504000" y="6886440"/>
            <a:ext cx="2348280" cy="521280"/>
          </a:xfrm>
          <a:prstGeom prst="rect">
            <a:avLst/>
          </a:prstGeom>
        </p:spPr>
        <p:txBody>
          <a:bodyPr lIns="0" tIns="0" rIns="0" bIns="0"/>
          <a:lstStyle/>
          <a:p>
            <a:r>
              <a:rPr lang="en-US" sz="1400" b="0" strike="noStrike" spc="-1">
                <a:latin typeface="Open Sans"/>
              </a:rPr>
              <a:t>&lt;date/time&gt;</a:t>
            </a:r>
          </a:p>
        </p:txBody>
      </p:sp>
      <p:sp>
        <p:nvSpPr>
          <p:cNvPr id="3" name="PlaceHolder 4"/>
          <p:cNvSpPr>
            <a:spLocks noGrp="1"/>
          </p:cNvSpPr>
          <p:nvPr>
            <p:ph type="ftr"/>
          </p:nvPr>
        </p:nvSpPr>
        <p:spPr>
          <a:xfrm>
            <a:off x="3447360" y="6886440"/>
            <a:ext cx="3195000" cy="521280"/>
          </a:xfrm>
          <a:prstGeom prst="rect">
            <a:avLst/>
          </a:prstGeom>
        </p:spPr>
        <p:txBody>
          <a:bodyPr lIns="0" tIns="0" rIns="0" bIns="0"/>
          <a:lstStyle/>
          <a:p>
            <a:pPr algn="ctr"/>
            <a:r>
              <a:rPr lang="en-US" sz="1400" b="0" strike="noStrike" spc="-1">
                <a:latin typeface="Open Sans"/>
              </a:rPr>
              <a:t>&lt;footer&gt;</a:t>
            </a:r>
          </a:p>
        </p:txBody>
      </p:sp>
      <p:sp>
        <p:nvSpPr>
          <p:cNvPr id="4" name="PlaceHolder 5"/>
          <p:cNvSpPr>
            <a:spLocks noGrp="1"/>
          </p:cNvSpPr>
          <p:nvPr>
            <p:ph type="sldNum"/>
          </p:nvPr>
        </p:nvSpPr>
        <p:spPr>
          <a:xfrm>
            <a:off x="7227360" y="6886440"/>
            <a:ext cx="2348280" cy="521280"/>
          </a:xfrm>
          <a:prstGeom prst="rect">
            <a:avLst/>
          </a:prstGeom>
        </p:spPr>
        <p:txBody>
          <a:bodyPr lIns="0" tIns="0" rIns="0" bIns="0"/>
          <a:lstStyle/>
          <a:p>
            <a:pPr algn="r"/>
            <a:fld id="{D68DD516-7A10-4CDC-8B1F-D039E2EF31B4}" type="slidenum">
              <a:rPr lang="en-US" sz="1400" b="0" strike="noStrike" spc="-1">
                <a:latin typeface="Open Sans"/>
              </a:rPr>
              <a:t>‹#›</a:t>
            </a:fld>
            <a:r>
              <a:rPr lang="en-US" sz="1400" b="0" strike="noStrike" spc="-1">
                <a:latin typeface="Open Sans"/>
              </a:rPr>
              <a:t> / </a:t>
            </a:r>
            <a:fld id="{190EBC41-2929-4578-9A07-0CC992802700}" type="slidecount">
              <a:rPr lang="en-US" sz="1400" b="0" strike="noStrike" spc="-1">
                <a:latin typeface="Open Sans"/>
              </a:rPr>
              <a:t>45</a:t>
            </a:fld>
            <a:endParaRPr lang="en-US" sz="1400" b="0" strike="noStrike" spc="-1">
              <a:latin typeface="Open Sans"/>
            </a:endParaRPr>
          </a:p>
        </p:txBody>
      </p:sp>
      <p:sp>
        <p:nvSpPr>
          <p:cNvPr id="5" name="CustomShape 6"/>
          <p:cNvSpPr/>
          <p:nvPr/>
        </p:nvSpPr>
        <p:spPr>
          <a:xfrm>
            <a:off x="0" y="4320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tIns="0" rIns="0" bIns="0" anchor="ctr"/>
          <a:lstStyle/>
          <a:p>
            <a:r>
              <a:rPr lang="en-US" sz="4400" b="1" strike="noStrike" spc="-1">
                <a:solidFill>
                  <a:srgbClr val="333333"/>
                </a:solidFill>
                <a:latin typeface="Open Sans"/>
              </a:rPr>
              <a:t>Click to edit the title text format</a:t>
            </a:r>
          </a:p>
        </p:txBody>
      </p:sp>
      <p:sp>
        <p:nvSpPr>
          <p:cNvPr id="43" name="PlaceHolder 2"/>
          <p:cNvSpPr>
            <a:spLocks noGrp="1"/>
          </p:cNvSpPr>
          <p:nvPr>
            <p:ph type="body"/>
          </p:nvPr>
        </p:nvSpPr>
        <p:spPr>
          <a:xfrm>
            <a:off x="720000" y="2160000"/>
            <a:ext cx="8640000" cy="4384800"/>
          </a:xfrm>
          <a:prstGeom prst="rect">
            <a:avLst/>
          </a:prstGeom>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Click to edit the outline text format</a:t>
            </a:r>
          </a:p>
          <a:p>
            <a:pPr marL="864000" lvl="1" indent="-324000">
              <a:spcAft>
                <a:spcPts val="1134"/>
              </a:spcAft>
              <a:buClr>
                <a:srgbClr val="EF2929"/>
              </a:buClr>
              <a:buSzPct val="75000"/>
              <a:buFont typeface="Symbol" charset="2"/>
              <a:buChar char=""/>
            </a:pPr>
            <a:r>
              <a:rPr lang="en-US" sz="2800" b="0" strike="noStrike" spc="-1">
                <a:solidFill>
                  <a:srgbClr val="333333"/>
                </a:solidFill>
                <a:latin typeface="Open Sans"/>
              </a:rPr>
              <a:t>Second Outline Level</a:t>
            </a:r>
          </a:p>
          <a:p>
            <a:pPr marL="1296000" lvl="2" indent="-288000">
              <a:spcAft>
                <a:spcPts val="845"/>
              </a:spcAft>
              <a:buClr>
                <a:srgbClr val="EF2929"/>
              </a:buClr>
              <a:buSzPct val="45000"/>
              <a:buFont typeface="Wingdings" charset="2"/>
              <a:buChar char=""/>
            </a:pPr>
            <a:r>
              <a:rPr lang="en-US" sz="2800" b="0" strike="noStrike" spc="-1">
                <a:solidFill>
                  <a:srgbClr val="333333"/>
                </a:solidFill>
                <a:latin typeface="Open Sans"/>
              </a:rPr>
              <a:t>Third Outline Level</a:t>
            </a:r>
          </a:p>
          <a:p>
            <a:pPr marL="1728000" lvl="3" indent="-216000">
              <a:spcAft>
                <a:spcPts val="567"/>
              </a:spcAft>
              <a:buClr>
                <a:srgbClr val="EF2929"/>
              </a:buClr>
              <a:buSzPct val="75000"/>
              <a:buFont typeface="Symbol" charset="2"/>
              <a:buChar char=""/>
            </a:pPr>
            <a:r>
              <a:rPr lang="en-US" sz="2800" b="0" strike="noStrike" spc="-1">
                <a:solidFill>
                  <a:srgbClr val="333333"/>
                </a:solidFill>
                <a:latin typeface="Open Sans"/>
              </a:rPr>
              <a:t>Fourth Outline Level</a:t>
            </a:r>
          </a:p>
          <a:p>
            <a:pPr marL="2160000" lvl="4" indent="-216000">
              <a:spcAft>
                <a:spcPts val="283"/>
              </a:spcAft>
              <a:buClr>
                <a:srgbClr val="EF2929"/>
              </a:buClr>
              <a:buSzPct val="45000"/>
              <a:buFont typeface="Wingdings" charset="2"/>
              <a:buChar char=""/>
            </a:pPr>
            <a:r>
              <a:rPr lang="en-US" sz="2800" b="0" strike="noStrike" spc="-1">
                <a:solidFill>
                  <a:srgbClr val="333333"/>
                </a:solidFill>
                <a:latin typeface="Open Sans"/>
              </a:rPr>
              <a:t>Fifth Outline Level</a:t>
            </a:r>
          </a:p>
          <a:p>
            <a:pPr marL="2592000" lvl="5" indent="-216000">
              <a:spcAft>
                <a:spcPts val="283"/>
              </a:spcAft>
              <a:buClr>
                <a:srgbClr val="EF2929"/>
              </a:buClr>
              <a:buSzPct val="45000"/>
              <a:buFont typeface="Wingdings" charset="2"/>
              <a:buChar char=""/>
            </a:pPr>
            <a:r>
              <a:rPr lang="en-US" sz="2800" b="0" strike="noStrike" spc="-1">
                <a:solidFill>
                  <a:srgbClr val="333333"/>
                </a:solidFill>
                <a:latin typeface="Open Sans"/>
              </a:rPr>
              <a:t>Sixth Outline Level</a:t>
            </a:r>
          </a:p>
          <a:p>
            <a:pPr marL="3024000" lvl="6" indent="-216000">
              <a:spcAft>
                <a:spcPts val="283"/>
              </a:spcAft>
              <a:buClr>
                <a:srgbClr val="EF2929"/>
              </a:buClr>
              <a:buSzPct val="45000"/>
              <a:buFont typeface="Wingdings" charset="2"/>
              <a:buChar char=""/>
            </a:pPr>
            <a:r>
              <a:rPr lang="en-US" sz="2800" b="0" strike="noStrike" spc="-1">
                <a:solidFill>
                  <a:srgbClr val="333333"/>
                </a:solidFill>
                <a:latin typeface="Open Sans"/>
              </a:rPr>
              <a:t>Seventh Outline Level</a:t>
            </a:r>
          </a:p>
        </p:txBody>
      </p:sp>
      <p:sp>
        <p:nvSpPr>
          <p:cNvPr id="44" name="PlaceHolder 3"/>
          <p:cNvSpPr>
            <a:spLocks noGrp="1"/>
          </p:cNvSpPr>
          <p:nvPr>
            <p:ph type="dt"/>
          </p:nvPr>
        </p:nvSpPr>
        <p:spPr>
          <a:xfrm>
            <a:off x="504000" y="6886800"/>
            <a:ext cx="2348280" cy="521280"/>
          </a:xfrm>
          <a:prstGeom prst="rect">
            <a:avLst/>
          </a:prstGeom>
        </p:spPr>
        <p:txBody>
          <a:bodyPr lIns="0" tIns="0" rIns="0" bIns="0"/>
          <a:lstStyle/>
          <a:p>
            <a:r>
              <a:rPr lang="en-US" sz="1400" b="0" strike="noStrike" spc="-1">
                <a:latin typeface="Open Sans"/>
              </a:rPr>
              <a:t>&lt;date/time&gt;</a:t>
            </a:r>
          </a:p>
        </p:txBody>
      </p:sp>
      <p:sp>
        <p:nvSpPr>
          <p:cNvPr id="45" name="PlaceHolder 4"/>
          <p:cNvSpPr>
            <a:spLocks noGrp="1"/>
          </p:cNvSpPr>
          <p:nvPr>
            <p:ph type="ftr"/>
          </p:nvPr>
        </p:nvSpPr>
        <p:spPr>
          <a:xfrm>
            <a:off x="3447360" y="6886800"/>
            <a:ext cx="3195000" cy="521280"/>
          </a:xfrm>
          <a:prstGeom prst="rect">
            <a:avLst/>
          </a:prstGeom>
        </p:spPr>
        <p:txBody>
          <a:bodyPr lIns="0" tIns="0" rIns="0" bIns="0"/>
          <a:lstStyle/>
          <a:p>
            <a:pPr algn="ctr"/>
            <a:r>
              <a:rPr lang="en-US" sz="1400" b="0" strike="noStrike" spc="-1">
                <a:latin typeface="Open Sans"/>
              </a:rPr>
              <a:t>&lt;footer&gt;</a:t>
            </a:r>
          </a:p>
        </p:txBody>
      </p:sp>
      <p:sp>
        <p:nvSpPr>
          <p:cNvPr id="46" name="PlaceHolder 5"/>
          <p:cNvSpPr>
            <a:spLocks noGrp="1"/>
          </p:cNvSpPr>
          <p:nvPr>
            <p:ph type="sldNum"/>
          </p:nvPr>
        </p:nvSpPr>
        <p:spPr>
          <a:xfrm>
            <a:off x="7227360" y="6886800"/>
            <a:ext cx="2348280" cy="521280"/>
          </a:xfrm>
          <a:prstGeom prst="rect">
            <a:avLst/>
          </a:prstGeom>
        </p:spPr>
        <p:txBody>
          <a:bodyPr lIns="0" tIns="0" rIns="0" bIns="0"/>
          <a:lstStyle/>
          <a:p>
            <a:pPr algn="r"/>
            <a:fld id="{687FD9C0-6F3F-4DCD-BC2F-483E571DADFF}" type="slidenum">
              <a:rPr lang="en-US" sz="1400" b="0" strike="noStrike" spc="-1">
                <a:latin typeface="Open Sans"/>
              </a:rPr>
              <a:t>‹#›</a:t>
            </a:fld>
            <a:r>
              <a:rPr lang="en-US" sz="1400" b="0" strike="noStrike" spc="-1">
                <a:latin typeface="Open Sans"/>
              </a:rPr>
              <a:t> / </a:t>
            </a:r>
            <a:fld id="{C3DDD00D-87EC-4F42-A4E0-E6EBB7C336CB}" type="slidecount">
              <a:rPr lang="en-US" sz="1400" b="0" strike="noStrike" spc="-1">
                <a:latin typeface="Open Sans"/>
              </a:rPr>
              <a:t>45</a:t>
            </a:fld>
            <a:endParaRPr lang="en-US" sz="1400" b="0" strike="noStrike" spc="-1">
              <a:latin typeface="Open Sans"/>
            </a:endParaRPr>
          </a:p>
        </p:txBody>
      </p:sp>
      <p:sp>
        <p:nvSpPr>
          <p:cNvPr id="47" name="CustomShape 6"/>
          <p:cNvSpPr/>
          <p:nvPr/>
        </p:nvSpPr>
        <p:spPr>
          <a:xfrm>
            <a:off x="0" y="288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hussam.us/"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792000" y="4104000"/>
            <a:ext cx="8568000" cy="1440000"/>
          </a:xfrm>
          <a:prstGeom prst="rect">
            <a:avLst/>
          </a:prstGeom>
          <a:noFill/>
          <a:ln>
            <a:noFill/>
          </a:ln>
        </p:spPr>
        <p:txBody>
          <a:bodyPr lIns="0" tIns="0" rIns="0" bIns="0" anchor="ctr">
            <a:normAutofit/>
          </a:bodyPr>
          <a:lstStyle/>
          <a:p>
            <a:r>
              <a:rPr lang="en-US" sz="2800" b="1" strike="noStrike" spc="-1">
                <a:solidFill>
                  <a:srgbClr val="333333"/>
                </a:solidFill>
                <a:latin typeface="Open Sans"/>
              </a:rPr>
              <a:t>CS834 - Introduction to Information Retrieval</a:t>
            </a:r>
            <a:r>
              <a:t/>
            </a:r>
            <a:br/>
            <a:r>
              <a:rPr lang="en-US" sz="2800" b="1" strike="noStrike" spc="-1">
                <a:solidFill>
                  <a:srgbClr val="333333"/>
                </a:solidFill>
                <a:latin typeface="Open Sans"/>
              </a:rPr>
              <a:t>Presentation #1</a:t>
            </a:r>
          </a:p>
        </p:txBody>
      </p:sp>
      <p:sp>
        <p:nvSpPr>
          <p:cNvPr id="85" name="TextShape 2"/>
          <p:cNvSpPr txBox="1"/>
          <p:nvPr/>
        </p:nvSpPr>
        <p:spPr>
          <a:xfrm>
            <a:off x="792000" y="5904000"/>
            <a:ext cx="8568000" cy="982440"/>
          </a:xfrm>
          <a:prstGeom prst="rect">
            <a:avLst/>
          </a:prstGeom>
          <a:noFill/>
          <a:ln>
            <a:noFill/>
          </a:ln>
        </p:spPr>
        <p:txBody>
          <a:bodyPr lIns="0" tIns="0" rIns="0" bIns="0" anchor="ctr"/>
          <a:lstStyle/>
          <a:p>
            <a:pPr algn="ctr"/>
            <a:r>
              <a:rPr lang="en-US" sz="3200" b="0" strike="noStrike" spc="-1">
                <a:latin typeface="Open Sans"/>
              </a:rPr>
              <a:t>Hussam Aldeen Hallak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720000" y="80640"/>
            <a:ext cx="8855640" cy="1144080"/>
          </a:xfrm>
          <a:prstGeom prst="rect">
            <a:avLst/>
          </a:prstGeom>
          <a:noFill/>
          <a:ln>
            <a:noFill/>
          </a:ln>
        </p:spPr>
        <p:txBody>
          <a:bodyPr lIns="0" tIns="0" rIns="0" bIns="0" anchor="ctr"/>
          <a:lstStyle/>
          <a:p>
            <a:r>
              <a:rPr lang="en-US" sz="4400" b="1" strike="noStrike" spc="-1">
                <a:solidFill>
                  <a:srgbClr val="333333"/>
                </a:solidFill>
                <a:latin typeface="Open Sans"/>
              </a:rPr>
              <a:t>Search quality: Anchor Text</a:t>
            </a:r>
          </a:p>
        </p:txBody>
      </p:sp>
      <p:sp>
        <p:nvSpPr>
          <p:cNvPr id="108" name="TextShape 2"/>
          <p:cNvSpPr txBox="1"/>
          <p:nvPr/>
        </p:nvSpPr>
        <p:spPr>
          <a:xfrm>
            <a:off x="731520" y="1319040"/>
            <a:ext cx="8640000" cy="508176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Using Anchor text of links on webpages. </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What is Anchor text?</a:t>
            </a:r>
            <a:r>
              <a:t/>
            </a:r>
            <a:br/>
            <a:r>
              <a:rPr lang="en-US" sz="2800" b="0" strike="noStrike" spc="-1">
                <a:solidFill>
                  <a:srgbClr val="333333"/>
                </a:solidFill>
                <a:latin typeface="Open Sans"/>
              </a:rPr>
              <a:t>&lt;a href=</a:t>
            </a:r>
            <a:r>
              <a:rPr lang="en-US" sz="2800" b="0" strike="noStrike" spc="-1">
                <a:solidFill>
                  <a:srgbClr val="6767FF"/>
                </a:solidFill>
                <a:latin typeface="Open Sans"/>
              </a:rPr>
              <a:t>‘www.example.com’</a:t>
            </a:r>
            <a:r>
              <a:rPr lang="en-US" sz="2800" b="0" strike="noStrike" spc="-1">
                <a:solidFill>
                  <a:srgbClr val="333333"/>
                </a:solidFill>
                <a:latin typeface="Open Sans"/>
              </a:rPr>
              <a:t>&gt; </a:t>
            </a:r>
            <a:r>
              <a:rPr lang="en-US" sz="2800" b="1" i="1" u="sng" strike="noStrike" spc="-1">
                <a:solidFill>
                  <a:srgbClr val="CE181E"/>
                </a:solidFill>
                <a:uFillTx/>
                <a:latin typeface="Open Sans"/>
              </a:rPr>
              <a:t>ANCHOR TEXT</a:t>
            </a:r>
            <a:r>
              <a:rPr lang="en-US" sz="2800" b="0" strike="noStrike" spc="-1">
                <a:solidFill>
                  <a:srgbClr val="333333"/>
                </a:solidFill>
                <a:latin typeface="Open Sans"/>
              </a:rPr>
              <a:t> &lt;/a&gt;</a:t>
            </a:r>
            <a:r>
              <a:t/>
            </a:r>
            <a:br/>
            <a:r>
              <a:rPr lang="en-US" sz="2800" b="0" strike="noStrike" spc="-1">
                <a:solidFill>
                  <a:srgbClr val="333333"/>
                </a:solidFill>
                <a:latin typeface="Open Sans"/>
              </a:rPr>
              <a:t>&lt;a href=</a:t>
            </a:r>
            <a:r>
              <a:rPr lang="en-US" sz="2800" b="0" strike="noStrike" spc="-1">
                <a:solidFill>
                  <a:srgbClr val="6767FF"/>
                </a:solidFill>
                <a:latin typeface="Open Sans"/>
              </a:rPr>
              <a:t>‘</a:t>
            </a:r>
            <a:r>
              <a:rPr lang="en-US" sz="2800" b="0" strike="noStrike" spc="-1">
                <a:solidFill>
                  <a:srgbClr val="6767FF"/>
                </a:solidFill>
                <a:latin typeface="Open Sans"/>
                <a:hlinkClick r:id="rId2"/>
              </a:rPr>
              <a:t>www.hussam.us</a:t>
            </a:r>
            <a:r>
              <a:rPr lang="en-US" sz="2800" b="0" strike="noStrike" spc="-1">
                <a:solidFill>
                  <a:srgbClr val="6767FF"/>
                </a:solidFill>
                <a:latin typeface="Open Sans"/>
              </a:rPr>
              <a:t>’</a:t>
            </a:r>
            <a:r>
              <a:rPr lang="en-US" sz="2800" b="0" strike="noStrike" spc="-1">
                <a:solidFill>
                  <a:srgbClr val="333333"/>
                </a:solidFill>
                <a:latin typeface="Open Sans"/>
              </a:rPr>
              <a:t>&gt;</a:t>
            </a:r>
            <a:r>
              <a:rPr lang="en-US" sz="2800" b="1" strike="noStrike" spc="-1">
                <a:solidFill>
                  <a:srgbClr val="CE181E"/>
                </a:solidFill>
                <a:latin typeface="Open Sans"/>
              </a:rPr>
              <a:t>Hussam Hallak</a:t>
            </a:r>
            <a:r>
              <a:rPr lang="en-US" sz="2800" b="0" strike="noStrike" spc="-1">
                <a:solidFill>
                  <a:srgbClr val="333333"/>
                </a:solidFill>
                <a:latin typeface="Open Sans"/>
              </a:rPr>
              <a:t>&lt;/a&gt;</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Anchor Text of a link is not only associated with the webpage it is on, it also gives information (sometimes more relevant) to the webpage it points to.</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Anchors may exist for “un-indexable” documents by text-based search engines, such as images, sound files, programs, databases,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Other Features</a:t>
            </a:r>
          </a:p>
        </p:txBody>
      </p:sp>
      <p:sp>
        <p:nvSpPr>
          <p:cNvPr id="110"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ea typeface="Microsoft YaHei"/>
              </a:rPr>
              <a:t>Using location information for all hits and thus making extensive use of proximity in search.</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ea typeface="Microsoft YaHei"/>
              </a:rPr>
              <a:t>Keeping track of visual presentation of text on webpages such as font sizes and styles. Words with bolder/larger font are given more importance.</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ea typeface="Microsoft YaHei"/>
              </a:rPr>
              <a:t>Storing complete raw HTML of webpages in a repository.</a:t>
            </a:r>
            <a:endParaRPr lang="en-US" sz="2800" b="0" strike="noStrike" spc="-1">
              <a:solidFill>
                <a:srgbClr val="333333"/>
              </a:solidFill>
              <a:latin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720000" y="171720"/>
            <a:ext cx="8855640" cy="1521000"/>
          </a:xfrm>
          <a:prstGeom prst="rect">
            <a:avLst/>
          </a:prstGeom>
          <a:noFill/>
          <a:ln>
            <a:noFill/>
          </a:ln>
        </p:spPr>
        <p:txBody>
          <a:bodyPr lIns="0" tIns="0" rIns="0" bIns="0" anchor="ctr"/>
          <a:lstStyle/>
          <a:p>
            <a:r>
              <a:rPr lang="en-US" sz="4400" b="1" strike="noStrike" spc="-1">
                <a:solidFill>
                  <a:srgbClr val="333333"/>
                </a:solidFill>
                <a:latin typeface="Open Sans"/>
              </a:rPr>
              <a:t>Major Data Structure:</a:t>
            </a:r>
            <a:r>
              <a:t/>
            </a:r>
            <a:br/>
            <a:r>
              <a:rPr lang="en-US" sz="4400" b="1" strike="noStrike" spc="-1">
                <a:solidFill>
                  <a:srgbClr val="333333"/>
                </a:solidFill>
                <a:latin typeface="Open Sans"/>
              </a:rPr>
              <a:t>BigFiles and Repository</a:t>
            </a:r>
          </a:p>
        </p:txBody>
      </p:sp>
      <p:sp>
        <p:nvSpPr>
          <p:cNvPr id="112"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ea typeface="Microsoft YaHei"/>
              </a:rPr>
              <a:t>BigFiles: Virtual files spanning multiple file systems and addressable by 64 bit integers.</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ea typeface="Microsoft YaHei"/>
              </a:rPr>
              <a:t>Repository: Contains full compressed HTML of all pages stored one after another prefixed with docID, length, and URL. They are compressed using high speed compression technique (zlib).</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p:txBody>
      </p:sp>
      <p:graphicFrame>
        <p:nvGraphicFramePr>
          <p:cNvPr id="113" name="Object 3"/>
          <p:cNvGraphicFramePr/>
          <p:nvPr/>
        </p:nvGraphicFramePr>
        <p:xfrm>
          <a:off x="1005840" y="5655600"/>
          <a:ext cx="8138160" cy="1038960"/>
        </p:xfrm>
        <a:graphic>
          <a:graphicData uri="http://schemas.openxmlformats.org/presentationml/2006/ole">
            <mc:AlternateContent xmlns:mc="http://schemas.openxmlformats.org/markup-compatibility/2006">
              <mc:Choice xmlns:v="urn:schemas-microsoft-com:vml" Requires="v">
                <p:oleObj spid="_x0000_s1026" r:id="rId3" imgW="0" imgH="0" progId="">
                  <p:embed/>
                </p:oleObj>
              </mc:Choice>
              <mc:Fallback>
                <p:oleObj r:id="rId3" imgW="0" imgH="0" progId="">
                  <p:embed/>
                  <p:pic>
                    <p:nvPicPr>
                      <p:cNvPr id="114" name=""/>
                      <p:cNvPicPr/>
                      <p:nvPr/>
                    </p:nvPicPr>
                    <p:blipFill>
                      <a:blip r:embed="rId4"/>
                      <a:stretch/>
                    </p:blipFill>
                    <p:spPr>
                      <a:xfrm>
                        <a:off x="1005840" y="5655600"/>
                        <a:ext cx="8138160" cy="1038960"/>
                      </a:xfrm>
                      <a:prstGeom prst="rect">
                        <a:avLst/>
                      </a:prstGeom>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720000" y="171720"/>
            <a:ext cx="8855640" cy="1521000"/>
          </a:xfrm>
          <a:prstGeom prst="rect">
            <a:avLst/>
          </a:prstGeom>
          <a:noFill/>
          <a:ln>
            <a:noFill/>
          </a:ln>
        </p:spPr>
        <p:txBody>
          <a:bodyPr lIns="0" tIns="0" rIns="0" bIns="0" anchor="ctr"/>
          <a:lstStyle/>
          <a:p>
            <a:r>
              <a:rPr lang="en-US" sz="4400" b="1" strike="noStrike" spc="-1">
                <a:solidFill>
                  <a:srgbClr val="333333"/>
                </a:solidFill>
                <a:latin typeface="Open Sans"/>
              </a:rPr>
              <a:t>Major Data Structure:</a:t>
            </a:r>
            <a:r>
              <a:t/>
            </a:r>
            <a:br/>
            <a:r>
              <a:rPr lang="en-US" sz="4400" b="1" strike="noStrike" spc="-1">
                <a:solidFill>
                  <a:srgbClr val="333333"/>
                </a:solidFill>
                <a:latin typeface="Open Sans"/>
              </a:rPr>
              <a:t>Document Index and Lexicon</a:t>
            </a:r>
          </a:p>
        </p:txBody>
      </p:sp>
      <p:sp>
        <p:nvSpPr>
          <p:cNvPr id="116" name="TextShape 2"/>
          <p:cNvSpPr txBox="1"/>
          <p:nvPr/>
        </p:nvSpPr>
        <p:spPr>
          <a:xfrm>
            <a:off x="720000" y="1920240"/>
            <a:ext cx="8640000" cy="537912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400" b="0" strike="noStrike" spc="-1">
                <a:solidFill>
                  <a:srgbClr val="333333"/>
                </a:solidFill>
                <a:latin typeface="Open Sans"/>
              </a:rPr>
              <a:t>Document Index: </a:t>
            </a:r>
            <a:r>
              <a:t/>
            </a:r>
            <a:br/>
            <a:r>
              <a:rPr lang="en-US" sz="2400" b="0" strike="noStrike" spc="-1">
                <a:solidFill>
                  <a:srgbClr val="333333"/>
                </a:solidFill>
                <a:latin typeface="Open Sans"/>
              </a:rPr>
              <a:t>Keeps information about each document. </a:t>
            </a:r>
          </a:p>
          <a:p>
            <a:pPr marL="432000" indent="-324000">
              <a:spcAft>
                <a:spcPts val="1414"/>
              </a:spcAft>
              <a:buClr>
                <a:srgbClr val="EF2929"/>
              </a:buClr>
              <a:buSzPct val="45000"/>
              <a:buFont typeface="Wingdings" charset="2"/>
              <a:buChar char=""/>
            </a:pPr>
            <a:endParaRPr lang="en-US" sz="24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400" b="0" strike="noStrike" spc="-1">
                <a:solidFill>
                  <a:srgbClr val="333333"/>
                </a:solidFill>
                <a:latin typeface="Open Sans"/>
              </a:rPr>
              <a:t>Lexicon: </a:t>
            </a:r>
            <a:r>
              <a:t/>
            </a:r>
            <a:br/>
            <a:r>
              <a:rPr lang="en-US" sz="2400" b="0" strike="noStrike" spc="-1">
                <a:solidFill>
                  <a:srgbClr val="333333"/>
                </a:solidFill>
                <a:latin typeface="Open Sans"/>
              </a:rPr>
              <a:t>Contains a list of null separated words (about 14 million) and hash table of pointers.</a:t>
            </a:r>
          </a:p>
        </p:txBody>
      </p:sp>
      <p:graphicFrame>
        <p:nvGraphicFramePr>
          <p:cNvPr id="117" name="Object 3"/>
          <p:cNvGraphicFramePr/>
          <p:nvPr/>
        </p:nvGraphicFramePr>
        <p:xfrm>
          <a:off x="1097280" y="2834640"/>
          <a:ext cx="7772400" cy="638280"/>
        </p:xfrm>
        <a:graphic>
          <a:graphicData uri="http://schemas.openxmlformats.org/presentationml/2006/ole">
            <mc:AlternateContent xmlns:mc="http://schemas.openxmlformats.org/markup-compatibility/2006">
              <mc:Choice xmlns:v="urn:schemas-microsoft-com:vml" Requires="v">
                <p:oleObj spid="_x0000_s2050" r:id="rId3" imgW="0" imgH="0" progId="">
                  <p:embed/>
                </p:oleObj>
              </mc:Choice>
              <mc:Fallback>
                <p:oleObj r:id="rId3" imgW="0" imgH="0" progId="">
                  <p:embed/>
                  <p:pic>
                    <p:nvPicPr>
                      <p:cNvPr id="118" name=""/>
                      <p:cNvPicPr/>
                      <p:nvPr/>
                    </p:nvPicPr>
                    <p:blipFill>
                      <a:blip r:embed="rId4"/>
                      <a:stretch/>
                    </p:blipFill>
                    <p:spPr>
                      <a:xfrm>
                        <a:off x="1097280" y="2834640"/>
                        <a:ext cx="7772400" cy="638280"/>
                      </a:xfrm>
                      <a:prstGeom prst="rect">
                        <a:avLst/>
                      </a:prstGeom>
                      <a:ln>
                        <a:noFill/>
                      </a:ln>
                    </p:spPr>
                  </p:pic>
                </p:oleObj>
              </mc:Fallback>
            </mc:AlternateContent>
          </a:graphicData>
        </a:graphic>
      </p:graphicFrame>
      <p:graphicFrame>
        <p:nvGraphicFramePr>
          <p:cNvPr id="119" name="Object 4"/>
          <p:cNvGraphicFramePr/>
          <p:nvPr/>
        </p:nvGraphicFramePr>
        <p:xfrm>
          <a:off x="914760" y="4735440"/>
          <a:ext cx="6949080" cy="796320"/>
        </p:xfrm>
        <a:graphic>
          <a:graphicData uri="http://schemas.openxmlformats.org/presentationml/2006/ole">
            <mc:AlternateContent xmlns:mc="http://schemas.openxmlformats.org/markup-compatibility/2006">
              <mc:Choice xmlns:v="urn:schemas-microsoft-com:vml" Requires="v">
                <p:oleObj spid="_x0000_s2051" r:id="rId5" imgW="0" imgH="0" progId="">
                  <p:embed/>
                </p:oleObj>
              </mc:Choice>
              <mc:Fallback>
                <p:oleObj r:id="rId5" imgW="0" imgH="0" progId="">
                  <p:embed/>
                  <p:pic>
                    <p:nvPicPr>
                      <p:cNvPr id="120" name=""/>
                      <p:cNvPicPr/>
                      <p:nvPr/>
                    </p:nvPicPr>
                    <p:blipFill>
                      <a:blip r:embed="rId6"/>
                      <a:stretch/>
                    </p:blipFill>
                    <p:spPr>
                      <a:xfrm>
                        <a:off x="914760" y="4735440"/>
                        <a:ext cx="6949080" cy="796320"/>
                      </a:xfrm>
                      <a:prstGeom prst="rect">
                        <a:avLst/>
                      </a:prstGeom>
                      <a:ln>
                        <a:noFill/>
                      </a:ln>
                    </p:spPr>
                  </p:pic>
                </p:oleObj>
              </mc:Fallback>
            </mc:AlternateContent>
          </a:graphicData>
        </a:graphic>
      </p:graphicFrame>
      <p:graphicFrame>
        <p:nvGraphicFramePr>
          <p:cNvPr id="121" name="Object 5"/>
          <p:cNvGraphicFramePr/>
          <p:nvPr/>
        </p:nvGraphicFramePr>
        <p:xfrm>
          <a:off x="978480" y="5558400"/>
          <a:ext cx="2770560" cy="1736280"/>
        </p:xfrm>
        <a:graphic>
          <a:graphicData uri="http://schemas.openxmlformats.org/presentationml/2006/ole">
            <mc:AlternateContent xmlns:mc="http://schemas.openxmlformats.org/markup-compatibility/2006">
              <mc:Choice xmlns:v="urn:schemas-microsoft-com:vml" Requires="v">
                <p:oleObj spid="_x0000_s2052" r:id="rId7" imgW="0" imgH="0" progId="">
                  <p:embed/>
                </p:oleObj>
              </mc:Choice>
              <mc:Fallback>
                <p:oleObj r:id="rId7" imgW="0" imgH="0" progId="">
                  <p:embed/>
                  <p:pic>
                    <p:nvPicPr>
                      <p:cNvPr id="122" name=""/>
                      <p:cNvPicPr/>
                      <p:nvPr/>
                    </p:nvPicPr>
                    <p:blipFill>
                      <a:blip r:embed="rId8"/>
                      <a:stretch/>
                    </p:blipFill>
                    <p:spPr>
                      <a:xfrm>
                        <a:off x="978480" y="5558400"/>
                        <a:ext cx="2770560" cy="1736280"/>
                      </a:xfrm>
                      <a:prstGeom prst="rect">
                        <a:avLst/>
                      </a:prstGeom>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20000" y="171720"/>
            <a:ext cx="8855640" cy="1521000"/>
          </a:xfrm>
          <a:prstGeom prst="rect">
            <a:avLst/>
          </a:prstGeom>
          <a:noFill/>
          <a:ln>
            <a:noFill/>
          </a:ln>
        </p:spPr>
        <p:txBody>
          <a:bodyPr lIns="0" tIns="0" rIns="0" bIns="0" anchor="ctr"/>
          <a:lstStyle/>
          <a:p>
            <a:r>
              <a:rPr lang="en-US" sz="4400" b="1" strike="noStrike" spc="-1">
                <a:solidFill>
                  <a:srgbClr val="333333"/>
                </a:solidFill>
                <a:latin typeface="Open Sans"/>
              </a:rPr>
              <a:t>Major Data Structure: Hit Lists</a:t>
            </a:r>
          </a:p>
        </p:txBody>
      </p:sp>
      <p:sp>
        <p:nvSpPr>
          <p:cNvPr id="124" name="TextShape 2"/>
          <p:cNvSpPr txBox="1"/>
          <p:nvPr/>
        </p:nvSpPr>
        <p:spPr>
          <a:xfrm>
            <a:off x="720000" y="1920240"/>
            <a:ext cx="8640000" cy="537912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400" b="0" strike="noStrike" spc="-1">
                <a:solidFill>
                  <a:srgbClr val="333333"/>
                </a:solidFill>
                <a:latin typeface="Open Sans"/>
              </a:rPr>
              <a:t>Hit Lists: A list of occurrences of a particular word in a particular document including position, font, and capitalization information.</a:t>
            </a:r>
            <a:r>
              <a:t/>
            </a:r>
            <a:br/>
            <a:r>
              <a:rPr lang="en-US" sz="2400" b="0" strike="noStrike" spc="-1">
                <a:solidFill>
                  <a:srgbClr val="333333"/>
                </a:solidFill>
                <a:latin typeface="Open Sans"/>
              </a:rPr>
              <a:t> </a:t>
            </a:r>
          </a:p>
        </p:txBody>
      </p:sp>
      <p:graphicFrame>
        <p:nvGraphicFramePr>
          <p:cNvPr id="125" name="Object 3"/>
          <p:cNvGraphicFramePr/>
          <p:nvPr/>
        </p:nvGraphicFramePr>
        <p:xfrm>
          <a:off x="1145880" y="3596040"/>
          <a:ext cx="7815240" cy="1890360"/>
        </p:xfrm>
        <a:graphic>
          <a:graphicData uri="http://schemas.openxmlformats.org/presentationml/2006/ole">
            <mc:AlternateContent xmlns:mc="http://schemas.openxmlformats.org/markup-compatibility/2006">
              <mc:Choice xmlns:v="urn:schemas-microsoft-com:vml" Requires="v">
                <p:oleObj spid="_x0000_s3074" r:id="rId3" imgW="0" imgH="0" progId="">
                  <p:embed/>
                </p:oleObj>
              </mc:Choice>
              <mc:Fallback>
                <p:oleObj r:id="rId3" imgW="0" imgH="0" progId="">
                  <p:embed/>
                  <p:pic>
                    <p:nvPicPr>
                      <p:cNvPr id="126" name=""/>
                      <p:cNvPicPr/>
                      <p:nvPr/>
                    </p:nvPicPr>
                    <p:blipFill>
                      <a:blip r:embed="rId4"/>
                      <a:stretch/>
                    </p:blipFill>
                    <p:spPr>
                      <a:xfrm>
                        <a:off x="1145880" y="3596040"/>
                        <a:ext cx="7815240" cy="1890360"/>
                      </a:xfrm>
                      <a:prstGeom prst="rect">
                        <a:avLst/>
                      </a:prstGeom>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720000" y="300960"/>
            <a:ext cx="8855640" cy="1262520"/>
          </a:xfrm>
          <a:prstGeom prst="rect">
            <a:avLst/>
          </a:prstGeom>
          <a:noFill/>
          <a:ln>
            <a:noFill/>
          </a:ln>
        </p:spPr>
        <p:txBody>
          <a:bodyPr lIns="0" tIns="0" rIns="0" bIns="0" anchor="ctr"/>
          <a:lstStyle/>
          <a:p>
            <a:r>
              <a:rPr lang="en-US" sz="3600" b="1" strike="noStrike" spc="-1">
                <a:solidFill>
                  <a:srgbClr val="333333"/>
                </a:solidFill>
                <a:latin typeface="Open Sans"/>
              </a:rPr>
              <a:t>Major Data Structure: Forward Index</a:t>
            </a:r>
          </a:p>
        </p:txBody>
      </p:sp>
      <p:sp>
        <p:nvSpPr>
          <p:cNvPr id="128" name="TextShape 2"/>
          <p:cNvSpPr txBox="1"/>
          <p:nvPr/>
        </p:nvSpPr>
        <p:spPr>
          <a:xfrm>
            <a:off x="640080" y="1774800"/>
            <a:ext cx="8489520" cy="215712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400" b="0" strike="noStrike" spc="-1">
                <a:solidFill>
                  <a:srgbClr val="333333"/>
                </a:solidFill>
                <a:latin typeface="Open Sans"/>
              </a:rPr>
              <a:t>Forward Index: Stored in a number of barrels.</a:t>
            </a:r>
            <a:r>
              <a:t/>
            </a:r>
            <a:br/>
            <a:r>
              <a:rPr lang="en-US" sz="2400" b="0" strike="noStrike" spc="-1">
                <a:solidFill>
                  <a:srgbClr val="333333"/>
                </a:solidFill>
                <a:latin typeface="Open Sans"/>
              </a:rPr>
              <a:t>If a document contains words that fall into a particular barrel, the docID is recorded into the barrel followed by a list of wordIDs with their hit lists.</a:t>
            </a:r>
          </a:p>
        </p:txBody>
      </p:sp>
      <p:graphicFrame>
        <p:nvGraphicFramePr>
          <p:cNvPr id="129" name="Object 3"/>
          <p:cNvGraphicFramePr/>
          <p:nvPr/>
        </p:nvGraphicFramePr>
        <p:xfrm>
          <a:off x="1188720" y="3546720"/>
          <a:ext cx="7498080" cy="3908520"/>
        </p:xfrm>
        <a:graphic>
          <a:graphicData uri="http://schemas.openxmlformats.org/presentationml/2006/ole">
            <mc:AlternateContent xmlns:mc="http://schemas.openxmlformats.org/markup-compatibility/2006">
              <mc:Choice xmlns:v="urn:schemas-microsoft-com:vml" Requires="v">
                <p:oleObj spid="_x0000_s4098" r:id="rId3" imgW="0" imgH="0" progId="">
                  <p:embed/>
                </p:oleObj>
              </mc:Choice>
              <mc:Fallback>
                <p:oleObj r:id="rId3" imgW="0" imgH="0" progId="">
                  <p:embed/>
                  <p:pic>
                    <p:nvPicPr>
                      <p:cNvPr id="130" name=""/>
                      <p:cNvPicPr/>
                      <p:nvPr/>
                    </p:nvPicPr>
                    <p:blipFill>
                      <a:blip r:embed="rId4"/>
                      <a:stretch/>
                    </p:blipFill>
                    <p:spPr>
                      <a:xfrm>
                        <a:off x="1188720" y="3546720"/>
                        <a:ext cx="7498080" cy="3908520"/>
                      </a:xfrm>
                      <a:prstGeom prst="rect">
                        <a:avLst/>
                      </a:prstGeom>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720000" y="171720"/>
            <a:ext cx="8855640" cy="1521000"/>
          </a:xfrm>
          <a:prstGeom prst="rect">
            <a:avLst/>
          </a:prstGeom>
          <a:noFill/>
          <a:ln>
            <a:noFill/>
          </a:ln>
        </p:spPr>
        <p:txBody>
          <a:bodyPr lIns="0" tIns="0" rIns="0" bIns="0" anchor="ctr"/>
          <a:lstStyle/>
          <a:p>
            <a:r>
              <a:rPr lang="en-US" sz="3600" b="1" strike="noStrike" spc="-1">
                <a:solidFill>
                  <a:srgbClr val="333333"/>
                </a:solidFill>
                <a:latin typeface="Open Sans"/>
              </a:rPr>
              <a:t>Major Data Structure: Inverted Index</a:t>
            </a:r>
          </a:p>
        </p:txBody>
      </p:sp>
      <p:sp>
        <p:nvSpPr>
          <p:cNvPr id="132" name="TextShape 2"/>
          <p:cNvSpPr txBox="1"/>
          <p:nvPr/>
        </p:nvSpPr>
        <p:spPr>
          <a:xfrm>
            <a:off x="720000" y="1371600"/>
            <a:ext cx="8640000" cy="592776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400" b="0" strike="noStrike" spc="-1">
                <a:solidFill>
                  <a:srgbClr val="333333"/>
                </a:solidFill>
                <a:latin typeface="Open Sans"/>
              </a:rPr>
              <a:t>Inverted Index: </a:t>
            </a:r>
            <a:r>
              <a:t/>
            </a:r>
            <a:br/>
            <a:r>
              <a:rPr lang="en-US" sz="2400" b="0" strike="noStrike" spc="-1">
                <a:solidFill>
                  <a:srgbClr val="333333"/>
                </a:solidFill>
                <a:latin typeface="Open Sans"/>
              </a:rPr>
              <a:t>The inverted index consists of the same barrels as the forward index, except that they have been processed by the sorter.</a:t>
            </a:r>
          </a:p>
        </p:txBody>
      </p:sp>
      <p:graphicFrame>
        <p:nvGraphicFramePr>
          <p:cNvPr id="133" name="Object 3"/>
          <p:cNvGraphicFramePr/>
          <p:nvPr/>
        </p:nvGraphicFramePr>
        <p:xfrm>
          <a:off x="914400" y="4068720"/>
          <a:ext cx="8445600" cy="2287440"/>
        </p:xfrm>
        <a:graphic>
          <a:graphicData uri="http://schemas.openxmlformats.org/presentationml/2006/ole">
            <mc:AlternateContent xmlns:mc="http://schemas.openxmlformats.org/markup-compatibility/2006">
              <mc:Choice xmlns:v="urn:schemas-microsoft-com:vml" Requires="v">
                <p:oleObj spid="_x0000_s5122" r:id="rId3" imgW="0" imgH="0" progId="">
                  <p:embed/>
                </p:oleObj>
              </mc:Choice>
              <mc:Fallback>
                <p:oleObj r:id="rId3" imgW="0" imgH="0" progId="">
                  <p:embed/>
                  <p:pic>
                    <p:nvPicPr>
                      <p:cNvPr id="134" name=""/>
                      <p:cNvPicPr/>
                      <p:nvPr/>
                    </p:nvPicPr>
                    <p:blipFill>
                      <a:blip r:embed="rId4"/>
                      <a:stretch/>
                    </p:blipFill>
                    <p:spPr>
                      <a:xfrm>
                        <a:off x="914400" y="4068720"/>
                        <a:ext cx="8445600" cy="2287440"/>
                      </a:xfrm>
                      <a:prstGeom prst="rect">
                        <a:avLst/>
                      </a:prstGeom>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System Anatomy</a:t>
            </a:r>
          </a:p>
        </p:txBody>
      </p:sp>
      <p:pic>
        <p:nvPicPr>
          <p:cNvPr id="136" name="over"/>
          <p:cNvPicPr/>
          <p:nvPr/>
        </p:nvPicPr>
        <p:blipFill>
          <a:blip r:embed="rId2"/>
          <a:stretch/>
        </p:blipFill>
        <p:spPr>
          <a:xfrm>
            <a:off x="274320" y="1601640"/>
            <a:ext cx="5129280" cy="5713560"/>
          </a:xfrm>
          <a:prstGeom prst="rect">
            <a:avLst/>
          </a:prstGeom>
          <a:ln>
            <a:noFill/>
          </a:ln>
        </p:spPr>
      </p:pic>
      <p:sp>
        <p:nvSpPr>
          <p:cNvPr id="137" name="CustomShape 2"/>
          <p:cNvSpPr/>
          <p:nvPr/>
        </p:nvSpPr>
        <p:spPr>
          <a:xfrm>
            <a:off x="5669280" y="1280160"/>
            <a:ext cx="4206240" cy="6164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buClr>
                <a:srgbClr val="CCCCFF"/>
              </a:buClr>
              <a:buFont typeface="Times New Roman"/>
              <a:buChar char="•"/>
            </a:pPr>
            <a:r>
              <a:rPr lang="en-US" sz="2000" b="0" strike="noStrike" spc="-1">
                <a:solidFill>
                  <a:srgbClr val="000000"/>
                </a:solidFill>
                <a:latin typeface="Tahoma"/>
              </a:rPr>
              <a:t> </a:t>
            </a:r>
            <a:r>
              <a:rPr lang="en-US" sz="2000" b="1" strike="noStrike" spc="-1">
                <a:solidFill>
                  <a:srgbClr val="000000"/>
                </a:solidFill>
                <a:latin typeface="Tahoma"/>
              </a:rPr>
              <a:t>URL Server</a:t>
            </a:r>
            <a:endParaRPr lang="en-US" sz="2000" b="0" strike="noStrike" spc="-1">
              <a:latin typeface="Arial"/>
            </a:endParaRPr>
          </a:p>
          <a:p>
            <a:r>
              <a:rPr lang="en-US" sz="1600" b="0" strike="noStrike" spc="-1">
                <a:solidFill>
                  <a:srgbClr val="000000"/>
                </a:solidFill>
                <a:latin typeface="Tahoma"/>
              </a:rPr>
              <a:t>    - </a:t>
            </a:r>
            <a:r>
              <a:rPr lang="en-US" sz="1700" b="0" strike="noStrike" spc="-1">
                <a:solidFill>
                  <a:srgbClr val="000000"/>
                </a:solidFill>
                <a:latin typeface="Tahoma"/>
              </a:rPr>
              <a:t>sends lists of URLs to crawlers</a:t>
            </a:r>
            <a:endParaRPr lang="en-US" sz="1700" b="0" strike="noStrike" spc="-1">
              <a:latin typeface="Arial"/>
            </a:endParaRPr>
          </a:p>
          <a:p>
            <a:pPr>
              <a:buClr>
                <a:srgbClr val="D9F1FF"/>
              </a:buClr>
              <a:buFont typeface="Times New Roman"/>
              <a:buChar char="•"/>
            </a:pPr>
            <a:r>
              <a:rPr lang="en-US" sz="2000" b="0" strike="noStrike" spc="-1">
                <a:solidFill>
                  <a:srgbClr val="000000"/>
                </a:solidFill>
                <a:latin typeface="Tahoma"/>
              </a:rPr>
              <a:t> </a:t>
            </a:r>
            <a:r>
              <a:rPr lang="en-US" sz="2000" b="1" strike="noStrike" spc="-1">
                <a:solidFill>
                  <a:srgbClr val="000000"/>
                </a:solidFill>
                <a:latin typeface="Tahoma"/>
              </a:rPr>
              <a:t>Crawler</a:t>
            </a:r>
            <a:endParaRPr lang="en-US" sz="2000" b="0" strike="noStrike" spc="-1">
              <a:latin typeface="Arial"/>
            </a:endParaRPr>
          </a:p>
          <a:p>
            <a:pPr>
              <a:lnSpc>
                <a:spcPct val="90000"/>
              </a:lnSpc>
            </a:pPr>
            <a:r>
              <a:rPr lang="en-US" sz="1700" b="0" strike="noStrike" spc="-1">
                <a:solidFill>
                  <a:srgbClr val="000000"/>
                </a:solidFill>
                <a:latin typeface="Tahoma"/>
              </a:rPr>
              <a:t>   - downloads web pages</a:t>
            </a:r>
            <a:endParaRPr lang="en-US" sz="1700" b="0" strike="noStrike" spc="-1">
              <a:latin typeface="Arial"/>
            </a:endParaRPr>
          </a:p>
          <a:p>
            <a:pPr>
              <a:lnSpc>
                <a:spcPct val="90000"/>
              </a:lnSpc>
              <a:buClr>
                <a:srgbClr val="CCCCFF"/>
              </a:buClr>
              <a:buFont typeface="Times New Roman"/>
              <a:buChar char="•"/>
            </a:pPr>
            <a:r>
              <a:rPr lang="en-US" sz="2000" b="1" strike="noStrike" spc="-1">
                <a:solidFill>
                  <a:srgbClr val="000000"/>
                </a:solidFill>
                <a:latin typeface="Tahoma"/>
              </a:rPr>
              <a:t> Store Server</a:t>
            </a:r>
            <a:endParaRPr lang="en-US" sz="2000" b="0" strike="noStrike" spc="-1">
              <a:latin typeface="Arial"/>
            </a:endParaRPr>
          </a:p>
          <a:p>
            <a:pPr>
              <a:lnSpc>
                <a:spcPct val="90000"/>
              </a:lnSpc>
            </a:pPr>
            <a:r>
              <a:rPr lang="en-US" sz="1700" b="0" strike="noStrike" spc="-1">
                <a:solidFill>
                  <a:srgbClr val="000000"/>
                </a:solidFill>
                <a:latin typeface="Tahoma"/>
              </a:rPr>
              <a:t>   - compresses &amp; stores web pages </a:t>
            </a:r>
            <a:endParaRPr lang="en-US" sz="1700" b="0" strike="noStrike" spc="-1">
              <a:latin typeface="Arial"/>
            </a:endParaRPr>
          </a:p>
          <a:p>
            <a:pPr>
              <a:lnSpc>
                <a:spcPct val="90000"/>
              </a:lnSpc>
            </a:pPr>
            <a:r>
              <a:rPr lang="en-US" sz="1700" b="0" strike="noStrike" spc="-1">
                <a:solidFill>
                  <a:srgbClr val="000000"/>
                </a:solidFill>
                <a:latin typeface="Tahoma"/>
              </a:rPr>
              <a:t>      into the repository</a:t>
            </a:r>
            <a:endParaRPr lang="en-US" sz="1700" b="0" strike="noStrike" spc="-1">
              <a:latin typeface="Arial"/>
            </a:endParaRPr>
          </a:p>
          <a:p>
            <a:pPr>
              <a:lnSpc>
                <a:spcPct val="90000"/>
              </a:lnSpc>
              <a:buClr>
                <a:srgbClr val="CCCCFF"/>
              </a:buClr>
              <a:buFont typeface="Times New Roman"/>
              <a:buChar char="•"/>
            </a:pPr>
            <a:r>
              <a:rPr lang="en-US" sz="2000" b="1" strike="noStrike" spc="-1">
                <a:solidFill>
                  <a:srgbClr val="000000"/>
                </a:solidFill>
                <a:latin typeface="Tahoma"/>
              </a:rPr>
              <a:t> Indexer</a:t>
            </a:r>
            <a:endParaRPr lang="en-US" sz="2000" b="0" strike="noStrike" spc="-1">
              <a:latin typeface="Arial"/>
            </a:endParaRPr>
          </a:p>
          <a:p>
            <a:pPr>
              <a:lnSpc>
                <a:spcPct val="90000"/>
              </a:lnSpc>
            </a:pPr>
            <a:r>
              <a:rPr lang="en-US" sz="1700" b="0" strike="noStrike" spc="-1">
                <a:solidFill>
                  <a:srgbClr val="000000"/>
                </a:solidFill>
                <a:latin typeface="Tahoma"/>
              </a:rPr>
              <a:t>   - reads the repository &amp;    </a:t>
            </a:r>
            <a:endParaRPr lang="en-US" sz="1700" b="0" strike="noStrike" spc="-1">
              <a:latin typeface="Arial"/>
            </a:endParaRPr>
          </a:p>
          <a:p>
            <a:pPr>
              <a:lnSpc>
                <a:spcPct val="90000"/>
              </a:lnSpc>
            </a:pPr>
            <a:r>
              <a:rPr lang="en-US" sz="1700" b="0" strike="noStrike" spc="-1">
                <a:solidFill>
                  <a:srgbClr val="000000"/>
                </a:solidFill>
                <a:latin typeface="Tahoma"/>
              </a:rPr>
              <a:t>     uncompresses the documents</a:t>
            </a:r>
            <a:endParaRPr lang="en-US" sz="1700" b="0" strike="noStrike" spc="-1">
              <a:latin typeface="Arial"/>
            </a:endParaRPr>
          </a:p>
          <a:p>
            <a:pPr>
              <a:lnSpc>
                <a:spcPct val="90000"/>
              </a:lnSpc>
            </a:pPr>
            <a:r>
              <a:rPr lang="en-US" sz="1700" b="0" strike="noStrike" spc="-1">
                <a:solidFill>
                  <a:srgbClr val="000000"/>
                </a:solidFill>
                <a:latin typeface="Tahoma"/>
              </a:rPr>
              <a:t>   - parses the documents</a:t>
            </a:r>
            <a:endParaRPr lang="en-US" sz="1700" b="0" strike="noStrike" spc="-1">
              <a:latin typeface="Arial"/>
            </a:endParaRPr>
          </a:p>
          <a:p>
            <a:pPr>
              <a:lnSpc>
                <a:spcPct val="90000"/>
              </a:lnSpc>
            </a:pPr>
            <a:r>
              <a:rPr lang="en-US" sz="1700" b="0" strike="noStrike" spc="-1">
                <a:solidFill>
                  <a:srgbClr val="000000"/>
                </a:solidFill>
                <a:latin typeface="Tahoma"/>
              </a:rPr>
              <a:t>   - creates forward index</a:t>
            </a:r>
            <a:endParaRPr lang="en-US" sz="1700" b="0" strike="noStrike" spc="-1">
              <a:latin typeface="Arial"/>
            </a:endParaRPr>
          </a:p>
          <a:p>
            <a:pPr>
              <a:lnSpc>
                <a:spcPct val="90000"/>
              </a:lnSpc>
            </a:pPr>
            <a:r>
              <a:rPr lang="en-US" sz="1700" b="0" strike="noStrike" spc="-1">
                <a:solidFill>
                  <a:srgbClr val="000000"/>
                </a:solidFill>
                <a:latin typeface="Tahoma"/>
              </a:rPr>
              <a:t>   - parses out the links</a:t>
            </a:r>
            <a:endParaRPr lang="en-US" sz="1700" b="0" strike="noStrike" spc="-1">
              <a:latin typeface="Arial"/>
            </a:endParaRPr>
          </a:p>
          <a:p>
            <a:pPr>
              <a:buClr>
                <a:srgbClr val="CCCCFF"/>
              </a:buClr>
              <a:buFont typeface="Times New Roman"/>
              <a:buChar char="•"/>
            </a:pPr>
            <a:r>
              <a:rPr lang="en-US" sz="2200" b="1" strike="noStrike" spc="-1">
                <a:solidFill>
                  <a:srgbClr val="000000"/>
                </a:solidFill>
                <a:latin typeface="Tahoma"/>
              </a:rPr>
              <a:t> </a:t>
            </a:r>
            <a:r>
              <a:rPr lang="en-US" sz="2000" b="1" strike="noStrike" spc="-1">
                <a:solidFill>
                  <a:srgbClr val="000000"/>
                </a:solidFill>
                <a:latin typeface="Tahoma"/>
              </a:rPr>
              <a:t>URL Resolver</a:t>
            </a:r>
            <a:endParaRPr lang="en-US" sz="2000" b="0" strike="noStrike" spc="-1">
              <a:latin typeface="Arial"/>
            </a:endParaRPr>
          </a:p>
          <a:p>
            <a:r>
              <a:rPr lang="en-US" sz="1700" b="1" strike="noStrike" spc="-1">
                <a:solidFill>
                  <a:srgbClr val="000000"/>
                </a:solidFill>
                <a:latin typeface="Tahoma"/>
              </a:rPr>
              <a:t>   </a:t>
            </a:r>
            <a:r>
              <a:rPr lang="en-US" sz="1700" b="0" strike="noStrike" spc="-1">
                <a:solidFill>
                  <a:srgbClr val="000000"/>
                </a:solidFill>
                <a:latin typeface="Tahoma"/>
              </a:rPr>
              <a:t>- converts relative URLs to </a:t>
            </a:r>
            <a:endParaRPr lang="en-US" sz="1700" b="0" strike="noStrike" spc="-1">
              <a:latin typeface="Arial"/>
            </a:endParaRPr>
          </a:p>
          <a:p>
            <a:r>
              <a:rPr lang="en-US" sz="1700" b="0" strike="noStrike" spc="-1">
                <a:solidFill>
                  <a:srgbClr val="000000"/>
                </a:solidFill>
                <a:latin typeface="Tahoma"/>
              </a:rPr>
              <a:t>     absolute URLs and then to docIDs</a:t>
            </a:r>
            <a:endParaRPr lang="en-US" sz="1700" b="0" strike="noStrike" spc="-1">
              <a:latin typeface="Arial"/>
            </a:endParaRPr>
          </a:p>
          <a:p>
            <a:r>
              <a:rPr lang="en-US" sz="1700" b="0" strike="noStrike" spc="-1">
                <a:solidFill>
                  <a:srgbClr val="000000"/>
                </a:solidFill>
                <a:latin typeface="Tahoma"/>
              </a:rPr>
              <a:t>   - generates a database of links</a:t>
            </a:r>
            <a:endParaRPr lang="en-US" sz="1700" b="0" strike="noStrike" spc="-1">
              <a:latin typeface="Arial"/>
            </a:endParaRPr>
          </a:p>
          <a:p>
            <a:r>
              <a:rPr lang="en-US" sz="1700" b="0" strike="noStrike" spc="-1">
                <a:solidFill>
                  <a:srgbClr val="000000"/>
                </a:solidFill>
                <a:latin typeface="Tahoma"/>
              </a:rPr>
              <a:t>   - puts the anchor text into the</a:t>
            </a:r>
            <a:r>
              <a:rPr lang="en-US" sz="1800" b="0" strike="noStrike" spc="-1">
                <a:solidFill>
                  <a:srgbClr val="000000"/>
                </a:solidFill>
                <a:latin typeface="Tahoma"/>
              </a:rPr>
              <a:t> </a:t>
            </a:r>
            <a:r>
              <a:rPr lang="en-US" sz="1700" b="0" strike="noStrike" spc="-1">
                <a:solidFill>
                  <a:srgbClr val="000000"/>
                </a:solidFill>
                <a:latin typeface="Tahoma"/>
              </a:rPr>
              <a:t>barrels</a:t>
            </a:r>
            <a:r>
              <a:rPr lang="en-US" sz="2000" b="1" strike="noStrike" spc="-1">
                <a:solidFill>
                  <a:srgbClr val="000000"/>
                </a:solidFill>
                <a:latin typeface="Tahoma"/>
              </a:rPr>
              <a:t> </a:t>
            </a:r>
            <a:endParaRPr lang="en-US" sz="2000" b="0" strike="noStrike" spc="-1">
              <a:latin typeface="Arial"/>
            </a:endParaRPr>
          </a:p>
          <a:p>
            <a:pPr>
              <a:buClr>
                <a:srgbClr val="CCCCFF"/>
              </a:buClr>
              <a:buFont typeface="Times New Roman"/>
              <a:buChar char="•"/>
            </a:pPr>
            <a:r>
              <a:rPr lang="en-US" sz="2000" b="1" strike="noStrike" spc="-1">
                <a:solidFill>
                  <a:srgbClr val="000000"/>
                </a:solidFill>
                <a:latin typeface="Tahoma"/>
              </a:rPr>
              <a:t> Sorter</a:t>
            </a:r>
            <a:endParaRPr lang="en-US" sz="2000" b="0" strike="noStrike" spc="-1">
              <a:latin typeface="Arial"/>
            </a:endParaRPr>
          </a:p>
          <a:p>
            <a:pPr>
              <a:lnSpc>
                <a:spcPct val="80000"/>
              </a:lnSpc>
            </a:pPr>
            <a:r>
              <a:rPr lang="en-US" sz="2400" b="1" strike="noStrike" spc="-1">
                <a:solidFill>
                  <a:srgbClr val="000000"/>
                </a:solidFill>
                <a:latin typeface="Tahoma"/>
              </a:rPr>
              <a:t>  </a:t>
            </a:r>
            <a:r>
              <a:rPr lang="en-US" sz="1700" b="0" strike="noStrike" spc="-1">
                <a:solidFill>
                  <a:srgbClr val="000000"/>
                </a:solidFill>
                <a:latin typeface="Tahoma"/>
              </a:rPr>
              <a:t>- generates the inverted index</a:t>
            </a:r>
            <a:endParaRPr lang="en-US" sz="1700" b="0" strike="noStrike" spc="-1">
              <a:latin typeface="Arial"/>
            </a:endParaRPr>
          </a:p>
          <a:p>
            <a:pPr>
              <a:buClr>
                <a:srgbClr val="CCCCFF"/>
              </a:buClr>
              <a:buFont typeface="Times New Roman"/>
              <a:buChar char="•"/>
            </a:pPr>
            <a:r>
              <a:rPr lang="en-US" sz="2000" b="1" strike="noStrike" spc="-1">
                <a:solidFill>
                  <a:srgbClr val="000000"/>
                </a:solidFill>
                <a:latin typeface="Tahoma"/>
              </a:rPr>
              <a:t> Searcher</a:t>
            </a:r>
            <a:endParaRPr lang="en-US" sz="2000" b="0" strike="noStrike" spc="-1">
              <a:latin typeface="Arial"/>
            </a:endParaRPr>
          </a:p>
          <a:p>
            <a:pPr>
              <a:lnSpc>
                <a:spcPct val="80000"/>
              </a:lnSpc>
            </a:pPr>
            <a:r>
              <a:rPr lang="en-US" sz="1700" b="0" strike="noStrike" spc="-1">
                <a:solidFill>
                  <a:srgbClr val="000000"/>
                </a:solidFill>
                <a:latin typeface="Tahoma"/>
              </a:rPr>
              <a:t>   - answers queries</a:t>
            </a:r>
            <a:endParaRPr lang="en-US" sz="1700" b="0" strike="noStrike" spc="-1">
              <a:latin typeface="Arial"/>
            </a:endParaRPr>
          </a:p>
          <a:p>
            <a:endParaRPr lang="en-US" sz="17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Google Query Evaluation</a:t>
            </a:r>
          </a:p>
        </p:txBody>
      </p:sp>
      <p:sp>
        <p:nvSpPr>
          <p:cNvPr id="139" name="CustomShape 2"/>
          <p:cNvSpPr/>
          <p:nvPr/>
        </p:nvSpPr>
        <p:spPr>
          <a:xfrm>
            <a:off x="274320" y="1920240"/>
            <a:ext cx="9509760" cy="53035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Parse the query.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Convert words into wordIDs.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Seek to the start of the doclist in the short barrel for every word.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Scan through the doclists until there is a document that matches all the search terms.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Compute the rank of that document for the query.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If we are in the short barrels and at the end of any doclist, seek to the start of the doclist in the full barrel for every word and go to step 4. </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If we are not at the end of any doclist go to step 4.</a:t>
            </a:r>
          </a:p>
          <a:p>
            <a:pPr marL="609480" indent="-609480">
              <a:lnSpc>
                <a:spcPct val="90000"/>
              </a:lnSpc>
              <a:spcBef>
                <a:spcPts val="598"/>
              </a:spcBef>
              <a:buClr>
                <a:srgbClr val="E2D700"/>
              </a:buClr>
              <a:buSzPct val="120000"/>
              <a:buFont typeface="StarSymbol"/>
              <a:buAutoNum type="arabicPeriod"/>
            </a:pPr>
            <a:r>
              <a:rPr lang="en-US" sz="2400" b="0" strike="noStrike" spc="-1">
                <a:latin typeface="Arial"/>
              </a:rPr>
              <a:t>Sort the documents that have matched by rank and return the top 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Second Paper</a:t>
            </a:r>
          </a:p>
        </p:txBody>
      </p:sp>
      <p:sp>
        <p:nvSpPr>
          <p:cNvPr id="141"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0066B3"/>
                </a:solidFill>
                <a:latin typeface="Century Gothic"/>
              </a:rPr>
              <a:t>The Anatomy of a Large-Scale </a:t>
            </a:r>
            <a:r>
              <a:rPr lang="en-US" sz="2800" b="0" strike="noStrike" spc="-1">
                <a:solidFill>
                  <a:srgbClr val="ED1C24"/>
                </a:solidFill>
                <a:latin typeface="Century Gothic"/>
              </a:rPr>
              <a:t>Social</a:t>
            </a:r>
            <a:r>
              <a:rPr lang="en-US" sz="2800" b="0" strike="noStrike" spc="-1">
                <a:solidFill>
                  <a:srgbClr val="0066B3"/>
                </a:solidFill>
                <a:latin typeface="Century Gothic"/>
              </a:rPr>
              <a:t> Search Engine (2010)</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Tahoma"/>
              </a:rPr>
              <a:t>Damon Horowitz and Sepandar D. Kamvar</a:t>
            </a:r>
            <a:endParaRPr lang="en-US" sz="2800" b="0" strike="noStrike" spc="-1">
              <a:solidFill>
                <a:srgbClr val="333333"/>
              </a:solid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The Two Papers:</a:t>
            </a:r>
          </a:p>
        </p:txBody>
      </p:sp>
      <p:sp>
        <p:nvSpPr>
          <p:cNvPr id="87"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0066B3"/>
                </a:solidFill>
                <a:latin typeface="Century Gothic"/>
              </a:rPr>
              <a:t>The Anatomy of a Large-Scale </a:t>
            </a:r>
            <a:r>
              <a:rPr lang="en-US" sz="2800" b="0" strike="noStrike" spc="-1">
                <a:solidFill>
                  <a:srgbClr val="ED1C24"/>
                </a:solidFill>
                <a:latin typeface="Century Gothic"/>
              </a:rPr>
              <a:t>Hypertextual Web</a:t>
            </a:r>
            <a:r>
              <a:rPr lang="en-US" sz="2800" b="0" strike="noStrike" spc="-1">
                <a:solidFill>
                  <a:srgbClr val="0066B3"/>
                </a:solidFill>
                <a:latin typeface="Century Gothic"/>
              </a:rPr>
              <a:t> Search Engine (the original Google paper 1998)</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600" b="0" strike="noStrike" spc="-1">
                <a:solidFill>
                  <a:srgbClr val="333333"/>
                </a:solidFill>
                <a:latin typeface="Tahoma"/>
              </a:rPr>
              <a:t>Sergey Brin and Lawrence Page</a:t>
            </a:r>
            <a:endParaRPr lang="en-US" sz="26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6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6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0066B3"/>
                </a:solidFill>
                <a:latin typeface="Century Gothic"/>
              </a:rPr>
              <a:t>The Anatomy of a Large-Scale </a:t>
            </a:r>
            <a:r>
              <a:rPr lang="en-US" sz="2800" b="0" strike="noStrike" spc="-1">
                <a:solidFill>
                  <a:srgbClr val="ED1C24"/>
                </a:solidFill>
                <a:latin typeface="Century Gothic"/>
              </a:rPr>
              <a:t>Social</a:t>
            </a:r>
            <a:r>
              <a:rPr lang="en-US" sz="2800" b="0" strike="noStrike" spc="-1">
                <a:solidFill>
                  <a:srgbClr val="0066B3"/>
                </a:solidFill>
                <a:latin typeface="Century Gothic"/>
              </a:rPr>
              <a:t> Search Engine (2010)</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Tahoma"/>
              </a:rPr>
              <a:t>Damon Horowitz and Sepandar D. Kamvar</a:t>
            </a:r>
            <a:endParaRPr lang="en-US" sz="2800" b="0" strike="noStrike" spc="-1">
              <a:solidFill>
                <a:srgbClr val="333333"/>
              </a:solidFill>
              <a:latin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Social Information Retrieval</a:t>
            </a:r>
          </a:p>
        </p:txBody>
      </p:sp>
      <p:sp>
        <p:nvSpPr>
          <p:cNvPr id="143" name="TextShape 2"/>
          <p:cNvSpPr txBox="1"/>
          <p:nvPr/>
        </p:nvSpPr>
        <p:spPr>
          <a:xfrm>
            <a:off x="686880" y="1737360"/>
            <a:ext cx="8640000" cy="493776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Aardvark: Social search engine.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Information Retrieval in a village with no library</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Users ask question by:</a:t>
            </a:r>
            <a:r>
              <a:t/>
            </a:r>
            <a:br/>
            <a:r>
              <a:rPr lang="en-US" sz="2800" b="0" strike="noStrike" spc="-1">
                <a:solidFill>
                  <a:srgbClr val="333333"/>
                </a:solidFill>
                <a:latin typeface="Open Sans"/>
              </a:rPr>
              <a:t>1. IM</a:t>
            </a:r>
            <a:r>
              <a:t/>
            </a:r>
            <a:br/>
            <a:r>
              <a:rPr lang="en-US" sz="2800" b="0" strike="noStrike" spc="-1">
                <a:solidFill>
                  <a:srgbClr val="333333"/>
                </a:solidFill>
                <a:latin typeface="Open Sans"/>
              </a:rPr>
              <a:t>2. Email</a:t>
            </a:r>
            <a:r>
              <a:t/>
            </a:r>
            <a:br/>
            <a:r>
              <a:rPr lang="en-US" sz="2800" b="0" strike="noStrike" spc="-1">
                <a:solidFill>
                  <a:srgbClr val="333333"/>
                </a:solidFill>
                <a:latin typeface="Open Sans"/>
              </a:rPr>
              <a:t>3. Web input</a:t>
            </a:r>
            <a:r>
              <a:t/>
            </a:r>
            <a:br/>
            <a:r>
              <a:rPr lang="en-US" sz="2800" b="0" strike="noStrike" spc="-1">
                <a:solidFill>
                  <a:srgbClr val="333333"/>
                </a:solidFill>
                <a:latin typeface="Open Sans"/>
              </a:rPr>
              <a:t>4. Text messages</a:t>
            </a:r>
            <a:r>
              <a:t/>
            </a:r>
            <a:br/>
            <a:r>
              <a:rPr lang="en-US" sz="2800" b="0" strike="noStrike" spc="-1">
                <a:solidFill>
                  <a:srgbClr val="333333"/>
                </a:solidFill>
                <a:latin typeface="Open Sans"/>
              </a:rPr>
              <a:t>5. Voice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System routes the question to user’s extended social network most likely to be able to answer.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Main components</a:t>
            </a:r>
          </a:p>
        </p:txBody>
      </p:sp>
      <p:sp>
        <p:nvSpPr>
          <p:cNvPr id="145"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Crawler &amp; Indexer: Find users, not documents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Query analyzer: Understands user’s information need</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Ranking function: Selects the best resource to provide information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User interface: Presents information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How it works</a:t>
            </a:r>
          </a:p>
        </p:txBody>
      </p:sp>
      <p:sp>
        <p:nvSpPr>
          <p:cNvPr id="147"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 new user joins Aardvark:</a:t>
            </a:r>
            <a:r>
              <a:t/>
            </a:r>
            <a:br/>
            <a:r>
              <a:rPr lang="en-US" sz="2800" b="0" strike="noStrike" spc="-1">
                <a:solidFill>
                  <a:srgbClr val="333333"/>
                </a:solidFill>
                <a:latin typeface="Open Sans"/>
              </a:rPr>
              <a:t>1. Use existing social networks to import and index friendships and affiliation information</a:t>
            </a:r>
            <a:r>
              <a:t/>
            </a:r>
            <a:br/>
            <a:r>
              <a:rPr lang="en-US" sz="2800" b="0" strike="noStrike" spc="-1">
                <a:solidFill>
                  <a:srgbClr val="333333"/>
                </a:solidFill>
                <a:latin typeface="Open Sans"/>
              </a:rPr>
              <a:t>2. Add it to social graph</a:t>
            </a:r>
            <a:r>
              <a:t/>
            </a:r>
            <a:br/>
            <a:r>
              <a:rPr lang="en-US" sz="2800" b="0" strike="noStrike" spc="-1">
                <a:solidFill>
                  <a:srgbClr val="333333"/>
                </a:solidFill>
                <a:latin typeface="Open Sans"/>
              </a:rPr>
              <a:t>3. Users are connected through common groups reflecting real world affiliations.</a:t>
            </a:r>
            <a:r>
              <a:t/>
            </a:r>
            <a:br/>
            <a:r>
              <a:rPr lang="en-US" sz="2800" b="0" strike="noStrike" spc="-1">
                <a:solidFill>
                  <a:srgbClr val="333333"/>
                </a:solidFill>
                <a:latin typeface="Open Sans"/>
              </a:rPr>
              <a:t>4. Index topics the user knows about (manually entered by user, extraction, endorsements, user’s behavior).</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How it works Cont’d.</a:t>
            </a:r>
          </a:p>
        </p:txBody>
      </p:sp>
      <p:sp>
        <p:nvSpPr>
          <p:cNvPr id="149"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Forward index: Stores topics, userID, user’s behavior (e.g., answers quality, responsiveness)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Inverted index: Topic ID, list of user IDs who know about that topic, scored lists of user ID’s for quality, responsiveness,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The life of the query</a:t>
            </a:r>
          </a:p>
        </p:txBody>
      </p:sp>
      <p:sp>
        <p:nvSpPr>
          <p:cNvPr id="151" name="TextShape 2"/>
          <p:cNvSpPr txBox="1"/>
          <p:nvPr/>
        </p:nvSpPr>
        <p:spPr>
          <a:xfrm>
            <a:off x="686880" y="2016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 user asks a question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Send question to transfer layer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Normalize to message data structure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Send to conversation manager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Find if it is a question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If it is, send to question analyzer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Determine the topic</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Inform the asker of the topic and allow editing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The life of the query Cont’d.</a:t>
            </a:r>
          </a:p>
        </p:txBody>
      </p:sp>
      <p:sp>
        <p:nvSpPr>
          <p:cNvPr id="153" name="TextShape 2"/>
          <p:cNvSpPr txBox="1"/>
          <p:nvPr/>
        </p:nvSpPr>
        <p:spPr>
          <a:xfrm>
            <a:off x="640080" y="18288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Issue a request to routing engine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Routing engine accesses the inverted index and social graph for a list of candidates to answer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Rank candidates by quality and topic match</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Return a list of routing suggestions to conversation manager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Conversation manager contacts candidates and asks if they would like to answer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Repeat until a satisfactory answer is found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The life of the query Cont’d.</a:t>
            </a:r>
          </a:p>
        </p:txBody>
      </p:sp>
      <p:sp>
        <p:nvSpPr>
          <p:cNvPr id="155"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Conversation manager forwards the answer to the asker.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Allows follow up between the asker and the answerer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The model</a:t>
            </a:r>
          </a:p>
        </p:txBody>
      </p:sp>
      <p:sp>
        <p:nvSpPr>
          <p:cNvPr id="157"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 Identify the probability of the answerer giving a satisfactory answer to a question based on topic.</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B. Identify the probability of the answerer being trusted by the asker based on connectedness and profile similarity.</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Scoring function is defined as the composition of A and B.</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Goal: Maximize scoring function!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Social crawling</a:t>
            </a:r>
          </a:p>
        </p:txBody>
      </p:sp>
      <p:sp>
        <p:nvSpPr>
          <p:cNvPr id="159"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More active users lead to more potential answerers.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The denser a user’s network is, the larger the effective knowledge base.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Creating good experience for users motivates them to remain active and invite their friends.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Indexing people</a:t>
            </a:r>
          </a:p>
        </p:txBody>
      </p:sp>
      <p:sp>
        <p:nvSpPr>
          <p:cNvPr id="161"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Two things to know about a user:</a:t>
            </a:r>
            <a:r>
              <a:t/>
            </a:r>
            <a:br/>
            <a:r>
              <a:t/>
            </a:r>
            <a:br/>
            <a:r>
              <a:rPr lang="en-US" sz="2800" b="0" strike="noStrike" spc="-1">
                <a:solidFill>
                  <a:srgbClr val="333333"/>
                </a:solidFill>
                <a:latin typeface="Open Sans"/>
              </a:rPr>
              <a:t>1. Topics he/she knows about</a:t>
            </a:r>
            <a:r>
              <a:t/>
            </a:r>
            <a:br/>
            <a:r>
              <a:t/>
            </a:r>
            <a:br/>
            <a:r>
              <a:rPr lang="en-US" sz="2800" b="0" strike="noStrike" spc="-1">
                <a:solidFill>
                  <a:srgbClr val="333333"/>
                </a:solidFill>
                <a:latin typeface="Open Sans"/>
              </a:rPr>
              <a:t>2. People he/she is connected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First Paper</a:t>
            </a:r>
          </a:p>
        </p:txBody>
      </p:sp>
      <p:sp>
        <p:nvSpPr>
          <p:cNvPr id="89"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0066B3"/>
                </a:solidFill>
                <a:latin typeface="Century Gothic"/>
              </a:rPr>
              <a:t>The Anatomy of a Large-Scale </a:t>
            </a:r>
            <a:r>
              <a:rPr lang="en-US" sz="2800" b="0" strike="noStrike" spc="-1">
                <a:solidFill>
                  <a:srgbClr val="ED1C24"/>
                </a:solidFill>
                <a:latin typeface="Century Gothic"/>
              </a:rPr>
              <a:t>Hypertextual Web</a:t>
            </a:r>
            <a:r>
              <a:rPr lang="en-US" sz="2800" b="0" strike="noStrike" spc="-1">
                <a:solidFill>
                  <a:srgbClr val="0066B3"/>
                </a:solidFill>
                <a:latin typeface="Century Gothic"/>
              </a:rPr>
              <a:t> Search Engine (the original Google paper 1998)</a:t>
            </a: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600" b="0" strike="noStrike" spc="-1">
                <a:solidFill>
                  <a:srgbClr val="333333"/>
                </a:solidFill>
                <a:latin typeface="Tahoma"/>
              </a:rPr>
              <a:t>Sergey Brin and Lawrence Page</a:t>
            </a:r>
            <a:endParaRPr lang="en-US" sz="2600" b="0" strike="noStrike" spc="-1">
              <a:solidFill>
                <a:srgbClr val="333333"/>
              </a:solidFill>
              <a:latin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720000" y="300960"/>
            <a:ext cx="8855640" cy="1262520"/>
          </a:xfrm>
          <a:prstGeom prst="rect">
            <a:avLst/>
          </a:prstGeom>
          <a:noFill/>
          <a:ln>
            <a:noFill/>
          </a:ln>
        </p:spPr>
        <p:txBody>
          <a:bodyPr lIns="0" tIns="0" rIns="0" bIns="0" anchor="ctr"/>
          <a:lstStyle/>
          <a:p>
            <a:pPr>
              <a:buClr>
                <a:srgbClr val="000000"/>
              </a:buClr>
              <a:buSzPct val="45000"/>
            </a:pPr>
            <a:r>
              <a:rPr lang="en-US" sz="4400" b="1" strike="noStrike" spc="-1" dirty="0">
                <a:solidFill>
                  <a:srgbClr val="333333"/>
                </a:solidFill>
                <a:latin typeface="Open Sans"/>
              </a:rPr>
              <a:t>Topics to include</a:t>
            </a:r>
          </a:p>
        </p:txBody>
      </p:sp>
      <p:sp>
        <p:nvSpPr>
          <p:cNvPr id="163" name="TextShape 2"/>
          <p:cNvSpPr txBox="1"/>
          <p:nvPr/>
        </p:nvSpPr>
        <p:spPr>
          <a:xfrm>
            <a:off x="720000" y="1828800"/>
            <a:ext cx="8640000" cy="47160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Entered manually by the user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Endorsements (e.g., Linkedin)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Parsed from status updates (e.g., Twitter, FB)</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Parsed from profiles (e.g., FB, Linkedin, etc.)</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Extracted from websites and blogs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Topics to exclude</a:t>
            </a:r>
          </a:p>
        </p:txBody>
      </p:sp>
      <p:sp>
        <p:nvSpPr>
          <p:cNvPr id="165"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Exclude a topic if the user:</a:t>
            </a:r>
            <a:r>
              <a:t/>
            </a:r>
            <a:br/>
            <a:r>
              <a:t/>
            </a:r>
            <a:br/>
            <a:r>
              <a:rPr lang="en-US" sz="2800" b="0" strike="noStrike" spc="-1">
                <a:solidFill>
                  <a:srgbClr val="333333"/>
                </a:solidFill>
                <a:latin typeface="Open Sans"/>
              </a:rPr>
              <a:t>1. Manually muted the topic</a:t>
            </a:r>
            <a:r>
              <a:t/>
            </a:r>
            <a:br/>
            <a:r>
              <a:t/>
            </a:r>
            <a:br/>
            <a:r>
              <a:rPr lang="en-US" sz="2800" b="0" strike="noStrike" spc="-1">
                <a:solidFill>
                  <a:srgbClr val="333333"/>
                </a:solidFill>
                <a:latin typeface="Open Sans"/>
              </a:rPr>
              <a:t>2. Tends to decline to answer questions about it</a:t>
            </a:r>
            <a:r>
              <a:t/>
            </a:r>
            <a:br/>
            <a:r>
              <a:t/>
            </a:r>
            <a:br/>
            <a:r>
              <a:rPr lang="en-US" sz="2800" b="0" strike="noStrike" spc="-1">
                <a:solidFill>
                  <a:srgbClr val="333333"/>
                </a:solidFill>
                <a:latin typeface="Open Sans"/>
              </a:rPr>
              <a:t>3. Recieves negative feedbacks on his/her answers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Computing connectedness</a:t>
            </a:r>
          </a:p>
        </p:txBody>
      </p:sp>
      <p:sp>
        <p:nvSpPr>
          <p:cNvPr id="167"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Connectedness is stored in the social graph</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Continuously updated based on:</a:t>
            </a:r>
            <a:r>
              <a:t/>
            </a:r>
            <a:br/>
            <a:r>
              <a:rPr lang="en-US" sz="2800" b="0" strike="noStrike" spc="-1">
                <a:solidFill>
                  <a:srgbClr val="333333"/>
                </a:solidFill>
                <a:latin typeface="Open Sans"/>
              </a:rPr>
              <a:t>1. Social connectedness (mutual friends)</a:t>
            </a:r>
            <a:r>
              <a:t/>
            </a:r>
            <a:br/>
            <a:r>
              <a:rPr lang="en-US" sz="2800" b="0" strike="noStrike" spc="-1">
                <a:solidFill>
                  <a:srgbClr val="333333"/>
                </a:solidFill>
                <a:latin typeface="Open Sans"/>
              </a:rPr>
              <a:t>2. Demographic similarity</a:t>
            </a:r>
            <a:r>
              <a:t/>
            </a:r>
            <a:br/>
            <a:r>
              <a:rPr lang="en-US" sz="2800" b="0" strike="noStrike" spc="-1">
                <a:solidFill>
                  <a:srgbClr val="333333"/>
                </a:solidFill>
                <a:latin typeface="Open Sans"/>
              </a:rPr>
              <a:t>3. Profile similarity</a:t>
            </a:r>
            <a:r>
              <a:t/>
            </a:r>
            <a:br/>
            <a:r>
              <a:rPr lang="en-US" sz="2800" b="0" strike="noStrike" spc="-1">
                <a:solidFill>
                  <a:srgbClr val="333333"/>
                </a:solidFill>
                <a:latin typeface="Open Sans"/>
              </a:rPr>
              <a:t>4. Vocabulary match (e.g., IM shortcuts)</a:t>
            </a:r>
            <a:r>
              <a:t/>
            </a:r>
            <a:br/>
            <a:r>
              <a:rPr lang="en-US" sz="2800" b="0" strike="noStrike" spc="-1">
                <a:solidFill>
                  <a:srgbClr val="333333"/>
                </a:solidFill>
                <a:latin typeface="Open Sans"/>
              </a:rPr>
              <a:t>5. Chattiness match (e.g., IM frequency)</a:t>
            </a:r>
            <a:r>
              <a:t/>
            </a:r>
            <a:br/>
            <a:r>
              <a:rPr lang="en-US" sz="2800" b="0" strike="noStrike" spc="-1">
                <a:solidFill>
                  <a:srgbClr val="333333"/>
                </a:solidFill>
                <a:latin typeface="Open Sans"/>
              </a:rPr>
              <a:t>6. Verbosity match</a:t>
            </a:r>
            <a:r>
              <a:t/>
            </a:r>
            <a:br/>
            <a:r>
              <a:rPr lang="en-US" sz="2800" b="0" strike="noStrike" spc="-1">
                <a:solidFill>
                  <a:srgbClr val="333333"/>
                </a:solidFill>
                <a:latin typeface="Open Sans"/>
              </a:rPr>
              <a:t>7. Politeness match (e.g., thanks, yw, etc)</a:t>
            </a:r>
            <a:r>
              <a:t/>
            </a:r>
            <a:br/>
            <a:r>
              <a:rPr lang="en-US" sz="2800" b="0" strike="noStrike" spc="-1">
                <a:solidFill>
                  <a:srgbClr val="333333"/>
                </a:solidFill>
                <a:latin typeface="Open Sans"/>
              </a:rPr>
              <a:t>8. Speed match (responsiveness to other users)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Analyzing questions</a:t>
            </a:r>
          </a:p>
        </p:txBody>
      </p:sp>
      <p:sp>
        <p:nvSpPr>
          <p:cNvPr id="169"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Simple factual questions answered automatically using existing common services (e.g., what time is it now? What is the temperature in Norfolk?)</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Location sensitive classifier: See if the question is related to a certain location (e.g., what is a great automotive shop in Suffolk, VA?)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Topic Mapping</a:t>
            </a:r>
          </a:p>
        </p:txBody>
      </p:sp>
      <p:sp>
        <p:nvSpPr>
          <p:cNvPr id="171"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89% Precision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84% Recall</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9 times out of 10, the system is able to route a question to someone with relevant topic in their profile.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5 out of every 6 possibly relevant answerers for each question based on their topics are identified.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Candidates ranking</a:t>
            </a:r>
          </a:p>
        </p:txBody>
      </p:sp>
      <p:sp>
        <p:nvSpPr>
          <p:cNvPr id="173" name="TextShape 2"/>
          <p:cNvSpPr txBox="1"/>
          <p:nvPr/>
        </p:nvSpPr>
        <p:spPr>
          <a:xfrm>
            <a:off x="720000" y="1463040"/>
            <a:ext cx="8640000" cy="508176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Routing engine is in charge of ranking candidates. It provides a sorted list of candidate answerers to a question based on topic expertise P(u</a:t>
            </a:r>
            <a:r>
              <a:rPr lang="en-US" sz="2800" b="0" strike="noStrike" spc="-1" baseline="-33000">
                <a:solidFill>
                  <a:srgbClr val="333333"/>
                </a:solidFill>
                <a:latin typeface="Open Sans"/>
              </a:rPr>
              <a:t>i</a:t>
            </a:r>
            <a:r>
              <a:rPr lang="en-US" sz="2800" b="0" strike="noStrike" spc="-1">
                <a:solidFill>
                  <a:srgbClr val="333333"/>
                </a:solidFill>
                <a:latin typeface="Open Sans"/>
              </a:rPr>
              <a:t>|q), connectedness P(u</a:t>
            </a:r>
            <a:r>
              <a:rPr lang="en-US" sz="2800" b="0" strike="noStrike" spc="-1" baseline="-33000">
                <a:solidFill>
                  <a:srgbClr val="333333"/>
                </a:solidFill>
                <a:latin typeface="Open Sans"/>
              </a:rPr>
              <a:t>i</a:t>
            </a:r>
            <a:r>
              <a:rPr lang="en-US" sz="2800" b="0" strike="noStrike" spc="-1">
                <a:solidFill>
                  <a:srgbClr val="333333"/>
                </a:solidFill>
                <a:latin typeface="Open Sans"/>
              </a:rPr>
              <a:t>|u</a:t>
            </a:r>
            <a:r>
              <a:rPr lang="en-US" sz="2800" b="0" strike="noStrike" spc="-1" baseline="-33000">
                <a:solidFill>
                  <a:srgbClr val="333333"/>
                </a:solidFill>
                <a:latin typeface="Open Sans"/>
              </a:rPr>
              <a:t>j</a:t>
            </a:r>
            <a:r>
              <a:rPr lang="en-US" sz="2800" b="0" strike="noStrike" spc="-1">
                <a:solidFill>
                  <a:srgbClr val="333333"/>
                </a:solidFill>
                <a:latin typeface="Open Sans"/>
              </a:rPr>
              <a:t>) and availability.</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Topic expertise is also location-sensitive for location-sensitive questions. It eliminates all users in a different location.</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Connectedness: Independently calculated, not related to topic expertise. </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Availability: Online candidates go to the top. Distributing questions evenly. Historical behavior.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User Interface</a:t>
            </a:r>
          </a:p>
        </p:txBody>
      </p:sp>
      <p:pic>
        <p:nvPicPr>
          <p:cNvPr id="175" name="Picture 174"/>
          <p:cNvPicPr/>
          <p:nvPr/>
        </p:nvPicPr>
        <p:blipFill>
          <a:blip r:embed="rId2"/>
          <a:stretch/>
        </p:blipFill>
        <p:spPr>
          <a:xfrm>
            <a:off x="1463040" y="1557000"/>
            <a:ext cx="7406640" cy="540612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iPhone Aardvark tab</a:t>
            </a:r>
          </a:p>
        </p:txBody>
      </p:sp>
      <p:pic>
        <p:nvPicPr>
          <p:cNvPr id="177" name="Picture 176"/>
          <p:cNvPicPr/>
          <p:nvPr/>
        </p:nvPicPr>
        <p:blipFill>
          <a:blip r:embed="rId2"/>
          <a:stretch/>
        </p:blipFill>
        <p:spPr>
          <a:xfrm>
            <a:off x="1872000" y="1592640"/>
            <a:ext cx="5717520" cy="55396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User growth</a:t>
            </a:r>
          </a:p>
        </p:txBody>
      </p:sp>
      <p:pic>
        <p:nvPicPr>
          <p:cNvPr id="179" name="Picture 178"/>
          <p:cNvPicPr/>
          <p:nvPr/>
        </p:nvPicPr>
        <p:blipFill>
          <a:blip r:embed="rId2"/>
          <a:stretch/>
        </p:blipFill>
        <p:spPr>
          <a:xfrm>
            <a:off x="2103120" y="1593360"/>
            <a:ext cx="5760720" cy="562860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720000" y="300960"/>
            <a:ext cx="8855640" cy="1262520"/>
          </a:xfrm>
          <a:prstGeom prst="rect">
            <a:avLst/>
          </a:prstGeom>
          <a:noFill/>
          <a:ln>
            <a:noFill/>
          </a:ln>
        </p:spPr>
        <p:txBody>
          <a:bodyPr lIns="0" tIns="0" rIns="0" bIns="0" anchor="ctr"/>
          <a:lstStyle/>
          <a:p>
            <a:r>
              <a:rPr lang="en-US" sz="2800" b="1" strike="noStrike" spc="-1">
                <a:solidFill>
                  <a:srgbClr val="333333"/>
                </a:solidFill>
                <a:latin typeface="Open Sans"/>
              </a:rPr>
              <a:t>Distribution of questions and answering times</a:t>
            </a:r>
          </a:p>
        </p:txBody>
      </p:sp>
      <p:pic>
        <p:nvPicPr>
          <p:cNvPr id="181" name="Picture 180"/>
          <p:cNvPicPr/>
          <p:nvPr/>
        </p:nvPicPr>
        <p:blipFill>
          <a:blip r:embed="rId2"/>
          <a:stretch/>
        </p:blipFill>
        <p:spPr>
          <a:xfrm>
            <a:off x="484200" y="1886760"/>
            <a:ext cx="9208440" cy="48798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Design Goals: Scalability</a:t>
            </a:r>
          </a:p>
        </p:txBody>
      </p:sp>
      <p:sp>
        <p:nvSpPr>
          <p:cNvPr id="91"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The web is growing rapidly. Search engines didn’t scale well.</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p:txBody>
      </p:sp>
      <p:graphicFrame>
        <p:nvGraphicFramePr>
          <p:cNvPr id="92" name="Chart 4"/>
          <p:cNvGraphicFramePr/>
          <p:nvPr/>
        </p:nvGraphicFramePr>
        <p:xfrm>
          <a:off x="1114560" y="3345120"/>
          <a:ext cx="7206480" cy="3892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720000" y="300960"/>
            <a:ext cx="8855640" cy="1262520"/>
          </a:xfrm>
          <a:prstGeom prst="rect">
            <a:avLst/>
          </a:prstGeom>
          <a:noFill/>
          <a:ln>
            <a:noFill/>
          </a:ln>
        </p:spPr>
        <p:txBody>
          <a:bodyPr lIns="0" tIns="0" rIns="0" bIns="0" anchor="ctr"/>
          <a:lstStyle/>
          <a:p>
            <a:r>
              <a:rPr lang="en-US" sz="2800" b="1" strike="noStrike" spc="-1">
                <a:solidFill>
                  <a:srgbClr val="333333"/>
                </a:solidFill>
                <a:latin typeface="Open Sans"/>
              </a:rPr>
              <a:t>Distribution of questions and # of answers</a:t>
            </a:r>
          </a:p>
        </p:txBody>
      </p:sp>
      <p:pic>
        <p:nvPicPr>
          <p:cNvPr id="183" name="Picture 182"/>
          <p:cNvPicPr/>
          <p:nvPr/>
        </p:nvPicPr>
        <p:blipFill>
          <a:blip r:embed="rId2"/>
          <a:stretch/>
        </p:blipFill>
        <p:spPr>
          <a:xfrm>
            <a:off x="731520" y="1629720"/>
            <a:ext cx="8138160" cy="546516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720000" y="300960"/>
            <a:ext cx="8855640" cy="1262520"/>
          </a:xfrm>
          <a:prstGeom prst="rect">
            <a:avLst/>
          </a:prstGeom>
          <a:noFill/>
          <a:ln>
            <a:noFill/>
          </a:ln>
        </p:spPr>
        <p:txBody>
          <a:bodyPr lIns="0" tIns="0" rIns="0" bIns="0" anchor="ctr"/>
          <a:lstStyle/>
          <a:p>
            <a:r>
              <a:rPr lang="en-US" sz="2600" b="1" strike="noStrike" spc="-1">
                <a:solidFill>
                  <a:srgbClr val="333333"/>
                </a:solidFill>
                <a:latin typeface="Open Sans"/>
              </a:rPr>
              <a:t>Distribution of percentage of users and # of topics</a:t>
            </a:r>
          </a:p>
        </p:txBody>
      </p:sp>
      <p:pic>
        <p:nvPicPr>
          <p:cNvPr id="185" name="Picture 184"/>
          <p:cNvPicPr/>
          <p:nvPr/>
        </p:nvPicPr>
        <p:blipFill>
          <a:blip r:embed="rId2"/>
          <a:stretch/>
        </p:blipFill>
        <p:spPr>
          <a:xfrm>
            <a:off x="457200" y="1825200"/>
            <a:ext cx="9235440" cy="521784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Aardvark Result Analysis</a:t>
            </a:r>
          </a:p>
        </p:txBody>
      </p:sp>
      <p:sp>
        <p:nvSpPr>
          <p:cNvPr id="187" name="TextShape 2"/>
          <p:cNvSpPr txBox="1"/>
          <p:nvPr/>
        </p:nvSpPr>
        <p:spPr>
          <a:xfrm>
            <a:off x="720000" y="1828800"/>
            <a:ext cx="8640000" cy="47160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Aardvark is actively used.</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Mobile users are particularly active.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Questions are contextualized (unique Qs and As).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Questions often have a subjective element.</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Questions get answered quickly.</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High quality answers: 70% good 14% ok 16% bad</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Social Proximity Matters!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People are indexable: 98% of users had at least 3 topics. Median is 9 topics.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Evaluation: Compare to Google</a:t>
            </a:r>
          </a:p>
        </p:txBody>
      </p:sp>
      <p:sp>
        <p:nvSpPr>
          <p:cNvPr id="189" name="TextShape 2"/>
          <p:cNvSpPr txBox="1"/>
          <p:nvPr/>
        </p:nvSpPr>
        <p:spPr>
          <a:xfrm>
            <a:off x="720000" y="1645920"/>
            <a:ext cx="8640000" cy="489888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Questions were taken from Aardvark users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Discard questions that took &gt; 10 mins to answer</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70% of questions answered by Google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71% of questions answered by Aardvark</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Time to answer:</a:t>
            </a:r>
            <a:r>
              <a:t/>
            </a:r>
            <a:br/>
            <a:r>
              <a:rPr lang="en-US" sz="2800" b="0" strike="noStrike" spc="-1">
                <a:solidFill>
                  <a:srgbClr val="333333"/>
                </a:solidFill>
                <a:latin typeface="Open Sans"/>
              </a:rPr>
              <a:t>1. Google: 2 mins of active searching</a:t>
            </a:r>
            <a:r>
              <a:t/>
            </a:r>
            <a:br/>
            <a:r>
              <a:rPr lang="en-US" sz="2800" b="0" strike="noStrike" spc="-1">
                <a:solidFill>
                  <a:srgbClr val="333333"/>
                </a:solidFill>
                <a:latin typeface="Open Sans"/>
              </a:rPr>
              <a:t>2. Aardvark: 5 mins of passive waiting</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Reverse experiment was not possible.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720000" y="300960"/>
            <a:ext cx="8855640" cy="1262520"/>
          </a:xfrm>
          <a:prstGeom prst="rect">
            <a:avLst/>
          </a:prstGeom>
          <a:noFill/>
          <a:ln>
            <a:noFill/>
          </a:ln>
        </p:spPr>
        <p:txBody>
          <a:bodyPr lIns="0" tIns="0" rIns="0" bIns="0" anchor="ctr"/>
          <a:lstStyle/>
          <a:p>
            <a:r>
              <a:rPr lang="en-US" sz="4000" b="1" strike="noStrike" spc="-1">
                <a:solidFill>
                  <a:srgbClr val="333333"/>
                </a:solidFill>
                <a:latin typeface="Open Sans"/>
              </a:rPr>
              <a:t>Take away message: Comparison </a:t>
            </a:r>
          </a:p>
        </p:txBody>
      </p:sp>
      <p:graphicFrame>
        <p:nvGraphicFramePr>
          <p:cNvPr id="191" name="Table 2"/>
          <p:cNvGraphicFramePr/>
          <p:nvPr/>
        </p:nvGraphicFramePr>
        <p:xfrm>
          <a:off x="720360" y="1563480"/>
          <a:ext cx="8639640" cy="5385600"/>
        </p:xfrm>
        <a:graphic>
          <a:graphicData uri="http://schemas.openxmlformats.org/drawingml/2006/table">
            <a:tbl>
              <a:tblPr/>
              <a:tblGrid>
                <a:gridCol w="4320000">
                  <a:extLst>
                    <a:ext uri="{9D8B030D-6E8A-4147-A177-3AD203B41FA5}">
                      <a16:colId xmlns:a16="http://schemas.microsoft.com/office/drawing/2014/main" val="20000"/>
                    </a:ext>
                  </a:extLst>
                </a:gridCol>
                <a:gridCol w="4320000">
                  <a:extLst>
                    <a:ext uri="{9D8B030D-6E8A-4147-A177-3AD203B41FA5}">
                      <a16:colId xmlns:a16="http://schemas.microsoft.com/office/drawing/2014/main" val="20001"/>
                    </a:ext>
                  </a:extLst>
                </a:gridCol>
              </a:tblGrid>
              <a:tr h="768960">
                <a:tc>
                  <a:txBody>
                    <a:bodyPr/>
                    <a:lstStyle/>
                    <a:p>
                      <a:r>
                        <a:rPr lang="en-US" sz="2200" b="1" strike="noStrike" spc="-1">
                          <a:solidFill>
                            <a:srgbClr val="CE181E"/>
                          </a:solidFill>
                          <a:latin typeface="Arial"/>
                        </a:rPr>
                        <a:t>Web Search Engine</a:t>
                      </a:r>
                      <a:r>
                        <a:t/>
                      </a:r>
                      <a:br/>
                      <a:r>
                        <a:rPr lang="en-US" sz="2200" b="1" strike="noStrike" spc="-1">
                          <a:solidFill>
                            <a:srgbClr val="CE181E"/>
                          </a:solidFill>
                          <a:latin typeface="Arial"/>
                        </a:rPr>
                        <a:t>Google</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2200" b="1" strike="noStrike" spc="-1">
                          <a:solidFill>
                            <a:srgbClr val="CE181E"/>
                          </a:solidFill>
                          <a:latin typeface="Arial"/>
                        </a:rPr>
                        <a:t>Social Search Engine</a:t>
                      </a:r>
                      <a:r>
                        <a:t/>
                      </a:r>
                      <a:br/>
                      <a:r>
                        <a:rPr lang="en-US" sz="2200" b="1" strike="noStrike" spc="-1">
                          <a:solidFill>
                            <a:srgbClr val="CE181E"/>
                          </a:solidFill>
                          <a:latin typeface="Arial"/>
                        </a:rPr>
                        <a:t>Aardvark</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768960">
                <a:tc>
                  <a:txBody>
                    <a:bodyPr/>
                    <a:lstStyle/>
                    <a:p>
                      <a:r>
                        <a:rPr lang="en-US" sz="2200" b="1" strike="noStrike" spc="-1">
                          <a:latin typeface="Arial"/>
                        </a:rPr>
                        <a:t>Finds documents to answer a question</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2200" b="1" strike="noStrike" spc="-1">
                          <a:latin typeface="Arial"/>
                        </a:rPr>
                        <a:t>Finds people to answer a question</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68960">
                <a:tc>
                  <a:txBody>
                    <a:bodyPr/>
                    <a:lstStyle/>
                    <a:p>
                      <a:r>
                        <a:rPr lang="en-US" sz="2200" b="1" strike="noStrike" spc="-1">
                          <a:latin typeface="Arial"/>
                        </a:rPr>
                        <a:t>Challenge: Finding the right document</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2200" b="1" strike="noStrike" spc="-1">
                          <a:latin typeface="Arial"/>
                        </a:rPr>
                        <a:t>Challenge: Finding the right person</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768960">
                <a:tc>
                  <a:txBody>
                    <a:bodyPr/>
                    <a:lstStyle/>
                    <a:p>
                      <a:r>
                        <a:rPr lang="en-US" sz="2200" b="1" strike="noStrike" spc="-1">
                          <a:latin typeface="Arial"/>
                        </a:rPr>
                        <a:t>Trust: Based on authority</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2200" b="1" strike="noStrike" spc="-1">
                          <a:latin typeface="Arial"/>
                        </a:rPr>
                        <a:t>Trust: Based on intimacy</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768960">
                <a:tc>
                  <a:txBody>
                    <a:bodyPr/>
                    <a:lstStyle/>
                    <a:p>
                      <a:r>
                        <a:rPr lang="en-US" sz="2200" b="1" strike="noStrike" spc="-1">
                          <a:latin typeface="Arial"/>
                        </a:rPr>
                        <a:t>Library like model</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2200" b="1" strike="noStrike" spc="-1">
                          <a:latin typeface="Arial"/>
                        </a:rPr>
                        <a:t>Village like model</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768960">
                <a:tc>
                  <a:txBody>
                    <a:bodyPr/>
                    <a:lstStyle/>
                    <a:p>
                      <a:r>
                        <a:rPr lang="en-US" sz="2200" b="1" strike="noStrike" spc="-1">
                          <a:latin typeface="Arial"/>
                        </a:rPr>
                        <a:t>Effective objective search</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2200" b="1" strike="noStrike" spc="-1">
                          <a:latin typeface="Arial"/>
                        </a:rPr>
                        <a:t>Effective subjective search</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772200">
                <a:tc>
                  <a:txBody>
                    <a:bodyPr/>
                    <a:lstStyle/>
                    <a:p>
                      <a:r>
                        <a:rPr lang="en-US" sz="2200" b="1" strike="noStrike" spc="-1">
                          <a:latin typeface="Arial"/>
                        </a:rPr>
                        <a:t>Query: Short, objective</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2200" b="1" strike="noStrike" spc="-1">
                          <a:latin typeface="Arial"/>
                        </a:rPr>
                        <a:t>Query: Long, contextualized, subjective</a:t>
                      </a:r>
                      <a:endParaRPr lang="en-US" sz="22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Referrences</a:t>
            </a:r>
          </a:p>
        </p:txBody>
      </p:sp>
      <p:sp>
        <p:nvSpPr>
          <p:cNvPr id="193" name="TextShape 2"/>
          <p:cNvSpPr txBox="1"/>
          <p:nvPr/>
        </p:nvSpPr>
        <p:spPr>
          <a:xfrm>
            <a:off x="365760" y="1737360"/>
            <a:ext cx="9144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http://video.google.com/videoplay?docid=-1400721382961784115</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http://google.stanford.edu</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http://en.wikipedia.org/wiki/List_of_search_engines</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The Anatomy of a Large-Scale Hyper textual Web Search Engine (1998)</a:t>
            </a:r>
            <a:r>
              <a:t/>
            </a:r>
            <a:br/>
            <a:r>
              <a:rPr lang="en-US" sz="2800" b="0" strike="noStrike" spc="-1">
                <a:solidFill>
                  <a:srgbClr val="333333"/>
                </a:solidFill>
                <a:latin typeface="Open Sans"/>
              </a:rPr>
              <a:t>Sergey Brin and Lawrence Page.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The Anatomy of a Large-Scale Social Search Engine (2010)</a:t>
            </a:r>
            <a:r>
              <a:t/>
            </a:r>
            <a:br/>
            <a:r>
              <a:rPr lang="en-US" sz="2800" b="0" strike="noStrike" spc="-1">
                <a:solidFill>
                  <a:srgbClr val="333333"/>
                </a:solidFill>
                <a:latin typeface="Open Sans"/>
              </a:rPr>
              <a:t>Damon Horowitz and Sepandar D. Kamva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20000" y="171720"/>
            <a:ext cx="8855640" cy="1521000"/>
          </a:xfrm>
          <a:prstGeom prst="rect">
            <a:avLst/>
          </a:prstGeom>
          <a:noFill/>
          <a:ln>
            <a:noFill/>
          </a:ln>
        </p:spPr>
        <p:txBody>
          <a:bodyPr lIns="0" tIns="0" rIns="0" bIns="0" anchor="ctr"/>
          <a:lstStyle/>
          <a:p>
            <a:r>
              <a:rPr lang="en-US" sz="4400" b="1" strike="noStrike" spc="-1">
                <a:solidFill>
                  <a:srgbClr val="333333"/>
                </a:solidFill>
                <a:latin typeface="Open Sans"/>
              </a:rPr>
              <a:t>Design Goals: </a:t>
            </a:r>
            <a:r>
              <a:t/>
            </a:r>
            <a:br/>
            <a:r>
              <a:rPr lang="en-US" sz="4400" b="1" strike="noStrike" spc="-1">
                <a:solidFill>
                  <a:srgbClr val="333333"/>
                </a:solidFill>
                <a:latin typeface="Open Sans"/>
              </a:rPr>
              <a:t>Improve Search Quality</a:t>
            </a:r>
          </a:p>
        </p:txBody>
      </p:sp>
      <p:sp>
        <p:nvSpPr>
          <p:cNvPr id="94"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Web pages are increasing, but user’s ability to look at them is behind.</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In 1998, search engines returned so much junk and spam documents.</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Early search engines could not find themselves!</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720000" y="207360"/>
            <a:ext cx="8855640" cy="1449720"/>
          </a:xfrm>
          <a:prstGeom prst="rect">
            <a:avLst/>
          </a:prstGeom>
          <a:noFill/>
          <a:ln>
            <a:noFill/>
          </a:ln>
        </p:spPr>
        <p:txBody>
          <a:bodyPr lIns="0" tIns="0" rIns="0" bIns="0" anchor="ctr"/>
          <a:lstStyle/>
          <a:p>
            <a:r>
              <a:rPr lang="en-US" sz="4400" b="1" strike="noStrike" spc="-1">
                <a:solidFill>
                  <a:srgbClr val="333333"/>
                </a:solidFill>
                <a:latin typeface="Open Sans"/>
              </a:rPr>
              <a:t>Design Goals: </a:t>
            </a:r>
            <a:r>
              <a:t/>
            </a:r>
            <a:br/>
            <a:r>
              <a:rPr lang="en-US" sz="4000" b="1" strike="noStrike" spc="-1">
                <a:solidFill>
                  <a:srgbClr val="333333"/>
                </a:solidFill>
                <a:latin typeface="Open Sans"/>
              </a:rPr>
              <a:t>Academic Search Engine Research</a:t>
            </a:r>
          </a:p>
        </p:txBody>
      </p:sp>
      <p:sp>
        <p:nvSpPr>
          <p:cNvPr id="96" name="TextShape 2"/>
          <p:cNvSpPr txBox="1"/>
          <p:nvPr/>
        </p:nvSpPr>
        <p:spPr>
          <a:xfrm>
            <a:off x="720000" y="2160000"/>
            <a:ext cx="8640000" cy="43848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Push more development and understanding into the academic realm.</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Develop Systems that reasonable number of people can use (user friendly). </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Build an architecture to support novel research activities in large-scale web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20000" y="171720"/>
            <a:ext cx="8855640" cy="1521000"/>
          </a:xfrm>
          <a:prstGeom prst="rect">
            <a:avLst/>
          </a:prstGeom>
          <a:noFill/>
          <a:ln>
            <a:noFill/>
          </a:ln>
        </p:spPr>
        <p:txBody>
          <a:bodyPr lIns="0" tIns="0" rIns="0" bIns="0" anchor="ctr"/>
          <a:lstStyle/>
          <a:p>
            <a:r>
              <a:rPr lang="en-US" sz="3600" b="1" strike="noStrike" spc="-1">
                <a:solidFill>
                  <a:srgbClr val="333333"/>
                </a:solidFill>
                <a:latin typeface="Open Sans"/>
              </a:rPr>
              <a:t>PageRank: Bringing Order to the Web!</a:t>
            </a:r>
          </a:p>
        </p:txBody>
      </p:sp>
      <p:sp>
        <p:nvSpPr>
          <p:cNvPr id="98" name="TextShape 2"/>
          <p:cNvSpPr txBox="1"/>
          <p:nvPr/>
        </p:nvSpPr>
        <p:spPr>
          <a:xfrm>
            <a:off x="720000" y="1554480"/>
            <a:ext cx="8640000" cy="471600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 Using link structure of the Web to calculate a quality ranking for each page. (citation like)</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Page quality/ranking depends not only on the number of pages that point to it, but also the ranking/importance of these pages. </a:t>
            </a: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Example: If Amazon.com put a link to my website (cited it), my page rank will increase because Amazon.com is so important (has a high PageRank). Also if a large number of unpopular websites link to mine, my PageRank will increase, but not so much.</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Calculating PageRank</a:t>
            </a:r>
          </a:p>
        </p:txBody>
      </p:sp>
      <p:sp>
        <p:nvSpPr>
          <p:cNvPr id="100" name="TextShape 2"/>
          <p:cNvSpPr txBox="1"/>
          <p:nvPr/>
        </p:nvSpPr>
        <p:spPr>
          <a:xfrm>
            <a:off x="720000" y="3200400"/>
            <a:ext cx="8640000" cy="3931920"/>
          </a:xfrm>
          <a:prstGeom prst="rect">
            <a:avLst/>
          </a:prstGeom>
          <a:noFill/>
          <a:ln>
            <a:noFill/>
          </a:ln>
        </p:spPr>
        <p:txBody>
          <a:bodyPr lIns="0" tIns="0" rIns="0" bIns="0"/>
          <a:lstStyle/>
          <a:p>
            <a:pPr>
              <a:lnSpc>
                <a:spcPct val="100000"/>
              </a:lnSpc>
              <a:spcBef>
                <a:spcPts val="601"/>
              </a:spcBef>
            </a:pPr>
            <a:r>
              <a:rPr lang="en-US" sz="2600" b="0" strike="noStrike" spc="-1">
                <a:solidFill>
                  <a:srgbClr val="333333"/>
                </a:solidFill>
                <a:latin typeface="Tahoma"/>
              </a:rPr>
              <a:t>PR(A): PageRank of a webpage A</a:t>
            </a:r>
            <a:endParaRPr lang="en-US" sz="2600" b="0" strike="noStrike" spc="-1">
              <a:solidFill>
                <a:srgbClr val="333333"/>
              </a:solidFill>
              <a:latin typeface="Open Sans"/>
            </a:endParaRPr>
          </a:p>
          <a:p>
            <a:pPr>
              <a:lnSpc>
                <a:spcPct val="100000"/>
              </a:lnSpc>
              <a:spcBef>
                <a:spcPts val="601"/>
              </a:spcBef>
            </a:pPr>
            <a:r>
              <a:rPr lang="en-US" sz="2600" b="0" strike="noStrike" spc="-1">
                <a:solidFill>
                  <a:srgbClr val="333333"/>
                </a:solidFill>
                <a:latin typeface="Tahoma"/>
              </a:rPr>
              <a:t>PR(T</a:t>
            </a:r>
            <a:r>
              <a:rPr lang="en-US" sz="2600" b="0" strike="noStrike" spc="-1" baseline="-25000">
                <a:solidFill>
                  <a:srgbClr val="333333"/>
                </a:solidFill>
                <a:latin typeface="Tahoma"/>
              </a:rPr>
              <a:t>i</a:t>
            </a:r>
            <a:r>
              <a:rPr lang="en-US" sz="2600" b="0" strike="noStrike" spc="-1">
                <a:solidFill>
                  <a:srgbClr val="333333"/>
                </a:solidFill>
                <a:latin typeface="Tahoma"/>
              </a:rPr>
              <a:t>): PageRank of a webpage T</a:t>
            </a:r>
            <a:r>
              <a:rPr lang="en-US" sz="2600" b="0" strike="noStrike" spc="-1" baseline="-25000">
                <a:solidFill>
                  <a:srgbClr val="333333"/>
                </a:solidFill>
                <a:latin typeface="Tahoma"/>
              </a:rPr>
              <a:t>i</a:t>
            </a:r>
            <a:r>
              <a:rPr lang="en-US" sz="2600" b="0" strike="noStrike" spc="-1">
                <a:solidFill>
                  <a:srgbClr val="333333"/>
                </a:solidFill>
                <a:latin typeface="Tahoma"/>
              </a:rPr>
              <a:t> pointing to A</a:t>
            </a:r>
            <a:endParaRPr lang="en-US" sz="2600" b="0" strike="noStrike" spc="-1">
              <a:solidFill>
                <a:srgbClr val="333333"/>
              </a:solidFill>
              <a:latin typeface="Open Sans"/>
            </a:endParaRPr>
          </a:p>
          <a:p>
            <a:pPr>
              <a:lnSpc>
                <a:spcPct val="100000"/>
              </a:lnSpc>
              <a:spcBef>
                <a:spcPts val="601"/>
              </a:spcBef>
            </a:pPr>
            <a:r>
              <a:rPr lang="en-US" sz="2600" b="0" strike="noStrike" spc="-1">
                <a:solidFill>
                  <a:srgbClr val="333333"/>
                </a:solidFill>
                <a:latin typeface="Tahoma"/>
              </a:rPr>
              <a:t>C(T</a:t>
            </a:r>
            <a:r>
              <a:rPr lang="en-US" sz="2600" b="0" strike="noStrike" spc="-1" baseline="-25000">
                <a:solidFill>
                  <a:srgbClr val="333333"/>
                </a:solidFill>
                <a:latin typeface="Tahoma"/>
              </a:rPr>
              <a:t>i</a:t>
            </a:r>
            <a:r>
              <a:rPr lang="en-US" sz="2600" b="0" strike="noStrike" spc="-1">
                <a:solidFill>
                  <a:srgbClr val="333333"/>
                </a:solidFill>
                <a:latin typeface="Tahoma"/>
              </a:rPr>
              <a:t>): Number of outbound links for webpage T</a:t>
            </a:r>
            <a:r>
              <a:rPr lang="en-US" sz="2600" b="0" strike="noStrike" spc="-1" baseline="-25000">
                <a:solidFill>
                  <a:srgbClr val="333333"/>
                </a:solidFill>
                <a:latin typeface="Tahoma"/>
              </a:rPr>
              <a:t>i</a:t>
            </a:r>
            <a:endParaRPr lang="en-US" sz="2600" b="0" strike="noStrike" spc="-1">
              <a:solidFill>
                <a:srgbClr val="333333"/>
              </a:solidFill>
              <a:latin typeface="Open Sans"/>
            </a:endParaRPr>
          </a:p>
          <a:p>
            <a:pPr>
              <a:lnSpc>
                <a:spcPct val="100000"/>
              </a:lnSpc>
              <a:spcBef>
                <a:spcPts val="601"/>
              </a:spcBef>
            </a:pPr>
            <a:r>
              <a:rPr lang="en-US" sz="2600" b="0" strike="noStrike" spc="-1">
                <a:solidFill>
                  <a:srgbClr val="333333"/>
                </a:solidFill>
                <a:latin typeface="Tahoma"/>
              </a:rPr>
              <a:t>L(A): Set of webpages linking to A</a:t>
            </a:r>
            <a:endParaRPr lang="en-US" sz="2600" b="0" strike="noStrike" spc="-1">
              <a:solidFill>
                <a:srgbClr val="333333"/>
              </a:solidFill>
              <a:latin typeface="Open Sans"/>
            </a:endParaRPr>
          </a:p>
          <a:p>
            <a:pPr>
              <a:lnSpc>
                <a:spcPct val="100000"/>
              </a:lnSpc>
              <a:spcBef>
                <a:spcPts val="601"/>
              </a:spcBef>
            </a:pPr>
            <a:r>
              <a:rPr lang="en-US" sz="2600" b="0" strike="noStrike" spc="-1">
                <a:solidFill>
                  <a:srgbClr val="333333"/>
                </a:solidFill>
                <a:latin typeface="Tahoma"/>
              </a:rPr>
              <a:t>d: Damping factor, a value between 0 and 1, is the probability that a random surfer will stop clicking.</a:t>
            </a:r>
            <a:endParaRPr lang="en-US" sz="2600" b="0" strike="noStrike" spc="-1">
              <a:solidFill>
                <a:srgbClr val="333333"/>
              </a:solidFill>
              <a:latin typeface="Open Sans"/>
            </a:endParaRPr>
          </a:p>
          <a:p>
            <a:pPr>
              <a:lnSpc>
                <a:spcPct val="100000"/>
              </a:lnSpc>
              <a:spcBef>
                <a:spcPts val="601"/>
              </a:spcBef>
            </a:pPr>
            <a:r>
              <a:rPr lang="en-US" sz="2600" b="0" strike="noStrike" spc="-1">
                <a:solidFill>
                  <a:srgbClr val="333333"/>
                </a:solidFill>
                <a:latin typeface="Tahoma"/>
              </a:rPr>
              <a:t>Note that PageRanks form a probability distribution of webpages, so the summation of all webpages will be 1</a:t>
            </a:r>
            <a:endParaRPr lang="en-US" sz="2600" b="0" strike="noStrike" spc="-1">
              <a:solidFill>
                <a:srgbClr val="333333"/>
              </a:solidFill>
              <a:latin typeface="Open Sans"/>
            </a:endParaRPr>
          </a:p>
        </p:txBody>
      </p:sp>
      <p:pic>
        <p:nvPicPr>
          <p:cNvPr id="101" name="Picture 100"/>
          <p:cNvPicPr/>
          <p:nvPr/>
        </p:nvPicPr>
        <p:blipFill>
          <a:blip r:embed="rId2"/>
          <a:stretch/>
        </p:blipFill>
        <p:spPr>
          <a:xfrm>
            <a:off x="1554480" y="1569600"/>
            <a:ext cx="5702400" cy="14479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720000" y="300960"/>
            <a:ext cx="8855640" cy="1262520"/>
          </a:xfrm>
          <a:prstGeom prst="rect">
            <a:avLst/>
          </a:prstGeom>
          <a:noFill/>
          <a:ln>
            <a:noFill/>
          </a:ln>
        </p:spPr>
        <p:txBody>
          <a:bodyPr lIns="0" tIns="0" rIns="0" bIns="0" anchor="ctr"/>
          <a:lstStyle/>
          <a:p>
            <a:r>
              <a:rPr lang="en-US" sz="4400" b="1" strike="noStrike" spc="-1">
                <a:solidFill>
                  <a:srgbClr val="333333"/>
                </a:solidFill>
                <a:latin typeface="Open Sans"/>
              </a:rPr>
              <a:t>PageRank Calculation Example</a:t>
            </a:r>
          </a:p>
        </p:txBody>
      </p:sp>
      <p:sp>
        <p:nvSpPr>
          <p:cNvPr id="103" name="TextShape 2"/>
          <p:cNvSpPr txBox="1"/>
          <p:nvPr/>
        </p:nvSpPr>
        <p:spPr>
          <a:xfrm>
            <a:off x="720000" y="1737360"/>
            <a:ext cx="8640000" cy="4807440"/>
          </a:xfrm>
          <a:prstGeom prst="rect">
            <a:avLst/>
          </a:prstGeom>
          <a:noFill/>
          <a:ln>
            <a:noFill/>
          </a:ln>
        </p:spPr>
        <p:txBody>
          <a:bodyPr lIns="0" tIns="0" rIns="0" bIns="0"/>
          <a:lstStyle/>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Assume a universe of 4 webpages: A, B, C, and D</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d is a damping factor.</a:t>
            </a:r>
            <a:r>
              <a:t/>
            </a:r>
            <a:br/>
            <a:r>
              <a:rPr lang="en-US" sz="2800" b="0" strike="noStrike" spc="-1">
                <a:solidFill>
                  <a:srgbClr val="333333"/>
                </a:solidFill>
                <a:latin typeface="Open Sans"/>
              </a:rPr>
              <a:t>Generally assumed to be 0.85</a:t>
            </a: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endParaRPr lang="en-US" sz="2800" b="0" strike="noStrike" spc="-1">
              <a:solidFill>
                <a:srgbClr val="333333"/>
              </a:solidFill>
              <a:latin typeface="Open Sans"/>
            </a:endParaRPr>
          </a:p>
          <a:p>
            <a:pPr marL="432000" indent="-324000">
              <a:spcAft>
                <a:spcPts val="1414"/>
              </a:spcAft>
              <a:buClr>
                <a:srgbClr val="EF2929"/>
              </a:buClr>
              <a:buSzPct val="45000"/>
              <a:buFont typeface="Wingdings" charset="2"/>
              <a:buChar char=""/>
            </a:pPr>
            <a:r>
              <a:rPr lang="en-US" sz="2800" b="0" strike="noStrike" spc="-1">
                <a:solidFill>
                  <a:srgbClr val="333333"/>
                </a:solidFill>
                <a:latin typeface="Open Sans"/>
              </a:rPr>
              <a:t>Repeating the process leads PR to converge!</a:t>
            </a:r>
          </a:p>
        </p:txBody>
      </p:sp>
      <p:pic>
        <p:nvPicPr>
          <p:cNvPr id="104" name="Picture 103"/>
          <p:cNvPicPr/>
          <p:nvPr/>
        </p:nvPicPr>
        <p:blipFill>
          <a:blip r:embed="rId2"/>
          <a:stretch/>
        </p:blipFill>
        <p:spPr>
          <a:xfrm>
            <a:off x="914400" y="2427480"/>
            <a:ext cx="6309360" cy="1147680"/>
          </a:xfrm>
          <a:prstGeom prst="rect">
            <a:avLst/>
          </a:prstGeom>
          <a:ln>
            <a:noFill/>
          </a:ln>
        </p:spPr>
      </p:pic>
      <p:pic>
        <p:nvPicPr>
          <p:cNvPr id="105" name="Picture 104"/>
          <p:cNvPicPr/>
          <p:nvPr/>
        </p:nvPicPr>
        <p:blipFill>
          <a:blip r:embed="rId3"/>
          <a:stretch/>
        </p:blipFill>
        <p:spPr>
          <a:xfrm>
            <a:off x="712800" y="5483520"/>
            <a:ext cx="7791120" cy="1191600"/>
          </a:xfrm>
          <a:prstGeom prst="rect">
            <a:avLst/>
          </a:prstGeom>
          <a:ln>
            <a:noFill/>
          </a:ln>
        </p:spPr>
      </p:pic>
      <p:pic>
        <p:nvPicPr>
          <p:cNvPr id="106" name="Picture 4"/>
          <p:cNvPicPr/>
          <p:nvPr/>
        </p:nvPicPr>
        <p:blipFill>
          <a:blip r:embed="rId4"/>
          <a:srcRect l="17339" t="3995" r="15169" b="21265"/>
          <a:stretch/>
        </p:blipFill>
        <p:spPr>
          <a:xfrm>
            <a:off x="6607080" y="2787480"/>
            <a:ext cx="3043440" cy="25275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1648</Words>
  <Application>Microsoft Office PowerPoint</Application>
  <PresentationFormat>Custom</PresentationFormat>
  <Paragraphs>215</Paragraphs>
  <Slides>45</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45</vt:i4>
      </vt:variant>
    </vt:vector>
  </HeadingPairs>
  <TitlesOfParts>
    <vt:vector size="57" baseType="lpstr">
      <vt:lpstr>Microsoft YaHei</vt:lpstr>
      <vt:lpstr>Arial</vt:lpstr>
      <vt:lpstr>Century Gothic</vt:lpstr>
      <vt:lpstr>DejaVu Sans</vt:lpstr>
      <vt:lpstr>Open Sans</vt:lpstr>
      <vt:lpstr>StarSymbol</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hussam hallak</cp:lastModifiedBy>
  <cp:revision>45</cp:revision>
  <dcterms:created xsi:type="dcterms:W3CDTF">2017-09-15T06:33:44Z</dcterms:created>
  <dcterms:modified xsi:type="dcterms:W3CDTF">2017-10-05T18:43:40Z</dcterms:modified>
  <dc:language>en-US</dc:language>
</cp:coreProperties>
</file>