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4" autoAdjust="0"/>
    <p:restoredTop sz="94618" autoAdjust="0"/>
  </p:normalViewPr>
  <p:slideViewPr>
    <p:cSldViewPr>
      <p:cViewPr>
        <p:scale>
          <a:sx n="77" d="100"/>
          <a:sy n="77" d="100"/>
        </p:scale>
        <p:origin x="142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26AA37C-A640-485F-B7AF-E1AF0C016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A9D551-FF63-435B-9992-494DF6FFEC6A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E62FB0-558F-41DC-8696-E36D19E5AE91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E46D57-A616-4BE6-BAED-F6FE50F6C877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E46D57-A616-4BE6-BAED-F6FE50F6C877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497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E62FB0-558F-41DC-8696-E36D19E5AE91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166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437063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157788"/>
            <a:ext cx="6048375" cy="503237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1613" y="333375"/>
            <a:ext cx="190817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27088" y="333375"/>
            <a:ext cx="5572125" cy="5829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088" y="1268413"/>
            <a:ext cx="3667125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366871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3333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68413"/>
            <a:ext cx="7488237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109" y="1828800"/>
            <a:ext cx="5940425" cy="1301750"/>
          </a:xfrm>
          <a:noFill/>
        </p:spPr>
        <p:txBody>
          <a:bodyPr>
            <a:scene3d>
              <a:camera prst="perspectiveRight"/>
              <a:lightRig rig="threePt" dir="t"/>
            </a:scene3d>
          </a:bodyPr>
          <a:lstStyle/>
          <a:p>
            <a:r>
              <a:rPr lang="en-US" sz="32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INVERSE KINEMATICS CONTROLLER </a:t>
            </a:r>
            <a:endParaRPr lang="uk-UA" sz="3200" dirty="0" smtClean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109" y="5029200"/>
            <a:ext cx="3240087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BY/ Husam </a:t>
            </a:r>
            <a:r>
              <a:rPr lang="en-US" sz="2000" dirty="0" err="1" smtClean="0"/>
              <a:t>Nujaim</a:t>
            </a:r>
            <a:endParaRPr lang="uk-UA" sz="2000" dirty="0" smtClean="0"/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3ABC966B-A489-42EE-B186-02EA1A44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35" y="275158"/>
            <a:ext cx="1515965" cy="15159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Рисунок 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6FE49DF-15E1-4E94-A2B3-57B3510F4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9438"/>
            <a:ext cx="3259287" cy="906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5320" y="4485481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kern="0" dirty="0" smtClean="0"/>
              <a:t>Prof. </a:t>
            </a:r>
            <a:r>
              <a:rPr lang="en-US" sz="2000" dirty="0"/>
              <a:t>Paolo Augusto</a:t>
            </a:r>
            <a:endParaRPr lang="uk-UA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05000" y="609600"/>
            <a:ext cx="1752600" cy="82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kern="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#4</a:t>
            </a:r>
            <a:endParaRPr lang="uk-UA" sz="2400" kern="0" dirty="0" smtClean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6480175" cy="649287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Block Diagram</a:t>
            </a:r>
            <a:endParaRPr lang="uk-UA" sz="3600" b="1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549389" y="685800"/>
            <a:ext cx="3200400" cy="485384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Initial Configuration (q)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49389" y="1410220"/>
            <a:ext cx="3200400" cy="49478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Denavit</a:t>
            </a:r>
            <a:r>
              <a:rPr lang="en-US" dirty="0">
                <a:solidFill>
                  <a:schemeClr val="bg1"/>
                </a:solidFill>
              </a:rPr>
              <a:t>–</a:t>
            </a:r>
            <a:r>
              <a:rPr lang="en-US" dirty="0" err="1">
                <a:solidFill>
                  <a:schemeClr val="bg1"/>
                </a:solidFill>
              </a:rPr>
              <a:t>Hartenberg</a:t>
            </a:r>
            <a:r>
              <a:rPr lang="en-US" dirty="0" smtClean="0">
                <a:solidFill>
                  <a:schemeClr val="bg1"/>
                </a:solidFill>
              </a:rPr>
              <a:t> Table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  <a:endCxn id="6" idx="0"/>
          </p:cNvCxnSpPr>
          <p:nvPr/>
        </p:nvCxnSpPr>
        <p:spPr>
          <a:xfrm>
            <a:off x="5149589" y="1171184"/>
            <a:ext cx="0" cy="2390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9389" y="2133600"/>
            <a:ext cx="3200400" cy="4572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Direct </a:t>
            </a:r>
            <a:r>
              <a:rPr lang="en-US" dirty="0" smtClean="0">
                <a:solidFill>
                  <a:schemeClr val="bg1"/>
                </a:solidFill>
              </a:rPr>
              <a:t>Kinematics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11" idx="0"/>
          </p:cNvCxnSpPr>
          <p:nvPr/>
        </p:nvCxnSpPr>
        <p:spPr>
          <a:xfrm>
            <a:off x="5149589" y="1905000"/>
            <a:ext cx="0" cy="228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50825" y="2480152"/>
            <a:ext cx="3200400" cy="49164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Desired Position &amp; Rotation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49389" y="2819400"/>
            <a:ext cx="3200400" cy="4572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Transformation Matrix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1" idx="2"/>
            <a:endCxn id="18" idx="0"/>
          </p:cNvCxnSpPr>
          <p:nvPr/>
        </p:nvCxnSpPr>
        <p:spPr>
          <a:xfrm>
            <a:off x="5149589" y="2590800"/>
            <a:ext cx="0" cy="228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49389" y="3505200"/>
            <a:ext cx="3200400" cy="46659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</a:t>
            </a:r>
            <a:r>
              <a:rPr lang="en-US" dirty="0" smtClean="0">
                <a:solidFill>
                  <a:schemeClr val="bg1"/>
                </a:solidFill>
              </a:rPr>
              <a:t>Position &amp; Rotation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5149589" y="3276600"/>
            <a:ext cx="0" cy="228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555652" y="4267200"/>
            <a:ext cx="1854548" cy="445718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0" idx="2"/>
            <a:endCxn id="24" idx="0"/>
          </p:cNvCxnSpPr>
          <p:nvPr/>
        </p:nvCxnSpPr>
        <p:spPr>
          <a:xfrm flipH="1">
            <a:off x="4482926" y="3971796"/>
            <a:ext cx="666663" cy="2954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24" idx="1"/>
          </p:cNvCxnSpPr>
          <p:nvPr/>
        </p:nvCxnSpPr>
        <p:spPr>
          <a:xfrm>
            <a:off x="1851025" y="2971799"/>
            <a:ext cx="1704627" cy="15182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562601" y="4267200"/>
            <a:ext cx="1295400" cy="445718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Jacobean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endCxn id="38" idx="3"/>
          </p:cNvCxnSpPr>
          <p:nvPr/>
        </p:nvCxnSpPr>
        <p:spPr>
          <a:xfrm flipH="1">
            <a:off x="6858001" y="4490059"/>
            <a:ext cx="54488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3"/>
          </p:cNvCxnSpPr>
          <p:nvPr/>
        </p:nvCxnSpPr>
        <p:spPr>
          <a:xfrm>
            <a:off x="6749789" y="1657610"/>
            <a:ext cx="653093" cy="104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402882" y="1657610"/>
            <a:ext cx="0" cy="283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552521" y="4953000"/>
            <a:ext cx="3305480" cy="460855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Joint Velocities (</a:t>
            </a:r>
            <a:r>
              <a:rPr lang="en-US" dirty="0" err="1" smtClean="0">
                <a:solidFill>
                  <a:schemeClr val="bg1"/>
                </a:solidFill>
              </a:rPr>
              <a:t>Inv</a:t>
            </a:r>
            <a:r>
              <a:rPr lang="en-US" dirty="0" smtClean="0">
                <a:solidFill>
                  <a:schemeClr val="bg1"/>
                </a:solidFill>
              </a:rPr>
              <a:t>(J)*Error)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stCxn id="24" idx="2"/>
            <a:endCxn id="56" idx="0"/>
          </p:cNvCxnSpPr>
          <p:nvPr/>
        </p:nvCxnSpPr>
        <p:spPr>
          <a:xfrm>
            <a:off x="4482926" y="4712918"/>
            <a:ext cx="722335" cy="2400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2"/>
            <a:endCxn id="56" idx="0"/>
          </p:cNvCxnSpPr>
          <p:nvPr/>
        </p:nvCxnSpPr>
        <p:spPr>
          <a:xfrm flipH="1">
            <a:off x="5205261" y="4712918"/>
            <a:ext cx="1005040" cy="2400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549389" y="5725441"/>
            <a:ext cx="3308612" cy="446759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Euler integration</a:t>
            </a:r>
          </a:p>
        </p:txBody>
      </p:sp>
      <p:cxnSp>
        <p:nvCxnSpPr>
          <p:cNvPr id="90" name="Straight Arrow Connector 89"/>
          <p:cNvCxnSpPr>
            <a:stCxn id="56" idx="2"/>
            <a:endCxn id="66" idx="0"/>
          </p:cNvCxnSpPr>
          <p:nvPr/>
        </p:nvCxnSpPr>
        <p:spPr>
          <a:xfrm flipH="1">
            <a:off x="5203695" y="5413855"/>
            <a:ext cx="1566" cy="311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858001" y="5952474"/>
            <a:ext cx="1219199" cy="5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8077200" y="1453539"/>
            <a:ext cx="1" cy="44952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6749790" y="1453539"/>
            <a:ext cx="132741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30" name="TextBox 4129"/>
          <p:cNvSpPr txBox="1"/>
          <p:nvPr/>
        </p:nvSpPr>
        <p:spPr>
          <a:xfrm>
            <a:off x="8083288" y="3092167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250825" y="1390389"/>
            <a:ext cx="3200400" cy="48434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Trapezoidal Velocity Profile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0" name="Straight Arrow Connector 109"/>
          <p:cNvCxnSpPr>
            <a:stCxn id="106" idx="2"/>
            <a:endCxn id="16" idx="0"/>
          </p:cNvCxnSpPr>
          <p:nvPr/>
        </p:nvCxnSpPr>
        <p:spPr>
          <a:xfrm>
            <a:off x="1851025" y="1874729"/>
            <a:ext cx="0" cy="6054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Key Formulas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4055" t="26042" r="43777" b="61458"/>
          <a:stretch/>
        </p:blipFill>
        <p:spPr>
          <a:xfrm>
            <a:off x="2994819" y="3363094"/>
            <a:ext cx="5486400" cy="9144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9800" y="798882"/>
            <a:ext cx="70564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kern="0" dirty="0" smtClean="0">
                <a:solidFill>
                  <a:schemeClr val="tx2"/>
                </a:solidFill>
              </a:rPr>
              <a:t>Exercise 1: </a:t>
            </a:r>
            <a:endParaRPr lang="en-US" b="1" kern="0" dirty="0" smtClean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518877"/>
            <a:ext cx="70564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kern="0" dirty="0" smtClean="0">
                <a:solidFill>
                  <a:schemeClr val="tx2"/>
                </a:solidFill>
              </a:rPr>
              <a:t>Exercise 2:  </a:t>
            </a:r>
            <a:r>
              <a:rPr lang="en-US" sz="2000" b="1" kern="0" dirty="0" smtClean="0">
                <a:solidFill>
                  <a:schemeClr val="tx2"/>
                </a:solidFill>
              </a:rPr>
              <a:t>(Trapezoidal Velocity Profile) </a:t>
            </a:r>
            <a:endParaRPr lang="en-US" sz="2000" b="1" kern="0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1518020"/>
            <a:ext cx="4926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RotMatZ</a:t>
            </a:r>
            <a:r>
              <a:rPr lang="en-US" dirty="0"/>
              <a:t> = [</a:t>
            </a:r>
            <a:r>
              <a:rPr lang="en-US" dirty="0" smtClean="0"/>
              <a:t>cos(pi)    -sin(pi)      0</a:t>
            </a:r>
            <a:endParaRPr lang="en-US" dirty="0"/>
          </a:p>
          <a:p>
            <a:r>
              <a:rPr lang="en-US" dirty="0"/>
              <a:t>              </a:t>
            </a:r>
            <a:r>
              <a:rPr lang="en-US" dirty="0" smtClean="0"/>
              <a:t>      sin(pi)     cos(pi)     1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/>
              <a:t> </a:t>
            </a:r>
            <a:r>
              <a:rPr lang="en-US" dirty="0" smtClean="0"/>
              <a:t>      0               </a:t>
            </a:r>
            <a:r>
              <a:rPr lang="en-US" dirty="0"/>
              <a:t>0  </a:t>
            </a:r>
            <a:r>
              <a:rPr lang="en-US" dirty="0" smtClean="0"/>
              <a:t>        </a:t>
            </a:r>
            <a:r>
              <a:rPr lang="en-US" dirty="0"/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41115" y="4402573"/>
            <a:ext cx="70564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kern="0" dirty="0" smtClean="0">
                <a:solidFill>
                  <a:schemeClr val="tx2"/>
                </a:solidFill>
              </a:rPr>
              <a:t>Exercise 3:  </a:t>
            </a:r>
            <a:r>
              <a:rPr lang="en-US" sz="2000" b="1" kern="0" dirty="0" smtClean="0">
                <a:solidFill>
                  <a:schemeClr val="tx2"/>
                </a:solidFill>
              </a:rPr>
              <a:t>(Trapezoidal Velocity Profile) </a:t>
            </a:r>
            <a:endParaRPr lang="en-US" sz="2000" b="1" kern="0" dirty="0" smtClean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6619" t="26042" r="39457" b="55208"/>
          <a:stretch/>
        </p:blipFill>
        <p:spPr>
          <a:xfrm>
            <a:off x="2994819" y="5153026"/>
            <a:ext cx="5715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837096" y="240147"/>
            <a:ext cx="70564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kern="0" dirty="0" smtClean="0">
                <a:solidFill>
                  <a:schemeClr val="tx2"/>
                </a:solidFill>
              </a:rPr>
              <a:t>Exercise 4:  </a:t>
            </a:r>
            <a:r>
              <a:rPr lang="en-US" sz="2000" b="1" kern="0" dirty="0" smtClean="0">
                <a:solidFill>
                  <a:schemeClr val="tx2"/>
                </a:solidFill>
              </a:rPr>
              <a:t>(Trapezoidal Velocity Profile) </a:t>
            </a:r>
            <a:endParaRPr lang="en-US" sz="2000" b="1" kern="0" dirty="0" smtClean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6619" t="26042" r="39457" b="55208"/>
          <a:stretch/>
        </p:blipFill>
        <p:spPr>
          <a:xfrm>
            <a:off x="3212981" y="1711761"/>
            <a:ext cx="57150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6530" t="35416" r="53514" b="59375"/>
          <a:stretch/>
        </p:blipFill>
        <p:spPr>
          <a:xfrm>
            <a:off x="3216113" y="3621523"/>
            <a:ext cx="1295401" cy="38100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1991" y="959285"/>
            <a:ext cx="70564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b="1" kern="0" dirty="0" smtClean="0">
                <a:solidFill>
                  <a:schemeClr val="tx2"/>
                </a:solidFill>
              </a:rPr>
              <a:t>Position</a:t>
            </a:r>
            <a:endParaRPr lang="en-US" sz="2000" b="1" kern="0" dirty="0" smtClean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42262" y="2895600"/>
            <a:ext cx="70564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b="1" kern="0" dirty="0" smtClean="0">
                <a:solidFill>
                  <a:schemeClr val="tx2"/>
                </a:solidFill>
              </a:rPr>
              <a:t>Orientation</a:t>
            </a:r>
            <a:endParaRPr lang="en-US" sz="2000" b="1" kern="0" dirty="0" smtClean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8917" t="42708" r="42972" b="43750"/>
          <a:stretch/>
        </p:blipFill>
        <p:spPr>
          <a:xfrm>
            <a:off x="3048000" y="3985822"/>
            <a:ext cx="3657601" cy="9906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42262" y="5640824"/>
            <a:ext cx="70564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b="1" kern="0" dirty="0" smtClean="0">
                <a:solidFill>
                  <a:schemeClr val="tx2"/>
                </a:solidFill>
              </a:rPr>
              <a:t>Axes-Angle</a:t>
            </a:r>
            <a:endParaRPr lang="en-US" sz="2000" b="1" kern="0" dirty="0" smtClean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33016" t="57292" r="48829" b="34375"/>
          <a:stretch/>
        </p:blipFill>
        <p:spPr>
          <a:xfrm>
            <a:off x="2895600" y="4980533"/>
            <a:ext cx="236220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667000"/>
            <a:ext cx="5562600" cy="649287"/>
          </a:xfrm>
        </p:spPr>
        <p:txBody>
          <a:bodyPr/>
          <a:lstStyle/>
          <a:p>
            <a:r>
              <a:rPr lang="en-US" sz="60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Grazie Mille</a:t>
            </a:r>
            <a:endParaRPr lang="uk-UA" sz="6000" b="1" dirty="0" smtClean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791200" y="5257800"/>
            <a:ext cx="25908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1" kern="0" dirty="0" smtClean="0"/>
              <a:t>Husam </a:t>
            </a:r>
            <a:r>
              <a:rPr lang="en-US" sz="2400" b="1" kern="0" dirty="0" err="1" smtClean="0"/>
              <a:t>Nujaim</a:t>
            </a:r>
            <a:endParaRPr lang="uk-UA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0669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626</TotalTime>
  <Words>112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template</vt:lpstr>
      <vt:lpstr>INVERSE KINEMATICS CONTROLLER </vt:lpstr>
      <vt:lpstr>Block Diagram</vt:lpstr>
      <vt:lpstr>Key Formulas</vt:lpstr>
      <vt:lpstr>PowerPoint Presentation</vt:lpstr>
      <vt:lpstr>Grazie Mille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INVERE KNIMATIC CONTROLLER</dc:title>
  <dc:creator>Husam</dc:creator>
  <cp:lastModifiedBy>Husam</cp:lastModifiedBy>
  <cp:revision>11</cp:revision>
  <dcterms:created xsi:type="dcterms:W3CDTF">2021-06-20T20:47:06Z</dcterms:created>
  <dcterms:modified xsi:type="dcterms:W3CDTF">2021-06-21T07:13:33Z</dcterms:modified>
</cp:coreProperties>
</file>