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8" r:id="rId3"/>
    <p:sldId id="259" r:id="rId4"/>
    <p:sldId id="260" r:id="rId5"/>
    <p:sldId id="262" r:id="rId6"/>
    <p:sldId id="263" r:id="rId7"/>
    <p:sldId id="268"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0C88EB-9521-49D6-82DE-21FBBD5CEF1C}"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194893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C88EB-9521-49D6-82DE-21FBBD5CEF1C}"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313549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C88EB-9521-49D6-82DE-21FBBD5CEF1C}"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3556106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C88EB-9521-49D6-82DE-21FBBD5CEF1C}"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7FAC-F7FD-4B99-AF8B-9F6CEEC1FF9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0512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C88EB-9521-49D6-82DE-21FBBD5CEF1C}"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3831306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0C88EB-9521-49D6-82DE-21FBBD5CEF1C}"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3872562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0C88EB-9521-49D6-82DE-21FBBD5CEF1C}"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810170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C88EB-9521-49D6-82DE-21FBBD5CEF1C}"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2759437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C88EB-9521-49D6-82DE-21FBBD5CEF1C}"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3361616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C88EB-9521-49D6-82DE-21FBBD5CEF1C}"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11800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0C88EB-9521-49D6-82DE-21FBBD5CEF1C}"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5812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0C88EB-9521-49D6-82DE-21FBBD5CEF1C}"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68326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0C88EB-9521-49D6-82DE-21FBBD5CEF1C}"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328450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0C88EB-9521-49D6-82DE-21FBBD5CEF1C}"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143108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0C88EB-9521-49D6-82DE-21FBBD5CEF1C}"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73920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C0C88EB-9521-49D6-82DE-21FBBD5CEF1C}"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247000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C88EB-9521-49D6-82DE-21FBBD5CEF1C}"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387051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0C88EB-9521-49D6-82DE-21FBBD5CEF1C}"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7FAC-F7FD-4B99-AF8B-9F6CEEC1FF95}" type="slidenum">
              <a:rPr lang="en-US" smtClean="0"/>
              <a:t>‹#›</a:t>
            </a:fld>
            <a:endParaRPr lang="en-US"/>
          </a:p>
        </p:txBody>
      </p:sp>
    </p:spTree>
    <p:extLst>
      <p:ext uri="{BB962C8B-B14F-4D97-AF65-F5344CB8AC3E}">
        <p14:creationId xmlns:p14="http://schemas.microsoft.com/office/powerpoint/2010/main" val="102927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C0C88EB-9521-49D6-82DE-21FBBD5CEF1C}" type="datetimeFigureOut">
              <a:rPr lang="en-US" smtClean="0"/>
              <a:t>4/25/2025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AD97FAC-F7FD-4B99-AF8B-9F6CEEC1FF95}" type="slidenum">
              <a:rPr lang="en-US" smtClean="0"/>
              <a:t>‹#›</a:t>
            </a:fld>
            <a:endParaRPr lang="en-US"/>
          </a:p>
        </p:txBody>
      </p:sp>
    </p:spTree>
    <p:extLst>
      <p:ext uri="{BB962C8B-B14F-4D97-AF65-F5344CB8AC3E}">
        <p14:creationId xmlns:p14="http://schemas.microsoft.com/office/powerpoint/2010/main" val="175265010"/>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91A6-CE30-E83A-DA90-4D3CB3D8B11E}"/>
              </a:ext>
            </a:extLst>
          </p:cNvPr>
          <p:cNvSpPr>
            <a:spLocks noGrp="1"/>
          </p:cNvSpPr>
          <p:nvPr>
            <p:ph type="ctrTitle"/>
          </p:nvPr>
        </p:nvSpPr>
        <p:spPr>
          <a:xfrm>
            <a:off x="411480" y="1122362"/>
            <a:ext cx="8092440" cy="1465389"/>
          </a:xfrm>
        </p:spPr>
        <p:txBody>
          <a:bodyPr>
            <a:normAutofit/>
          </a:bodyPr>
          <a:lstStyle/>
          <a:p>
            <a:pPr algn="l"/>
            <a:r>
              <a:rPr lang="en-US" sz="3000" u="sng" dirty="0">
                <a:latin typeface="Times New Roman" panose="02020603050405020304" pitchFamily="18" charset="0"/>
                <a:cs typeface="Times New Roman" panose="02020603050405020304" pitchFamily="18" charset="0"/>
              </a:rPr>
              <a:t>multimedia system and  application</a:t>
            </a:r>
            <a:br>
              <a:rPr lang="en-US" sz="3000" u="sng" dirty="0">
                <a:latin typeface="Times New Roman" panose="02020603050405020304" pitchFamily="18" charset="0"/>
                <a:cs typeface="Times New Roman" panose="02020603050405020304" pitchFamily="18" charset="0"/>
              </a:rPr>
            </a:br>
            <a:r>
              <a:rPr lang="en-US" sz="3000" u="sng" dirty="0">
                <a:latin typeface="Times New Roman" panose="02020603050405020304" pitchFamily="18" charset="0"/>
                <a:cs typeface="Times New Roman" panose="02020603050405020304" pitchFamily="18" charset="0"/>
              </a:rPr>
              <a:t>BBC Group 6</a:t>
            </a:r>
            <a:br>
              <a:rPr lang="en-US" sz="3000" u="sng" dirty="0">
                <a:latin typeface="Times New Roman" panose="02020603050405020304" pitchFamily="18" charset="0"/>
                <a:cs typeface="Times New Roman" panose="02020603050405020304" pitchFamily="18" charset="0"/>
              </a:rPr>
            </a:br>
            <a:r>
              <a:rPr lang="en-US" sz="3000" u="sng" dirty="0">
                <a:latin typeface="Times New Roman" panose="02020603050405020304" pitchFamily="18" charset="0"/>
                <a:cs typeface="Times New Roman" panose="02020603050405020304" pitchFamily="18" charset="0"/>
              </a:rPr>
              <a:t>water conservation awareness</a:t>
            </a:r>
          </a:p>
        </p:txBody>
      </p:sp>
      <p:sp>
        <p:nvSpPr>
          <p:cNvPr id="3" name="Subtitle 2">
            <a:extLst>
              <a:ext uri="{FF2B5EF4-FFF2-40B4-BE49-F238E27FC236}">
                <a16:creationId xmlns:a16="http://schemas.microsoft.com/office/drawing/2014/main" id="{3260F470-EF49-232D-55DD-17BDB9E4DA87}"/>
              </a:ext>
            </a:extLst>
          </p:cNvPr>
          <p:cNvSpPr>
            <a:spLocks noGrp="1"/>
          </p:cNvSpPr>
          <p:nvPr>
            <p:ph type="subTitle" idx="1"/>
          </p:nvPr>
        </p:nvSpPr>
        <p:spPr>
          <a:xfrm>
            <a:off x="865632" y="2763837"/>
            <a:ext cx="5919216" cy="2971800"/>
          </a:xfrm>
        </p:spPr>
        <p:txBody>
          <a:bodyPr>
            <a:normAutofit lnSpcReduction="10000"/>
          </a:bodyPr>
          <a:lstStyle/>
          <a:p>
            <a:r>
              <a:rPr lang="en-US" u="sng" dirty="0">
                <a:solidFill>
                  <a:schemeClr val="tx1"/>
                </a:solidFill>
              </a:rPr>
              <a:t>Group members:</a:t>
            </a:r>
          </a:p>
          <a:p>
            <a:pPr algn="l"/>
            <a:r>
              <a:rPr lang="en-US" dirty="0">
                <a:solidFill>
                  <a:schemeClr val="tx1"/>
                </a:solidFill>
              </a:rPr>
              <a:t>1.Joy Mutanu                SCT222-0307/2022</a:t>
            </a:r>
          </a:p>
          <a:p>
            <a:pPr algn="l"/>
            <a:r>
              <a:rPr lang="en-US" dirty="0">
                <a:solidFill>
                  <a:schemeClr val="tx1"/>
                </a:solidFill>
              </a:rPr>
              <a:t>2.Yassir Mohammed      SCT222-0288/2022</a:t>
            </a:r>
          </a:p>
          <a:p>
            <a:pPr algn="l"/>
            <a:r>
              <a:rPr lang="en-US" dirty="0">
                <a:solidFill>
                  <a:schemeClr val="tx1"/>
                </a:solidFill>
              </a:rPr>
              <a:t>3.Rehab </a:t>
            </a:r>
            <a:r>
              <a:rPr lang="en-US" dirty="0" err="1">
                <a:solidFill>
                  <a:schemeClr val="tx1"/>
                </a:solidFill>
              </a:rPr>
              <a:t>chepchirchir</a:t>
            </a:r>
            <a:r>
              <a:rPr lang="en-US" dirty="0">
                <a:solidFill>
                  <a:schemeClr val="tx1"/>
                </a:solidFill>
              </a:rPr>
              <a:t>    SCT222-0741/2022</a:t>
            </a:r>
          </a:p>
          <a:p>
            <a:pPr algn="l"/>
            <a:r>
              <a:rPr lang="en-US" dirty="0">
                <a:solidFill>
                  <a:schemeClr val="tx1"/>
                </a:solidFill>
              </a:rPr>
              <a:t>4.Hiram  Mwangi          SCT222-0295/2022</a:t>
            </a:r>
          </a:p>
          <a:p>
            <a:pPr algn="l"/>
            <a:r>
              <a:rPr lang="en-US" dirty="0">
                <a:solidFill>
                  <a:schemeClr val="tx1"/>
                </a:solidFill>
              </a:rPr>
              <a:t>5.Hussein Adan              SCT222 -0740/2022</a:t>
            </a:r>
          </a:p>
        </p:txBody>
      </p:sp>
    </p:spTree>
    <p:extLst>
      <p:ext uri="{BB962C8B-B14F-4D97-AF65-F5344CB8AC3E}">
        <p14:creationId xmlns:p14="http://schemas.microsoft.com/office/powerpoint/2010/main" val="415662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6086-45E4-BDCE-D7E1-D5686021B224}"/>
              </a:ext>
            </a:extLst>
          </p:cNvPr>
          <p:cNvSpPr>
            <a:spLocks noGrp="1"/>
          </p:cNvSpPr>
          <p:nvPr>
            <p:ph type="title"/>
          </p:nvPr>
        </p:nvSpPr>
        <p:spPr>
          <a:xfrm>
            <a:off x="0" y="283464"/>
            <a:ext cx="10364451" cy="899387"/>
          </a:xfrm>
        </p:spPr>
        <p:txBody>
          <a:bodyPr>
            <a:normAutofit fontScale="90000"/>
          </a:bodyPr>
          <a:lstStyle/>
          <a:p>
            <a:r>
              <a:rPr lang="en-US" b="1" u="sng" dirty="0"/>
              <a:t>7.Roles of members</a:t>
            </a:r>
            <a:br>
              <a:rPr lang="en-US" b="1" u="sng" dirty="0"/>
            </a:br>
            <a:endParaRPr lang="en-US" u="sng" dirty="0"/>
          </a:p>
        </p:txBody>
      </p:sp>
      <p:sp>
        <p:nvSpPr>
          <p:cNvPr id="3" name="Content Placeholder 2">
            <a:extLst>
              <a:ext uri="{FF2B5EF4-FFF2-40B4-BE49-F238E27FC236}">
                <a16:creationId xmlns:a16="http://schemas.microsoft.com/office/drawing/2014/main" id="{FA68CCF3-6472-BF84-5EBE-343BD7E1248C}"/>
              </a:ext>
            </a:extLst>
          </p:cNvPr>
          <p:cNvSpPr>
            <a:spLocks noGrp="1"/>
          </p:cNvSpPr>
          <p:nvPr>
            <p:ph idx="1"/>
          </p:nvPr>
        </p:nvSpPr>
        <p:spPr>
          <a:xfrm>
            <a:off x="694319" y="1042416"/>
            <a:ext cx="7681585" cy="5815584"/>
          </a:xfrm>
        </p:spPr>
        <p:txBody>
          <a:bodyPr>
            <a:noAutofit/>
          </a:bodyPr>
          <a:lstStyle/>
          <a:p>
            <a:pPr>
              <a:buFont typeface="+mj-lt"/>
              <a:buAutoNum type="arabicPeriod"/>
            </a:pPr>
            <a:r>
              <a:rPr lang="en-US" sz="1600" b="1" dirty="0"/>
              <a:t>Rahab (Script Writer &amp; Storyboard Artist)</a:t>
            </a:r>
            <a:endParaRPr lang="en-US" sz="1600" dirty="0"/>
          </a:p>
          <a:p>
            <a:pPr marL="742950" lvl="1" indent="-285750">
              <a:buFont typeface="+mj-lt"/>
              <a:buAutoNum type="arabicPeriod"/>
            </a:pPr>
            <a:r>
              <a:rPr lang="en-US" sz="1600" dirty="0"/>
              <a:t>Finalizes the script</a:t>
            </a:r>
          </a:p>
          <a:p>
            <a:pPr marL="742950" lvl="1" indent="-285750">
              <a:buFont typeface="+mj-lt"/>
              <a:buAutoNum type="arabicPeriod"/>
            </a:pPr>
            <a:r>
              <a:rPr lang="en-US" sz="1600" dirty="0"/>
              <a:t>Ensures all key messages are covered</a:t>
            </a:r>
          </a:p>
          <a:p>
            <a:pPr>
              <a:buFont typeface="+mj-lt"/>
              <a:buAutoNum type="arabicPeriod"/>
            </a:pPr>
            <a:r>
              <a:rPr lang="en-US" sz="1600" b="1" dirty="0"/>
              <a:t>Joy (Animator)</a:t>
            </a:r>
            <a:endParaRPr lang="en-US" sz="1600" dirty="0"/>
          </a:p>
          <a:p>
            <a:pPr marL="742950" lvl="1" indent="-285750">
              <a:buFont typeface="+mj-lt"/>
              <a:buAutoNum type="arabicPeriod"/>
            </a:pPr>
            <a:r>
              <a:rPr lang="en-US" sz="1600" dirty="0"/>
              <a:t>Designs the storyboard &amp; scene transitions</a:t>
            </a:r>
          </a:p>
          <a:p>
            <a:pPr marL="742950" lvl="1" indent="-285750">
              <a:buFont typeface="+mj-lt"/>
              <a:buAutoNum type="arabicPeriod"/>
            </a:pPr>
            <a:r>
              <a:rPr lang="en-US" sz="1600" dirty="0"/>
              <a:t>Manages character movements &amp; animation</a:t>
            </a:r>
          </a:p>
          <a:p>
            <a:pPr>
              <a:buFont typeface="+mj-lt"/>
              <a:buAutoNum type="arabicPeriod"/>
            </a:pPr>
            <a:r>
              <a:rPr lang="en-US" sz="1600" b="1" dirty="0"/>
              <a:t>Yasir (Voice Over &amp; Sound Effects)</a:t>
            </a:r>
            <a:endParaRPr lang="en-US" sz="1600" dirty="0"/>
          </a:p>
          <a:p>
            <a:pPr marL="742950" lvl="1" indent="-285750">
              <a:buFont typeface="+mj-lt"/>
              <a:buAutoNum type="arabicPeriod"/>
            </a:pPr>
            <a:r>
              <a:rPr lang="en-US" sz="1600" dirty="0"/>
              <a:t>Records dialogue for characters</a:t>
            </a:r>
          </a:p>
          <a:p>
            <a:pPr marL="742950" lvl="1" indent="-285750">
              <a:buFont typeface="+mj-lt"/>
              <a:buAutoNum type="arabicPeriod"/>
            </a:pPr>
            <a:r>
              <a:rPr lang="en-US" sz="1600" dirty="0"/>
              <a:t>Adds background music &amp; sound effects</a:t>
            </a:r>
          </a:p>
          <a:p>
            <a:pPr>
              <a:buFont typeface="+mj-lt"/>
              <a:buAutoNum type="arabicPeriod"/>
            </a:pPr>
            <a:r>
              <a:rPr lang="en-US" sz="1600" b="1" dirty="0"/>
              <a:t>Hiram (Graphic Designer &amp; Text Effects)</a:t>
            </a:r>
            <a:endParaRPr lang="en-US" sz="1600" dirty="0"/>
          </a:p>
          <a:p>
            <a:pPr marL="742950" lvl="1" indent="-285750">
              <a:buFont typeface="+mj-lt"/>
              <a:buAutoNum type="arabicPeriod"/>
            </a:pPr>
            <a:r>
              <a:rPr lang="en-US" sz="1600" dirty="0"/>
              <a:t>Creates character designs and environment elements</a:t>
            </a:r>
          </a:p>
          <a:p>
            <a:pPr marL="742950" lvl="1" indent="-285750">
              <a:buFont typeface="+mj-lt"/>
              <a:buAutoNum type="arabicPeriod"/>
            </a:pPr>
            <a:r>
              <a:rPr lang="en-US" sz="1600" dirty="0"/>
              <a:t>Adds on-screen text &amp; special effects</a:t>
            </a:r>
          </a:p>
          <a:p>
            <a:pPr>
              <a:buFont typeface="+mj-lt"/>
              <a:buAutoNum type="arabicPeriod"/>
            </a:pPr>
            <a:r>
              <a:rPr lang="en-US" sz="1600" b="1"/>
              <a:t>Hussein </a:t>
            </a:r>
            <a:r>
              <a:rPr lang="en-US" sz="1600" b="1" dirty="0"/>
              <a:t>(Editing &amp; Final Production)</a:t>
            </a:r>
            <a:endParaRPr lang="en-US" sz="1600" dirty="0"/>
          </a:p>
          <a:p>
            <a:pPr marL="742950" lvl="1" indent="-285750">
              <a:buFont typeface="+mj-lt"/>
              <a:buAutoNum type="arabicPeriod"/>
            </a:pPr>
            <a:r>
              <a:rPr lang="en-US" sz="1600" dirty="0"/>
              <a:t>Combines animation, voiceovers, and effects</a:t>
            </a:r>
          </a:p>
          <a:p>
            <a:pPr marL="742950" lvl="1" indent="-285750">
              <a:buFont typeface="+mj-lt"/>
              <a:buAutoNum type="arabicPeriod"/>
            </a:pPr>
            <a:r>
              <a:rPr lang="en-US" sz="1600" dirty="0"/>
              <a:t>Edits &amp; renders the final video for presentation</a:t>
            </a:r>
          </a:p>
          <a:p>
            <a:endParaRPr lang="en-US" sz="1600" dirty="0"/>
          </a:p>
        </p:txBody>
      </p:sp>
    </p:spTree>
    <p:extLst>
      <p:ext uri="{BB962C8B-B14F-4D97-AF65-F5344CB8AC3E}">
        <p14:creationId xmlns:p14="http://schemas.microsoft.com/office/powerpoint/2010/main" val="391987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BE4C-8493-0300-2F44-D55D74ECF42E}"/>
              </a:ext>
            </a:extLst>
          </p:cNvPr>
          <p:cNvSpPr>
            <a:spLocks noGrp="1"/>
          </p:cNvSpPr>
          <p:nvPr>
            <p:ph type="title"/>
          </p:nvPr>
        </p:nvSpPr>
        <p:spPr/>
        <p:txBody>
          <a:bodyPr/>
          <a:lstStyle/>
          <a:p>
            <a:r>
              <a:rPr lang="en-US" b="1" u="sng" dirty="0"/>
              <a:t>Water Conservation Awareness</a:t>
            </a:r>
            <a:br>
              <a:rPr lang="en-US" b="1" u="sng" dirty="0"/>
            </a:br>
            <a:endParaRPr lang="en-US" u="sng" dirty="0"/>
          </a:p>
        </p:txBody>
      </p:sp>
      <p:sp>
        <p:nvSpPr>
          <p:cNvPr id="3" name="Content Placeholder 2">
            <a:extLst>
              <a:ext uri="{FF2B5EF4-FFF2-40B4-BE49-F238E27FC236}">
                <a16:creationId xmlns:a16="http://schemas.microsoft.com/office/drawing/2014/main" id="{9F8DA80C-8B5E-3584-30D3-92ADA7E40181}"/>
              </a:ext>
            </a:extLst>
          </p:cNvPr>
          <p:cNvSpPr>
            <a:spLocks noGrp="1"/>
          </p:cNvSpPr>
          <p:nvPr>
            <p:ph idx="1"/>
          </p:nvPr>
        </p:nvSpPr>
        <p:spPr>
          <a:xfrm>
            <a:off x="838200" y="1825625"/>
            <a:ext cx="10515600" cy="3470275"/>
          </a:xfrm>
        </p:spPr>
        <p:txBody>
          <a:bodyPr>
            <a:normAutofit/>
          </a:bodyPr>
          <a:lstStyle/>
          <a:p>
            <a:r>
              <a:rPr lang="en-US" sz="2000" b="1" dirty="0"/>
              <a:t>Objective:</a:t>
            </a:r>
            <a:r>
              <a:rPr lang="en-US" sz="2000" dirty="0"/>
              <a:t> Raise awareness about the importance of water conservation and educate individuals on how to reduce water waste.</a:t>
            </a:r>
          </a:p>
          <a:p>
            <a:pPr marL="0" indent="0">
              <a:buNone/>
            </a:pPr>
            <a:endParaRPr lang="en-US" sz="2000" dirty="0"/>
          </a:p>
          <a:p>
            <a:r>
              <a:rPr lang="en-US" sz="2000" b="1" dirty="0"/>
              <a:t>Tasks: </a:t>
            </a:r>
            <a:r>
              <a:rPr lang="en-US" sz="2000" dirty="0"/>
              <a:t>Design an animated video explaining how individuals can reduce water waste and contribute to sustainability.</a:t>
            </a:r>
          </a:p>
        </p:txBody>
      </p:sp>
    </p:spTree>
    <p:extLst>
      <p:ext uri="{BB962C8B-B14F-4D97-AF65-F5344CB8AC3E}">
        <p14:creationId xmlns:p14="http://schemas.microsoft.com/office/powerpoint/2010/main" val="136725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B983-8DF4-BFC8-5607-DB3B7D0C8BD5}"/>
              </a:ext>
            </a:extLst>
          </p:cNvPr>
          <p:cNvSpPr>
            <a:spLocks noGrp="1"/>
          </p:cNvSpPr>
          <p:nvPr>
            <p:ph type="title"/>
          </p:nvPr>
        </p:nvSpPr>
        <p:spPr/>
        <p:txBody>
          <a:bodyPr/>
          <a:lstStyle/>
          <a:p>
            <a:r>
              <a:rPr lang="en-US" b="1" u="sng" dirty="0"/>
              <a:t>1. Video Concept &amp; Theme</a:t>
            </a:r>
            <a:br>
              <a:rPr lang="en-US" b="1" u="sng" dirty="0"/>
            </a:br>
            <a:endParaRPr lang="en-US" u="sng" dirty="0"/>
          </a:p>
        </p:txBody>
      </p:sp>
      <p:sp>
        <p:nvSpPr>
          <p:cNvPr id="3" name="Content Placeholder 2">
            <a:extLst>
              <a:ext uri="{FF2B5EF4-FFF2-40B4-BE49-F238E27FC236}">
                <a16:creationId xmlns:a16="http://schemas.microsoft.com/office/drawing/2014/main" id="{EE2956AD-481D-8CEA-71F9-585027DC626F}"/>
              </a:ext>
            </a:extLst>
          </p:cNvPr>
          <p:cNvSpPr>
            <a:spLocks noGrp="1"/>
          </p:cNvSpPr>
          <p:nvPr>
            <p:ph idx="1"/>
          </p:nvPr>
        </p:nvSpPr>
        <p:spPr/>
        <p:txBody>
          <a:bodyPr>
            <a:normAutofit/>
          </a:bodyPr>
          <a:lstStyle/>
          <a:p>
            <a:pPr>
              <a:buFont typeface="Arial" panose="020B0604020202020204" pitchFamily="34" charset="0"/>
              <a:buChar char="•"/>
            </a:pPr>
            <a:r>
              <a:rPr lang="en-US" sz="2200" b="1" dirty="0"/>
              <a:t>Target Audience:</a:t>
            </a:r>
            <a:r>
              <a:rPr lang="en-US" sz="2200" dirty="0"/>
              <a:t> General public (students, homeowners, businesses)</a:t>
            </a:r>
          </a:p>
          <a:p>
            <a:pPr>
              <a:buFont typeface="Arial" panose="020B0604020202020204" pitchFamily="34" charset="0"/>
              <a:buChar char="•"/>
            </a:pPr>
            <a:r>
              <a:rPr lang="en-US" sz="2200" b="1" dirty="0"/>
              <a:t>Tone &amp; Style:</a:t>
            </a:r>
            <a:r>
              <a:rPr lang="en-US" sz="2200" dirty="0"/>
              <a:t> Engaging, informative, and visually appealing</a:t>
            </a:r>
          </a:p>
          <a:p>
            <a:pPr>
              <a:buFont typeface="Arial" panose="020B0604020202020204" pitchFamily="34" charset="0"/>
              <a:buChar char="•"/>
            </a:pPr>
            <a:r>
              <a:rPr lang="en-US" sz="2200" b="1" dirty="0"/>
              <a:t>Animation Type:</a:t>
            </a:r>
            <a:r>
              <a:rPr lang="en-US" sz="2200" dirty="0"/>
              <a:t> 2D animation with simple illustrations and clear narration</a:t>
            </a:r>
          </a:p>
          <a:p>
            <a:endParaRPr lang="en-US" sz="2200" dirty="0"/>
          </a:p>
        </p:txBody>
      </p:sp>
    </p:spTree>
    <p:extLst>
      <p:ext uri="{BB962C8B-B14F-4D97-AF65-F5344CB8AC3E}">
        <p14:creationId xmlns:p14="http://schemas.microsoft.com/office/powerpoint/2010/main" val="554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4550-B328-C8B2-9185-730BA1CA574E}"/>
              </a:ext>
            </a:extLst>
          </p:cNvPr>
          <p:cNvSpPr>
            <a:spLocks noGrp="1"/>
          </p:cNvSpPr>
          <p:nvPr>
            <p:ph type="title"/>
          </p:nvPr>
        </p:nvSpPr>
        <p:spPr>
          <a:xfrm>
            <a:off x="813815" y="523875"/>
            <a:ext cx="7260337" cy="381381"/>
          </a:xfrm>
        </p:spPr>
        <p:txBody>
          <a:bodyPr>
            <a:normAutofit fontScale="90000"/>
          </a:bodyPr>
          <a:lstStyle/>
          <a:p>
            <a:r>
              <a:rPr lang="en-US" sz="4400" b="1" u="sng" dirty="0"/>
              <a:t>2. Key Messages to Include</a:t>
            </a:r>
            <a:br>
              <a:rPr lang="en-US" sz="4400" b="1" u="sng" dirty="0"/>
            </a:br>
            <a:endParaRPr lang="en-US" u="sng" dirty="0"/>
          </a:p>
        </p:txBody>
      </p:sp>
      <p:sp>
        <p:nvSpPr>
          <p:cNvPr id="3" name="Content Placeholder 2">
            <a:extLst>
              <a:ext uri="{FF2B5EF4-FFF2-40B4-BE49-F238E27FC236}">
                <a16:creationId xmlns:a16="http://schemas.microsoft.com/office/drawing/2014/main" id="{5E0E3907-2D74-8E8A-9291-7865EC5CD365}"/>
              </a:ext>
            </a:extLst>
          </p:cNvPr>
          <p:cNvSpPr>
            <a:spLocks noGrp="1"/>
          </p:cNvSpPr>
          <p:nvPr>
            <p:ph idx="1"/>
          </p:nvPr>
        </p:nvSpPr>
        <p:spPr>
          <a:xfrm>
            <a:off x="913775" y="804672"/>
            <a:ext cx="10364452" cy="5861304"/>
          </a:xfrm>
        </p:spPr>
        <p:txBody>
          <a:bodyPr>
            <a:noAutofit/>
          </a:bodyPr>
          <a:lstStyle/>
          <a:p>
            <a:pPr>
              <a:buNone/>
            </a:pPr>
            <a:r>
              <a:rPr lang="en-US" sz="1800" dirty="0"/>
              <a:t> </a:t>
            </a:r>
            <a:r>
              <a:rPr lang="en-US" sz="1800" b="1" dirty="0"/>
              <a:t>Importance of Water Conservation:</a:t>
            </a:r>
            <a:endParaRPr lang="en-US" sz="1800" dirty="0"/>
          </a:p>
          <a:p>
            <a:pPr>
              <a:buFont typeface="Arial" panose="020B0604020202020204" pitchFamily="34" charset="0"/>
              <a:buChar char="•"/>
            </a:pPr>
            <a:r>
              <a:rPr lang="en-US" sz="1800" dirty="0"/>
              <a:t>Only </a:t>
            </a:r>
            <a:r>
              <a:rPr lang="en-US" sz="1800" b="1" dirty="0"/>
              <a:t>3% of Earth's water</a:t>
            </a:r>
            <a:r>
              <a:rPr lang="en-US" sz="1800" dirty="0"/>
              <a:t> is fresh, and much of it is inaccessible.</a:t>
            </a:r>
          </a:p>
          <a:p>
            <a:pPr>
              <a:buFont typeface="Arial" panose="020B0604020202020204" pitchFamily="34" charset="0"/>
              <a:buChar char="•"/>
            </a:pPr>
            <a:r>
              <a:rPr lang="en-US" sz="1800" dirty="0"/>
              <a:t>Growing population &amp; climate change increase water scarcity.</a:t>
            </a:r>
          </a:p>
          <a:p>
            <a:pPr>
              <a:buFont typeface="Arial" panose="020B0604020202020204" pitchFamily="34" charset="0"/>
              <a:buChar char="•"/>
            </a:pPr>
            <a:r>
              <a:rPr lang="en-US" sz="1800" dirty="0"/>
              <a:t>Every drop counts—small actions lead to big impacts.</a:t>
            </a:r>
          </a:p>
          <a:p>
            <a:pPr>
              <a:buNone/>
            </a:pPr>
            <a:r>
              <a:rPr lang="en-US" sz="1800" b="1" dirty="0"/>
              <a:t>Ways to Conserve Water at Home &amp; Work:</a:t>
            </a:r>
            <a:endParaRPr lang="en-US" sz="1800" dirty="0"/>
          </a:p>
          <a:p>
            <a:pPr>
              <a:buFont typeface="Arial" panose="020B0604020202020204" pitchFamily="34" charset="0"/>
              <a:buChar char="•"/>
            </a:pPr>
            <a:r>
              <a:rPr lang="en-US" sz="1800" dirty="0"/>
              <a:t>Turn off taps when brushing teeth (</a:t>
            </a:r>
            <a:r>
              <a:rPr lang="en-US" sz="1800" b="1" dirty="0"/>
              <a:t>saves up to 20 liters/day</a:t>
            </a:r>
            <a:r>
              <a:rPr lang="en-US" sz="1800" dirty="0"/>
              <a:t>).</a:t>
            </a:r>
          </a:p>
          <a:p>
            <a:pPr>
              <a:buFont typeface="Arial" panose="020B0604020202020204" pitchFamily="34" charset="0"/>
              <a:buChar char="•"/>
            </a:pPr>
            <a:r>
              <a:rPr lang="en-US" sz="1800" dirty="0"/>
              <a:t>Fix leaks (a dripping tap wastes </a:t>
            </a:r>
            <a:r>
              <a:rPr lang="en-US" sz="1800" b="1" dirty="0"/>
              <a:t>15 liters per day</a:t>
            </a:r>
            <a:r>
              <a:rPr lang="en-US" sz="1800" dirty="0"/>
              <a:t>).</a:t>
            </a:r>
          </a:p>
          <a:p>
            <a:pPr>
              <a:buFont typeface="Arial" panose="020B0604020202020204" pitchFamily="34" charset="0"/>
              <a:buChar char="•"/>
            </a:pPr>
            <a:r>
              <a:rPr lang="en-US" sz="1800" dirty="0"/>
              <a:t>Use water-efficient appliances (low-flow showerheads, dual-flush toilets).</a:t>
            </a:r>
          </a:p>
          <a:p>
            <a:pPr>
              <a:buFont typeface="Arial" panose="020B0604020202020204" pitchFamily="34" charset="0"/>
              <a:buChar char="•"/>
            </a:pPr>
            <a:r>
              <a:rPr lang="en-US" sz="1800" dirty="0"/>
              <a:t>Water plants in the morning/evening to reduce evaporation.</a:t>
            </a:r>
          </a:p>
          <a:p>
            <a:pPr>
              <a:buNone/>
            </a:pPr>
            <a:r>
              <a:rPr lang="en-US" sz="1800" dirty="0"/>
              <a:t> </a:t>
            </a:r>
            <a:r>
              <a:rPr lang="en-US" sz="1800" b="1" dirty="0"/>
              <a:t>Community &amp; Environmental Impact:</a:t>
            </a:r>
            <a:endParaRPr lang="en-US" sz="1800" dirty="0"/>
          </a:p>
          <a:p>
            <a:pPr>
              <a:buFont typeface="Arial" panose="020B0604020202020204" pitchFamily="34" charset="0"/>
              <a:buChar char="•"/>
            </a:pPr>
            <a:r>
              <a:rPr lang="en-US" sz="1800" dirty="0"/>
              <a:t>Less water waste = lower energy costs for pumping &amp; treatment.</a:t>
            </a:r>
          </a:p>
          <a:p>
            <a:pPr>
              <a:buFont typeface="Arial" panose="020B0604020202020204" pitchFamily="34" charset="0"/>
              <a:buChar char="•"/>
            </a:pPr>
            <a:r>
              <a:rPr lang="en-US" sz="1800" dirty="0"/>
              <a:t>Protects rivers, lakes, and underground water sources.</a:t>
            </a:r>
          </a:p>
          <a:p>
            <a:pPr>
              <a:buFont typeface="Arial" panose="020B0604020202020204" pitchFamily="34" charset="0"/>
              <a:buChar char="•"/>
            </a:pPr>
            <a:r>
              <a:rPr lang="en-US" sz="1800" dirty="0"/>
              <a:t>Helps in maintaining biodiversity &amp; sustainable agriculture.</a:t>
            </a:r>
          </a:p>
          <a:p>
            <a:endParaRPr lang="en-US" sz="1800" dirty="0"/>
          </a:p>
          <a:p>
            <a:endParaRPr lang="en-US" sz="1800" dirty="0"/>
          </a:p>
        </p:txBody>
      </p:sp>
    </p:spTree>
    <p:extLst>
      <p:ext uri="{BB962C8B-B14F-4D97-AF65-F5344CB8AC3E}">
        <p14:creationId xmlns:p14="http://schemas.microsoft.com/office/powerpoint/2010/main" val="385402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3593-DEF6-0248-CBCC-00DF3A240CD5}"/>
              </a:ext>
            </a:extLst>
          </p:cNvPr>
          <p:cNvSpPr>
            <a:spLocks noGrp="1"/>
          </p:cNvSpPr>
          <p:nvPr>
            <p:ph type="title"/>
          </p:nvPr>
        </p:nvSpPr>
        <p:spPr>
          <a:xfrm>
            <a:off x="761375" y="1"/>
            <a:ext cx="10364451" cy="1485900"/>
          </a:xfrm>
        </p:spPr>
        <p:txBody>
          <a:bodyPr/>
          <a:lstStyle/>
          <a:p>
            <a:r>
              <a:rPr lang="en-US" b="1" u="sng" dirty="0"/>
              <a:t>3. Video Script Structure</a:t>
            </a:r>
            <a:br>
              <a:rPr lang="en-US" b="1" u="sng" dirty="0"/>
            </a:br>
            <a:endParaRPr lang="en-US" u="sng" dirty="0"/>
          </a:p>
        </p:txBody>
      </p:sp>
      <p:sp>
        <p:nvSpPr>
          <p:cNvPr id="3" name="Content Placeholder 2">
            <a:extLst>
              <a:ext uri="{FF2B5EF4-FFF2-40B4-BE49-F238E27FC236}">
                <a16:creationId xmlns:a16="http://schemas.microsoft.com/office/drawing/2014/main" id="{2514AFCB-AED0-F9B9-3B15-3D529B07A98D}"/>
              </a:ext>
            </a:extLst>
          </p:cNvPr>
          <p:cNvSpPr>
            <a:spLocks noGrp="1"/>
          </p:cNvSpPr>
          <p:nvPr>
            <p:ph idx="1"/>
          </p:nvPr>
        </p:nvSpPr>
        <p:spPr>
          <a:xfrm>
            <a:off x="913774" y="1285875"/>
            <a:ext cx="10364452" cy="5267325"/>
          </a:xfrm>
        </p:spPr>
        <p:txBody>
          <a:bodyPr>
            <a:noAutofit/>
          </a:bodyPr>
          <a:lstStyle/>
          <a:p>
            <a:pPr>
              <a:buNone/>
            </a:pPr>
            <a:r>
              <a:rPr lang="en-US" sz="1800" b="1" dirty="0"/>
              <a:t>Intro (10-15 sec)</a:t>
            </a:r>
          </a:p>
          <a:p>
            <a:pPr>
              <a:buFont typeface="Arial" panose="020B0604020202020204" pitchFamily="34" charset="0"/>
              <a:buChar char="•"/>
            </a:pPr>
            <a:r>
              <a:rPr lang="en-US" sz="1800" dirty="0"/>
              <a:t>Hook: “Did you know that the average person wastes up to </a:t>
            </a:r>
            <a:r>
              <a:rPr lang="en-US" sz="1800" b="1" dirty="0"/>
              <a:t>100 liters of water daily</a:t>
            </a:r>
            <a:r>
              <a:rPr lang="en-US" sz="1800" dirty="0"/>
              <a:t>?”</a:t>
            </a:r>
          </a:p>
          <a:p>
            <a:pPr>
              <a:buFont typeface="Arial" panose="020B0604020202020204" pitchFamily="34" charset="0"/>
              <a:buChar char="•"/>
            </a:pPr>
            <a:r>
              <a:rPr lang="en-US" sz="1800" dirty="0"/>
              <a:t>Quick problem statement: “With water scarcity on the rise, it’s time we take action!”</a:t>
            </a:r>
          </a:p>
          <a:p>
            <a:pPr>
              <a:buNone/>
            </a:pPr>
            <a:r>
              <a:rPr lang="en-US" sz="1800" b="1" dirty="0"/>
              <a:t>Main Content (45-60 sec)</a:t>
            </a:r>
          </a:p>
          <a:p>
            <a:pPr>
              <a:buFont typeface="Arial" panose="020B0604020202020204" pitchFamily="34" charset="0"/>
              <a:buChar char="•"/>
            </a:pPr>
            <a:r>
              <a:rPr lang="en-US" sz="1800" dirty="0"/>
              <a:t>Explain the importance of water conservation.</a:t>
            </a:r>
          </a:p>
          <a:p>
            <a:pPr>
              <a:buFont typeface="Arial" panose="020B0604020202020204" pitchFamily="34" charset="0"/>
              <a:buChar char="•"/>
            </a:pPr>
            <a:r>
              <a:rPr lang="en-US" sz="1800" dirty="0"/>
              <a:t>Show animated characters demonstrating </a:t>
            </a:r>
            <a:r>
              <a:rPr lang="en-US" sz="1800" b="1" dirty="0"/>
              <a:t>simple everyday actions</a:t>
            </a:r>
            <a:r>
              <a:rPr lang="en-US" sz="1800" dirty="0"/>
              <a:t> to save water.</a:t>
            </a:r>
          </a:p>
          <a:p>
            <a:pPr>
              <a:buFont typeface="Arial" panose="020B0604020202020204" pitchFamily="34" charset="0"/>
              <a:buChar char="•"/>
            </a:pPr>
            <a:r>
              <a:rPr lang="en-US" sz="1800" dirty="0"/>
              <a:t>Include fun facts &amp; comparisons (e.g., “A 10-minute shower uses enough water to fill a small bathtub!”).</a:t>
            </a:r>
          </a:p>
          <a:p>
            <a:pPr>
              <a:buNone/>
            </a:pPr>
            <a:r>
              <a:rPr lang="en-US" sz="1800" b="1" dirty="0"/>
              <a:t>Call to Action (10-15 sec)</a:t>
            </a:r>
          </a:p>
          <a:p>
            <a:pPr>
              <a:buFont typeface="Arial" panose="020B0604020202020204" pitchFamily="34" charset="0"/>
              <a:buChar char="•"/>
            </a:pPr>
            <a:r>
              <a:rPr lang="en-US" sz="1800" dirty="0"/>
              <a:t>Encourage viewers to adopt </a:t>
            </a:r>
            <a:r>
              <a:rPr lang="en-US" sz="1800" b="1" dirty="0"/>
              <a:t>at least one new habit</a:t>
            </a:r>
            <a:r>
              <a:rPr lang="en-US" sz="1800" dirty="0"/>
              <a:t> to save water.</a:t>
            </a:r>
          </a:p>
          <a:p>
            <a:pPr>
              <a:buFont typeface="Arial" panose="020B0604020202020204" pitchFamily="34" charset="0"/>
              <a:buChar char="•"/>
            </a:pPr>
            <a:r>
              <a:rPr lang="en-US" sz="1800" dirty="0"/>
              <a:t>“Join us in conserving water—because every drop matters!”</a:t>
            </a:r>
          </a:p>
          <a:p>
            <a:endParaRPr lang="en-US" sz="1800" dirty="0"/>
          </a:p>
        </p:txBody>
      </p:sp>
    </p:spTree>
    <p:extLst>
      <p:ext uri="{BB962C8B-B14F-4D97-AF65-F5344CB8AC3E}">
        <p14:creationId xmlns:p14="http://schemas.microsoft.com/office/powerpoint/2010/main" val="184879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281E-FB5A-B06E-ED20-8F3061FD9614}"/>
              </a:ext>
            </a:extLst>
          </p:cNvPr>
          <p:cNvSpPr>
            <a:spLocks noGrp="1"/>
          </p:cNvSpPr>
          <p:nvPr>
            <p:ph type="title"/>
          </p:nvPr>
        </p:nvSpPr>
        <p:spPr>
          <a:xfrm>
            <a:off x="838199" y="12702"/>
            <a:ext cx="10515600" cy="806450"/>
          </a:xfrm>
        </p:spPr>
        <p:txBody>
          <a:bodyPr/>
          <a:lstStyle/>
          <a:p>
            <a:r>
              <a:rPr lang="en-US" b="1" u="sng" dirty="0"/>
              <a:t>4.Script.</a:t>
            </a:r>
          </a:p>
        </p:txBody>
      </p:sp>
      <p:sp>
        <p:nvSpPr>
          <p:cNvPr id="3" name="Content Placeholder 2">
            <a:extLst>
              <a:ext uri="{FF2B5EF4-FFF2-40B4-BE49-F238E27FC236}">
                <a16:creationId xmlns:a16="http://schemas.microsoft.com/office/drawing/2014/main" id="{8599F8E9-3043-00B0-1142-FBE272BF4EC1}"/>
              </a:ext>
            </a:extLst>
          </p:cNvPr>
          <p:cNvSpPr>
            <a:spLocks noGrp="1"/>
          </p:cNvSpPr>
          <p:nvPr>
            <p:ph idx="1"/>
          </p:nvPr>
        </p:nvSpPr>
        <p:spPr>
          <a:xfrm>
            <a:off x="904874" y="714376"/>
            <a:ext cx="10448925" cy="6130922"/>
          </a:xfrm>
        </p:spPr>
        <p:txBody>
          <a:bodyPr>
            <a:noAutofit/>
          </a:bodyPr>
          <a:lstStyle/>
          <a:p>
            <a:pPr>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Opening the Discussion]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Hussein: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"Hey, everyone! You know, water is such an important resource, but I’ve been thinking… we use so much of it every day without even realizing. Do you guys think we could do more to conserve water?"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Joy: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"That's a great question, Hussein! Water conservation is something we all need to think about more. Yasir, what do you think? Any ideas?"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Yasir:</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"Well, Joy, one thing we can do is turn off the tap while brushing our teeth. I always forget to do that, but when I remember, it saves a lot of water!"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Rahab:</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Hey Yasir, I totally understand that it’s easy to forget sometimes, but maybe it could help to double-check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and make sure the tap is off. And  I also think we can save a lot of water by fixing leaks. A small leak can waste up to 15 liters a day, so that’s an easy way to save water at home."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428852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0892-1755-4D35-7AC5-B86F70DE0AAC}"/>
              </a:ext>
            </a:extLst>
          </p:cNvPr>
          <p:cNvSpPr>
            <a:spLocks noGrp="1"/>
          </p:cNvSpPr>
          <p:nvPr>
            <p:ph type="title"/>
          </p:nvPr>
        </p:nvSpPr>
        <p:spPr>
          <a:xfrm>
            <a:off x="838200" y="365125"/>
            <a:ext cx="10515600" cy="930275"/>
          </a:xfrm>
        </p:spPr>
        <p:txBody>
          <a:bodyPr/>
          <a:lstStyle/>
          <a:p>
            <a:r>
              <a:rPr lang="en-US" b="1" u="sng" dirty="0"/>
              <a:t>4.Script.</a:t>
            </a:r>
            <a:endParaRPr lang="en-US" u="sng" dirty="0"/>
          </a:p>
        </p:txBody>
      </p:sp>
      <p:sp>
        <p:nvSpPr>
          <p:cNvPr id="3" name="Content Placeholder 2">
            <a:extLst>
              <a:ext uri="{FF2B5EF4-FFF2-40B4-BE49-F238E27FC236}">
                <a16:creationId xmlns:a16="http://schemas.microsoft.com/office/drawing/2014/main" id="{C3F40119-DF4A-C37C-833F-48A1B2C365EF}"/>
              </a:ext>
            </a:extLst>
          </p:cNvPr>
          <p:cNvSpPr>
            <a:spLocks noGrp="1"/>
          </p:cNvSpPr>
          <p:nvPr>
            <p:ph idx="1"/>
          </p:nvPr>
        </p:nvSpPr>
        <p:spPr>
          <a:xfrm>
            <a:off x="913775" y="1295401"/>
            <a:ext cx="10364452" cy="4943474"/>
          </a:xfrm>
        </p:spPr>
        <p:txBody>
          <a:bodyPr>
            <a:noAutofit/>
          </a:bodyPr>
          <a:lstStyle/>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Hiram:</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 agree, Rahab! Another way to save water is by using a bucket to wash our cars instead of a pipe. I’ve been using a bucket for a while, and it really cuts down on how much water is used."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Joy: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 see you love cars Hiram! And another thing is we can start using water-efficient appliances, like low-flow showerheads and dishwashers. They use way less water but still get the job done!"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[Closing the Conversation]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Hussein: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 love how simple changes can have such a big impact,. We can all help conserve water, one small step at a time . So remember—every drop counts. Let’s do our part to save water and protect the planet!". "Thanks for all the great ideas, everyone!”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763549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8672-0167-91F3-AAB8-766224CE87A6}"/>
              </a:ext>
            </a:extLst>
          </p:cNvPr>
          <p:cNvSpPr>
            <a:spLocks noGrp="1"/>
          </p:cNvSpPr>
          <p:nvPr>
            <p:ph type="title"/>
          </p:nvPr>
        </p:nvSpPr>
        <p:spPr>
          <a:xfrm>
            <a:off x="913775" y="618517"/>
            <a:ext cx="8833729" cy="1320011"/>
          </a:xfrm>
        </p:spPr>
        <p:txBody>
          <a:bodyPr/>
          <a:lstStyle/>
          <a:p>
            <a:r>
              <a:rPr lang="en-US" b="1" u="sng" dirty="0"/>
              <a:t>5. Animation &amp; Design Elements</a:t>
            </a:r>
            <a:br>
              <a:rPr lang="en-US" b="1" u="sng" dirty="0"/>
            </a:br>
            <a:endParaRPr lang="en-US" u="sng" dirty="0"/>
          </a:p>
        </p:txBody>
      </p:sp>
      <p:sp>
        <p:nvSpPr>
          <p:cNvPr id="3" name="Content Placeholder 2">
            <a:extLst>
              <a:ext uri="{FF2B5EF4-FFF2-40B4-BE49-F238E27FC236}">
                <a16:creationId xmlns:a16="http://schemas.microsoft.com/office/drawing/2014/main" id="{7AD924EF-1B8D-23D3-0B55-415FBD0D51F2}"/>
              </a:ext>
            </a:extLst>
          </p:cNvPr>
          <p:cNvSpPr>
            <a:spLocks noGrp="1"/>
          </p:cNvSpPr>
          <p:nvPr>
            <p:ph idx="1"/>
          </p:nvPr>
        </p:nvSpPr>
        <p:spPr>
          <a:xfrm>
            <a:off x="767471" y="1572768"/>
            <a:ext cx="10364452" cy="4562856"/>
          </a:xfrm>
        </p:spPr>
        <p:txBody>
          <a:bodyPr>
            <a:normAutofit lnSpcReduction="10000"/>
          </a:bodyPr>
          <a:lstStyle/>
          <a:p>
            <a:pPr>
              <a:buNone/>
            </a:pPr>
            <a:r>
              <a:rPr lang="en-US" sz="2200" dirty="0"/>
              <a:t> </a:t>
            </a:r>
            <a:r>
              <a:rPr lang="en-US" sz="2200" b="1" dirty="0"/>
              <a:t>Visuals:</a:t>
            </a:r>
            <a:endParaRPr lang="en-US" sz="2200" dirty="0"/>
          </a:p>
          <a:p>
            <a:pPr>
              <a:buFont typeface="Arial" panose="020B0604020202020204" pitchFamily="34" charset="0"/>
              <a:buChar char="•"/>
            </a:pPr>
            <a:r>
              <a:rPr lang="en-US" sz="2200" dirty="0"/>
              <a:t>Simple, colorful characters .</a:t>
            </a:r>
          </a:p>
          <a:p>
            <a:pPr>
              <a:buFont typeface="Arial" panose="020B0604020202020204" pitchFamily="34" charset="0"/>
              <a:buChar char="•"/>
            </a:pPr>
            <a:r>
              <a:rPr lang="en-US" sz="2200" dirty="0"/>
              <a:t>Infographics &amp; numbers to highlight statistics.</a:t>
            </a:r>
          </a:p>
          <a:p>
            <a:pPr>
              <a:buFont typeface="Arial" panose="020B0604020202020204" pitchFamily="34" charset="0"/>
              <a:buChar char="•"/>
            </a:pPr>
            <a:r>
              <a:rPr lang="en-US" sz="2200" dirty="0"/>
              <a:t>Smooth transitions to keep engagement high.</a:t>
            </a:r>
          </a:p>
          <a:p>
            <a:pPr>
              <a:buNone/>
            </a:pPr>
            <a:r>
              <a:rPr lang="en-US" sz="2200" dirty="0"/>
              <a:t> </a:t>
            </a:r>
            <a:r>
              <a:rPr lang="en-US" sz="2200" b="1" dirty="0"/>
              <a:t>Audio &amp; Voiceover:</a:t>
            </a:r>
            <a:endParaRPr lang="en-US" sz="2200" dirty="0"/>
          </a:p>
          <a:p>
            <a:pPr>
              <a:buFont typeface="Arial" panose="020B0604020202020204" pitchFamily="34" charset="0"/>
              <a:buChar char="•"/>
            </a:pPr>
            <a:r>
              <a:rPr lang="en-US" sz="2200" dirty="0"/>
              <a:t>Friendly &amp; clear narration.</a:t>
            </a:r>
          </a:p>
          <a:p>
            <a:pPr>
              <a:buFont typeface="Arial" panose="020B0604020202020204" pitchFamily="34" charset="0"/>
              <a:buChar char="•"/>
            </a:pPr>
            <a:r>
              <a:rPr lang="en-US" sz="2200" dirty="0"/>
              <a:t>Nature Background (garden back ground).</a:t>
            </a:r>
          </a:p>
          <a:p>
            <a:pPr>
              <a:buFont typeface="Arial" panose="020B0604020202020204" pitchFamily="34" charset="0"/>
              <a:buChar char="•"/>
            </a:pPr>
            <a:r>
              <a:rPr lang="en-US" sz="2200" dirty="0"/>
              <a:t>Sound effects (water drops, faucet turning, etc.).</a:t>
            </a:r>
          </a:p>
          <a:p>
            <a:pPr>
              <a:buFont typeface="Arial" panose="020B0604020202020204" pitchFamily="34" charset="0"/>
              <a:buChar char="•"/>
            </a:pPr>
            <a:r>
              <a:rPr lang="en-US" sz="2200" dirty="0"/>
              <a:t>Adding subtitle</a:t>
            </a:r>
          </a:p>
          <a:p>
            <a:pPr>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681262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9B1C-2131-6094-266C-E110563FC324}"/>
              </a:ext>
            </a:extLst>
          </p:cNvPr>
          <p:cNvSpPr>
            <a:spLocks noGrp="1"/>
          </p:cNvSpPr>
          <p:nvPr>
            <p:ph type="title"/>
          </p:nvPr>
        </p:nvSpPr>
        <p:spPr>
          <a:xfrm>
            <a:off x="776615" y="1066800"/>
            <a:ext cx="9080617" cy="1146275"/>
          </a:xfrm>
        </p:spPr>
        <p:txBody>
          <a:bodyPr/>
          <a:lstStyle/>
          <a:p>
            <a:r>
              <a:rPr lang="en-US" b="1" u="sng" dirty="0"/>
              <a:t>6. Tools &amp; Software for Animation</a:t>
            </a:r>
            <a:br>
              <a:rPr lang="en-US" b="1" u="sng" dirty="0"/>
            </a:br>
            <a:endParaRPr lang="en-US" u="sng" dirty="0"/>
          </a:p>
        </p:txBody>
      </p:sp>
      <p:sp>
        <p:nvSpPr>
          <p:cNvPr id="3" name="Content Placeholder 2">
            <a:extLst>
              <a:ext uri="{FF2B5EF4-FFF2-40B4-BE49-F238E27FC236}">
                <a16:creationId xmlns:a16="http://schemas.microsoft.com/office/drawing/2014/main" id="{D07A452B-C748-232D-D4F0-013E50543146}"/>
              </a:ext>
            </a:extLst>
          </p:cNvPr>
          <p:cNvSpPr>
            <a:spLocks noGrp="1"/>
          </p:cNvSpPr>
          <p:nvPr>
            <p:ph idx="1"/>
          </p:nvPr>
        </p:nvSpPr>
        <p:spPr/>
        <p:txBody>
          <a:bodyPr>
            <a:normAutofit/>
          </a:bodyPr>
          <a:lstStyle/>
          <a:p>
            <a:pPr>
              <a:buFont typeface="Arial" panose="020B0604020202020204" pitchFamily="34" charset="0"/>
              <a:buChar char="•"/>
            </a:pPr>
            <a:r>
              <a:rPr lang="en-US" sz="2200" b="1" dirty="0"/>
              <a:t>elevenlabs.io- </a:t>
            </a:r>
            <a:r>
              <a:rPr lang="en-US" sz="2200" dirty="0"/>
              <a:t>Online tool for generating voice for  dialogues in our scripts.</a:t>
            </a:r>
          </a:p>
          <a:p>
            <a:pPr>
              <a:buFont typeface="Arial" panose="020B0604020202020204" pitchFamily="34" charset="0"/>
              <a:buChar char="•"/>
            </a:pPr>
            <a:r>
              <a:rPr lang="en-US" sz="2200" b="1" dirty="0" err="1"/>
              <a:t>new.express.adobe</a:t>
            </a:r>
            <a:r>
              <a:rPr lang="en-US" sz="2200" b="1" dirty="0"/>
              <a:t>.-</a:t>
            </a:r>
            <a:r>
              <a:rPr lang="en-US" sz="2200" dirty="0"/>
              <a:t>animation tool that generates cartoon characters for animation by adding voices.</a:t>
            </a:r>
          </a:p>
          <a:p>
            <a:pPr>
              <a:buFont typeface="Arial" panose="020B0604020202020204" pitchFamily="34" charset="0"/>
              <a:buChar char="•"/>
            </a:pPr>
            <a:r>
              <a:rPr lang="en-US" sz="2200" b="1" dirty="0"/>
              <a:t>Canva / </a:t>
            </a:r>
            <a:r>
              <a:rPr lang="en-US" sz="2200" b="1" dirty="0" err="1"/>
              <a:t>clipchamp</a:t>
            </a:r>
            <a:r>
              <a:rPr lang="en-US" sz="2200" b="1" dirty="0"/>
              <a:t>-</a:t>
            </a:r>
            <a:r>
              <a:rPr lang="en-US" sz="2200" dirty="0"/>
              <a:t> video editing tool that puts everything together and creates a cartoon video.</a:t>
            </a:r>
          </a:p>
          <a:p>
            <a:endParaRPr lang="en-US" sz="2200" dirty="0"/>
          </a:p>
        </p:txBody>
      </p:sp>
    </p:spTree>
    <p:extLst>
      <p:ext uri="{BB962C8B-B14F-4D97-AF65-F5344CB8AC3E}">
        <p14:creationId xmlns:p14="http://schemas.microsoft.com/office/powerpoint/2010/main" val="3486441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1687</TotalTime>
  <Words>970</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Droplet</vt:lpstr>
      <vt:lpstr>multimedia system and  application BBC Group 6 water conservation awareness</vt:lpstr>
      <vt:lpstr>Water Conservation Awareness </vt:lpstr>
      <vt:lpstr>1. Video Concept &amp; Theme </vt:lpstr>
      <vt:lpstr>2. Key Messages to Include </vt:lpstr>
      <vt:lpstr>3. Video Script Structure </vt:lpstr>
      <vt:lpstr>4.Script.</vt:lpstr>
      <vt:lpstr>4.Script.</vt:lpstr>
      <vt:lpstr>5. Animation &amp; Design Elements </vt:lpstr>
      <vt:lpstr>6. Tools &amp; Software for Animation </vt:lpstr>
      <vt:lpstr>7.Roles of members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Hussein adan</dc:creator>
  <cp:lastModifiedBy>Hussein adan</cp:lastModifiedBy>
  <cp:revision>3</cp:revision>
  <dcterms:created xsi:type="dcterms:W3CDTF">2025-04-04T05:11:12Z</dcterms:created>
  <dcterms:modified xsi:type="dcterms:W3CDTF">2025-04-25T05:15:42Z</dcterms:modified>
</cp:coreProperties>
</file>