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52" r:id="rId4"/>
    <p:sldId id="354" r:id="rId5"/>
    <p:sldId id="353" r:id="rId6"/>
    <p:sldId id="302" r:id="rId7"/>
    <p:sldId id="303" r:id="rId8"/>
    <p:sldId id="304" r:id="rId9"/>
    <p:sldId id="305" r:id="rId10"/>
    <p:sldId id="306" r:id="rId11"/>
    <p:sldId id="307" r:id="rId12"/>
    <p:sldId id="308"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55" r:id="rId47"/>
    <p:sldId id="357" r:id="rId48"/>
    <p:sldId id="358" r:id="rId49"/>
    <p:sldId id="359" r:id="rId50"/>
    <p:sldId id="360" r:id="rId51"/>
    <p:sldId id="361" r:id="rId52"/>
    <p:sldId id="35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588BC-2B8E-4D8B-B98C-3FCE1F6631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1AC297B-11B6-4A21-B09C-32ECA2A371E9}">
      <dgm:prSet phldrT="[Text]"/>
      <dgm:spPr/>
      <dgm:t>
        <a:bodyPr/>
        <a:lstStyle/>
        <a:p>
          <a:r>
            <a:rPr lang="en-US" dirty="0" err="1" smtClean="0"/>
            <a:t>Betacoronavirus</a:t>
          </a:r>
          <a:endParaRPr lang="en-US" dirty="0"/>
        </a:p>
      </dgm:t>
    </dgm:pt>
    <dgm:pt modelId="{F1A0178F-5688-4A26-A7CD-49790D36488C}" type="parTrans" cxnId="{8B21A13A-064B-4799-A25E-88B2FA7A9304}">
      <dgm:prSet/>
      <dgm:spPr/>
      <dgm:t>
        <a:bodyPr/>
        <a:lstStyle/>
        <a:p>
          <a:endParaRPr lang="en-US"/>
        </a:p>
      </dgm:t>
    </dgm:pt>
    <dgm:pt modelId="{0C526DEA-865A-4F28-9E3C-8F480EA56595}" type="sibTrans" cxnId="{8B21A13A-064B-4799-A25E-88B2FA7A9304}">
      <dgm:prSet/>
      <dgm:spPr/>
      <dgm:t>
        <a:bodyPr/>
        <a:lstStyle/>
        <a:p>
          <a:endParaRPr lang="en-US"/>
        </a:p>
      </dgm:t>
    </dgm:pt>
    <dgm:pt modelId="{D8D0C50A-E15F-43A5-A6CB-73762F318942}">
      <dgm:prSet phldrT="[Text]"/>
      <dgm:spPr/>
      <dgm:t>
        <a:bodyPr/>
        <a:lstStyle/>
        <a:p>
          <a:r>
            <a:rPr lang="en-US" b="1" i="0" dirty="0" smtClean="0"/>
            <a:t>Human</a:t>
          </a:r>
          <a:endParaRPr lang="en-US" dirty="0"/>
        </a:p>
      </dgm:t>
    </dgm:pt>
    <dgm:pt modelId="{887B6C82-C9DB-47EE-9129-4281E3B86B21}" type="parTrans" cxnId="{B936C8E7-A376-4446-826D-F68E041A8284}">
      <dgm:prSet/>
      <dgm:spPr/>
      <dgm:t>
        <a:bodyPr/>
        <a:lstStyle/>
        <a:p>
          <a:endParaRPr lang="en-US"/>
        </a:p>
      </dgm:t>
    </dgm:pt>
    <dgm:pt modelId="{DEBD6E6A-6C5A-45B9-837F-A97A65BF05BB}" type="sibTrans" cxnId="{B936C8E7-A376-4446-826D-F68E041A8284}">
      <dgm:prSet/>
      <dgm:spPr/>
      <dgm:t>
        <a:bodyPr/>
        <a:lstStyle/>
        <a:p>
          <a:endParaRPr lang="en-US"/>
        </a:p>
      </dgm:t>
    </dgm:pt>
    <dgm:pt modelId="{CE5BF527-C5A2-423B-913D-AC03A217BA27}">
      <dgm:prSet phldrT="[Text]"/>
      <dgm:spPr/>
      <dgm:t>
        <a:bodyPr/>
        <a:lstStyle/>
        <a:p>
          <a:r>
            <a:rPr lang="en-US" b="1" i="0" dirty="0" smtClean="0"/>
            <a:t>Bat coronavirus</a:t>
          </a:r>
          <a:endParaRPr lang="en-US" dirty="0"/>
        </a:p>
      </dgm:t>
    </dgm:pt>
    <dgm:pt modelId="{24116355-B4E0-4069-8303-E5F9270DEB9E}" type="parTrans" cxnId="{B720324C-D484-4813-B9FB-F28C67E57D43}">
      <dgm:prSet/>
      <dgm:spPr/>
      <dgm:t>
        <a:bodyPr/>
        <a:lstStyle/>
        <a:p>
          <a:endParaRPr lang="en-US"/>
        </a:p>
      </dgm:t>
    </dgm:pt>
    <dgm:pt modelId="{4055CD50-2DD6-4589-85C8-BF50CF82CF24}" type="sibTrans" cxnId="{B720324C-D484-4813-B9FB-F28C67E57D43}">
      <dgm:prSet/>
      <dgm:spPr/>
      <dgm:t>
        <a:bodyPr/>
        <a:lstStyle/>
        <a:p>
          <a:endParaRPr lang="en-US"/>
        </a:p>
      </dgm:t>
    </dgm:pt>
    <dgm:pt modelId="{C773B055-1C59-4A74-9E08-C4306B955D3F}">
      <dgm:prSet phldrT="[Text]"/>
      <dgm:spPr/>
      <dgm:t>
        <a:bodyPr/>
        <a:lstStyle/>
        <a:p>
          <a:r>
            <a:rPr lang="en-US" b="1" i="0" dirty="0" smtClean="0"/>
            <a:t>HKU3 (</a:t>
          </a:r>
          <a:r>
            <a:rPr lang="en-US" b="1" i="0" dirty="0" err="1" smtClean="0"/>
            <a:t>BtCoV</a:t>
          </a:r>
          <a:r>
            <a:rPr lang="en-US" b="1" i="0" dirty="0" smtClean="0"/>
            <a:t>)</a:t>
          </a:r>
          <a:endParaRPr lang="en-US" dirty="0"/>
        </a:p>
      </dgm:t>
    </dgm:pt>
    <dgm:pt modelId="{3A25A39D-2D3A-4403-B48B-5DDFA0C6D9B5}" type="parTrans" cxnId="{08A71A94-436E-478E-98FF-185068FFD08D}">
      <dgm:prSet/>
      <dgm:spPr/>
      <dgm:t>
        <a:bodyPr/>
        <a:lstStyle/>
        <a:p>
          <a:endParaRPr lang="en-US"/>
        </a:p>
      </dgm:t>
    </dgm:pt>
    <dgm:pt modelId="{C2A607CC-E735-4872-81F6-58ED2C54B051}" type="sibTrans" cxnId="{08A71A94-436E-478E-98FF-185068FFD08D}">
      <dgm:prSet/>
      <dgm:spPr/>
      <dgm:t>
        <a:bodyPr/>
        <a:lstStyle/>
        <a:p>
          <a:endParaRPr lang="en-US"/>
        </a:p>
      </dgm:t>
    </dgm:pt>
    <dgm:pt modelId="{CC12C6EF-CA59-48E7-B78A-1C0DD3B2E768}">
      <dgm:prSet/>
      <dgm:spPr/>
      <dgm:t>
        <a:bodyPr/>
        <a:lstStyle/>
        <a:p>
          <a:r>
            <a:rPr lang="en-US" b="1" i="0" dirty="0" smtClean="0"/>
            <a:t>Murine coronavirus)</a:t>
          </a:r>
          <a:endParaRPr lang="en-US" b="1" i="0" dirty="0"/>
        </a:p>
      </dgm:t>
    </dgm:pt>
    <dgm:pt modelId="{1C586CDE-3F74-4DDF-B38D-A7E74A218BAB}" type="parTrans" cxnId="{D395008D-79DE-4DEF-85C1-ED6AA7D9E850}">
      <dgm:prSet/>
      <dgm:spPr/>
      <dgm:t>
        <a:bodyPr/>
        <a:lstStyle/>
        <a:p>
          <a:endParaRPr lang="en-US"/>
        </a:p>
      </dgm:t>
    </dgm:pt>
    <dgm:pt modelId="{32A22DF8-D96B-4B91-920A-16420BD7B6E3}" type="sibTrans" cxnId="{D395008D-79DE-4DEF-85C1-ED6AA7D9E850}">
      <dgm:prSet/>
      <dgm:spPr/>
      <dgm:t>
        <a:bodyPr/>
        <a:lstStyle/>
        <a:p>
          <a:endParaRPr lang="en-US"/>
        </a:p>
      </dgm:t>
    </dgm:pt>
    <dgm:pt modelId="{3594BCFB-6B51-4BF3-8345-CA21C7E739F6}">
      <dgm:prSet/>
      <dgm:spPr/>
      <dgm:t>
        <a:bodyPr/>
        <a:lstStyle/>
        <a:p>
          <a:r>
            <a:rPr lang="en-US" b="1" i="0" dirty="0" smtClean="0"/>
            <a:t>(strain JHM) (MHV-JHM)</a:t>
          </a:r>
          <a:endParaRPr lang="en-US" b="1" i="0" dirty="0"/>
        </a:p>
      </dgm:t>
    </dgm:pt>
    <dgm:pt modelId="{C7991269-89C8-45C0-A83E-D9D7F5C591D8}" type="parTrans" cxnId="{514AA48D-69BC-436E-883E-307659D0C870}">
      <dgm:prSet/>
      <dgm:spPr/>
      <dgm:t>
        <a:bodyPr/>
        <a:lstStyle/>
        <a:p>
          <a:endParaRPr lang="en-US"/>
        </a:p>
      </dgm:t>
    </dgm:pt>
    <dgm:pt modelId="{1D749021-B2B1-44F1-AE60-548C5E4778E3}" type="sibTrans" cxnId="{514AA48D-69BC-436E-883E-307659D0C870}">
      <dgm:prSet/>
      <dgm:spPr/>
      <dgm:t>
        <a:bodyPr/>
        <a:lstStyle/>
        <a:p>
          <a:endParaRPr lang="en-US"/>
        </a:p>
      </dgm:t>
    </dgm:pt>
    <dgm:pt modelId="{6EC1B724-036E-4256-ADBE-DAF4B9F9CD36}">
      <dgm:prSet/>
      <dgm:spPr/>
      <dgm:t>
        <a:bodyPr/>
        <a:lstStyle/>
        <a:p>
          <a:r>
            <a:rPr lang="en-US" b="1" i="0" smtClean="0"/>
            <a:t>(strain A59) (MHV-A59</a:t>
          </a:r>
          <a:endParaRPr lang="en-US"/>
        </a:p>
      </dgm:t>
    </dgm:pt>
    <dgm:pt modelId="{AB84344B-D743-4D85-A6B6-3281B3D48800}" type="parTrans" cxnId="{68B79997-5D69-4DB6-895A-9B238FDF0A89}">
      <dgm:prSet/>
      <dgm:spPr/>
      <dgm:t>
        <a:bodyPr/>
        <a:lstStyle/>
        <a:p>
          <a:endParaRPr lang="en-US"/>
        </a:p>
      </dgm:t>
    </dgm:pt>
    <dgm:pt modelId="{97ADAAD0-6BEB-4B05-9675-A84ACC3E31CA}" type="sibTrans" cxnId="{68B79997-5D69-4DB6-895A-9B238FDF0A89}">
      <dgm:prSet/>
      <dgm:spPr/>
      <dgm:t>
        <a:bodyPr/>
        <a:lstStyle/>
        <a:p>
          <a:endParaRPr lang="en-US"/>
        </a:p>
      </dgm:t>
    </dgm:pt>
    <dgm:pt modelId="{921986D6-69CA-407B-A82A-9CC3CA85CD26}">
      <dgm:prSet/>
      <dgm:spPr/>
      <dgm:t>
        <a:bodyPr/>
        <a:lstStyle/>
        <a:p>
          <a:r>
            <a:rPr lang="en-US" b="1" i="0" smtClean="0"/>
            <a:t>(BtCoV) </a:t>
          </a:r>
          <a:endParaRPr lang="en-US" b="1" i="0"/>
        </a:p>
      </dgm:t>
    </dgm:pt>
    <dgm:pt modelId="{B46E2B71-8409-4B52-9AAE-063FFFE2ABE9}" type="parTrans" cxnId="{A53B4BF8-8AE5-4C95-BFF3-38B1A31A5F1B}">
      <dgm:prSet/>
      <dgm:spPr/>
      <dgm:t>
        <a:bodyPr/>
        <a:lstStyle/>
        <a:p>
          <a:endParaRPr lang="en-US"/>
        </a:p>
      </dgm:t>
    </dgm:pt>
    <dgm:pt modelId="{D1ABC5D0-29E6-41FD-842E-4786995FA04C}" type="sibTrans" cxnId="{A53B4BF8-8AE5-4C95-BFF3-38B1A31A5F1B}">
      <dgm:prSet/>
      <dgm:spPr/>
      <dgm:t>
        <a:bodyPr/>
        <a:lstStyle/>
        <a:p>
          <a:endParaRPr lang="en-US"/>
        </a:p>
      </dgm:t>
    </dgm:pt>
    <dgm:pt modelId="{3FB57809-4B71-4D1C-8D60-04C0803AE514}">
      <dgm:prSet/>
      <dgm:spPr/>
      <dgm:t>
        <a:bodyPr/>
        <a:lstStyle/>
        <a:p>
          <a:r>
            <a:rPr lang="en-US" b="1" i="0" smtClean="0"/>
            <a:t>SARS coronavirus (SARS-CoV)</a:t>
          </a:r>
          <a:endParaRPr lang="en-US" dirty="0"/>
        </a:p>
      </dgm:t>
    </dgm:pt>
    <dgm:pt modelId="{7749EFB8-887E-4017-94FF-A22D3CA4804D}" type="parTrans" cxnId="{871C1D3F-CBF5-4F89-902F-6A6F865C4928}">
      <dgm:prSet/>
      <dgm:spPr/>
      <dgm:t>
        <a:bodyPr/>
        <a:lstStyle/>
        <a:p>
          <a:endParaRPr lang="en-US"/>
        </a:p>
      </dgm:t>
    </dgm:pt>
    <dgm:pt modelId="{2B04EDD7-2DEE-4DA8-BA8A-62484E3D8B1E}" type="sibTrans" cxnId="{871C1D3F-CBF5-4F89-902F-6A6F865C4928}">
      <dgm:prSet/>
      <dgm:spPr/>
      <dgm:t>
        <a:bodyPr/>
        <a:lstStyle/>
        <a:p>
          <a:endParaRPr lang="en-US"/>
        </a:p>
      </dgm:t>
    </dgm:pt>
    <dgm:pt modelId="{87A41429-12C4-4CCE-AD70-A69D41CC38FA}">
      <dgm:prSet/>
      <dgm:spPr/>
      <dgm:t>
        <a:bodyPr/>
        <a:lstStyle/>
        <a:p>
          <a:r>
            <a:rPr lang="en-US" b="1" i="0" smtClean="0"/>
            <a:t>OC43 (HCoV-OC43)</a:t>
          </a:r>
          <a:endParaRPr lang="en-US" b="1" i="0"/>
        </a:p>
      </dgm:t>
    </dgm:pt>
    <dgm:pt modelId="{A5FB8443-DB61-431F-91A1-DB4CABAD2EF3}" type="parTrans" cxnId="{1155729F-AA74-4E6E-82D9-2C3ACBC3312A}">
      <dgm:prSet/>
      <dgm:spPr/>
      <dgm:t>
        <a:bodyPr/>
        <a:lstStyle/>
        <a:p>
          <a:endParaRPr lang="en-US"/>
        </a:p>
      </dgm:t>
    </dgm:pt>
    <dgm:pt modelId="{E70B3ACD-9390-420E-A27D-4FCAC74D09CC}" type="sibTrans" cxnId="{1155729F-AA74-4E6E-82D9-2C3ACBC3312A}">
      <dgm:prSet/>
      <dgm:spPr/>
      <dgm:t>
        <a:bodyPr/>
        <a:lstStyle/>
        <a:p>
          <a:endParaRPr lang="en-US"/>
        </a:p>
      </dgm:t>
    </dgm:pt>
    <dgm:pt modelId="{917ED542-3341-4A57-A1B1-068856CDD0B9}" type="pres">
      <dgm:prSet presAssocID="{361588BC-2B8E-4D8B-B98C-3FCE1F66312E}" presName="hierChild1" presStyleCnt="0">
        <dgm:presLayoutVars>
          <dgm:chPref val="1"/>
          <dgm:dir/>
          <dgm:animOne val="branch"/>
          <dgm:animLvl val="lvl"/>
          <dgm:resizeHandles/>
        </dgm:presLayoutVars>
      </dgm:prSet>
      <dgm:spPr/>
      <dgm:t>
        <a:bodyPr/>
        <a:lstStyle/>
        <a:p>
          <a:endParaRPr lang="en-US"/>
        </a:p>
      </dgm:t>
    </dgm:pt>
    <dgm:pt modelId="{FA47488F-09D1-40DA-92A2-D97F77B6CE54}" type="pres">
      <dgm:prSet presAssocID="{A1AC297B-11B6-4A21-B09C-32ECA2A371E9}" presName="hierRoot1" presStyleCnt="0"/>
      <dgm:spPr/>
    </dgm:pt>
    <dgm:pt modelId="{1BECA1E6-82BB-47D4-9737-8812383DBE7F}" type="pres">
      <dgm:prSet presAssocID="{A1AC297B-11B6-4A21-B09C-32ECA2A371E9}" presName="composite" presStyleCnt="0"/>
      <dgm:spPr/>
    </dgm:pt>
    <dgm:pt modelId="{52349FB6-8F02-4C82-A3C9-7A85820410D9}" type="pres">
      <dgm:prSet presAssocID="{A1AC297B-11B6-4A21-B09C-32ECA2A371E9}" presName="background" presStyleLbl="node0" presStyleIdx="0" presStyleCnt="1"/>
      <dgm:spPr/>
    </dgm:pt>
    <dgm:pt modelId="{DF3FA970-73B5-4041-BFF6-28876A218B33}" type="pres">
      <dgm:prSet presAssocID="{A1AC297B-11B6-4A21-B09C-32ECA2A371E9}" presName="text" presStyleLbl="fgAcc0" presStyleIdx="0" presStyleCnt="1" custScaleX="131994">
        <dgm:presLayoutVars>
          <dgm:chPref val="3"/>
        </dgm:presLayoutVars>
      </dgm:prSet>
      <dgm:spPr/>
      <dgm:t>
        <a:bodyPr/>
        <a:lstStyle/>
        <a:p>
          <a:endParaRPr lang="en-US"/>
        </a:p>
      </dgm:t>
    </dgm:pt>
    <dgm:pt modelId="{5EFFF1A4-7786-42B9-8B1F-33230296C8E6}" type="pres">
      <dgm:prSet presAssocID="{A1AC297B-11B6-4A21-B09C-32ECA2A371E9}" presName="hierChild2" presStyleCnt="0"/>
      <dgm:spPr/>
    </dgm:pt>
    <dgm:pt modelId="{53D45114-3287-44F1-862B-4DC6C1C5F6C2}" type="pres">
      <dgm:prSet presAssocID="{887B6C82-C9DB-47EE-9129-4281E3B86B21}" presName="Name10" presStyleLbl="parChTrans1D2" presStyleIdx="0" presStyleCnt="3"/>
      <dgm:spPr/>
      <dgm:t>
        <a:bodyPr/>
        <a:lstStyle/>
        <a:p>
          <a:endParaRPr lang="en-US"/>
        </a:p>
      </dgm:t>
    </dgm:pt>
    <dgm:pt modelId="{C3892803-E07C-47D9-AD3C-7D4D5A7F4D0E}" type="pres">
      <dgm:prSet presAssocID="{D8D0C50A-E15F-43A5-A6CB-73762F318942}" presName="hierRoot2" presStyleCnt="0"/>
      <dgm:spPr/>
    </dgm:pt>
    <dgm:pt modelId="{215F7D79-FFA8-4B7D-8D93-94CD8CF29D0F}" type="pres">
      <dgm:prSet presAssocID="{D8D0C50A-E15F-43A5-A6CB-73762F318942}" presName="composite2" presStyleCnt="0"/>
      <dgm:spPr/>
    </dgm:pt>
    <dgm:pt modelId="{00CCA886-F3C0-4AF2-B7B9-667322DCEC3C}" type="pres">
      <dgm:prSet presAssocID="{D8D0C50A-E15F-43A5-A6CB-73762F318942}" presName="background2" presStyleLbl="node2" presStyleIdx="0" presStyleCnt="3"/>
      <dgm:spPr/>
    </dgm:pt>
    <dgm:pt modelId="{F3B8C975-2934-45EF-B480-4E30308C0DB8}" type="pres">
      <dgm:prSet presAssocID="{D8D0C50A-E15F-43A5-A6CB-73762F318942}" presName="text2" presStyleLbl="fgAcc2" presStyleIdx="0" presStyleCnt="3">
        <dgm:presLayoutVars>
          <dgm:chPref val="3"/>
        </dgm:presLayoutVars>
      </dgm:prSet>
      <dgm:spPr/>
      <dgm:t>
        <a:bodyPr/>
        <a:lstStyle/>
        <a:p>
          <a:endParaRPr lang="en-US"/>
        </a:p>
      </dgm:t>
    </dgm:pt>
    <dgm:pt modelId="{AA0FB77E-BF74-4FB1-AE66-13063A8D99B4}" type="pres">
      <dgm:prSet presAssocID="{D8D0C50A-E15F-43A5-A6CB-73762F318942}" presName="hierChild3" presStyleCnt="0"/>
      <dgm:spPr/>
    </dgm:pt>
    <dgm:pt modelId="{FD988180-8C52-45BD-B459-9E1EE733DAEE}" type="pres">
      <dgm:prSet presAssocID="{A5FB8443-DB61-431F-91A1-DB4CABAD2EF3}" presName="Name17" presStyleLbl="parChTrans1D3" presStyleIdx="0" presStyleCnt="6"/>
      <dgm:spPr/>
      <dgm:t>
        <a:bodyPr/>
        <a:lstStyle/>
        <a:p>
          <a:endParaRPr lang="en-US"/>
        </a:p>
      </dgm:t>
    </dgm:pt>
    <dgm:pt modelId="{72C68A4F-D4F0-49A1-8218-8D0FAFC9CBEC}" type="pres">
      <dgm:prSet presAssocID="{87A41429-12C4-4CCE-AD70-A69D41CC38FA}" presName="hierRoot3" presStyleCnt="0"/>
      <dgm:spPr/>
    </dgm:pt>
    <dgm:pt modelId="{FBB723B2-1F03-4F8E-9A04-0BC4025B63B9}" type="pres">
      <dgm:prSet presAssocID="{87A41429-12C4-4CCE-AD70-A69D41CC38FA}" presName="composite3" presStyleCnt="0"/>
      <dgm:spPr/>
    </dgm:pt>
    <dgm:pt modelId="{D48A6ED5-7CB8-478F-BCD1-89052C3F5DDA}" type="pres">
      <dgm:prSet presAssocID="{87A41429-12C4-4CCE-AD70-A69D41CC38FA}" presName="background3" presStyleLbl="node3" presStyleIdx="0" presStyleCnt="6"/>
      <dgm:spPr/>
    </dgm:pt>
    <dgm:pt modelId="{CD8DEAC4-4D4D-428A-806C-B1EB589ED7DF}" type="pres">
      <dgm:prSet presAssocID="{87A41429-12C4-4CCE-AD70-A69D41CC38FA}" presName="text3" presStyleLbl="fgAcc3" presStyleIdx="0" presStyleCnt="6">
        <dgm:presLayoutVars>
          <dgm:chPref val="3"/>
        </dgm:presLayoutVars>
      </dgm:prSet>
      <dgm:spPr/>
      <dgm:t>
        <a:bodyPr/>
        <a:lstStyle/>
        <a:p>
          <a:endParaRPr lang="en-US"/>
        </a:p>
      </dgm:t>
    </dgm:pt>
    <dgm:pt modelId="{A400B7C2-628D-4C7C-8800-F1A9B904B50A}" type="pres">
      <dgm:prSet presAssocID="{87A41429-12C4-4CCE-AD70-A69D41CC38FA}" presName="hierChild4" presStyleCnt="0"/>
      <dgm:spPr/>
    </dgm:pt>
    <dgm:pt modelId="{203C5FCE-0B10-4963-8F33-534923E5C90F}" type="pres">
      <dgm:prSet presAssocID="{7749EFB8-887E-4017-94FF-A22D3CA4804D}" presName="Name17" presStyleLbl="parChTrans1D3" presStyleIdx="1" presStyleCnt="6"/>
      <dgm:spPr/>
      <dgm:t>
        <a:bodyPr/>
        <a:lstStyle/>
        <a:p>
          <a:endParaRPr lang="en-US"/>
        </a:p>
      </dgm:t>
    </dgm:pt>
    <dgm:pt modelId="{8F532DD9-F316-48BA-969D-A4485B996ED1}" type="pres">
      <dgm:prSet presAssocID="{3FB57809-4B71-4D1C-8D60-04C0803AE514}" presName="hierRoot3" presStyleCnt="0"/>
      <dgm:spPr/>
    </dgm:pt>
    <dgm:pt modelId="{026B73AD-CE4E-46A2-9DFB-3FF3CDEC1DE0}" type="pres">
      <dgm:prSet presAssocID="{3FB57809-4B71-4D1C-8D60-04C0803AE514}" presName="composite3" presStyleCnt="0"/>
      <dgm:spPr/>
    </dgm:pt>
    <dgm:pt modelId="{0A220C41-07A6-4AA2-84CB-EAB18C54D3FF}" type="pres">
      <dgm:prSet presAssocID="{3FB57809-4B71-4D1C-8D60-04C0803AE514}" presName="background3" presStyleLbl="node3" presStyleIdx="1" presStyleCnt="6"/>
      <dgm:spPr/>
    </dgm:pt>
    <dgm:pt modelId="{C190DCE7-4386-418D-AAC0-8F7241E2ECB5}" type="pres">
      <dgm:prSet presAssocID="{3FB57809-4B71-4D1C-8D60-04C0803AE514}" presName="text3" presStyleLbl="fgAcc3" presStyleIdx="1" presStyleCnt="6">
        <dgm:presLayoutVars>
          <dgm:chPref val="3"/>
        </dgm:presLayoutVars>
      </dgm:prSet>
      <dgm:spPr/>
      <dgm:t>
        <a:bodyPr/>
        <a:lstStyle/>
        <a:p>
          <a:endParaRPr lang="en-US"/>
        </a:p>
      </dgm:t>
    </dgm:pt>
    <dgm:pt modelId="{DCD98923-EE1A-4F75-9895-367FDD2B1423}" type="pres">
      <dgm:prSet presAssocID="{3FB57809-4B71-4D1C-8D60-04C0803AE514}" presName="hierChild4" presStyleCnt="0"/>
      <dgm:spPr/>
    </dgm:pt>
    <dgm:pt modelId="{AC0244B7-9A0A-4D95-8807-6FB4EFA7B89E}" type="pres">
      <dgm:prSet presAssocID="{24116355-B4E0-4069-8303-E5F9270DEB9E}" presName="Name10" presStyleLbl="parChTrans1D2" presStyleIdx="1" presStyleCnt="3"/>
      <dgm:spPr/>
      <dgm:t>
        <a:bodyPr/>
        <a:lstStyle/>
        <a:p>
          <a:endParaRPr lang="en-US"/>
        </a:p>
      </dgm:t>
    </dgm:pt>
    <dgm:pt modelId="{1A33D147-623B-486E-B13A-2C6FE55E818B}" type="pres">
      <dgm:prSet presAssocID="{CE5BF527-C5A2-423B-913D-AC03A217BA27}" presName="hierRoot2" presStyleCnt="0"/>
      <dgm:spPr/>
    </dgm:pt>
    <dgm:pt modelId="{66D0822C-3471-4D59-8F55-3CF130C113FE}" type="pres">
      <dgm:prSet presAssocID="{CE5BF527-C5A2-423B-913D-AC03A217BA27}" presName="composite2" presStyleCnt="0"/>
      <dgm:spPr/>
    </dgm:pt>
    <dgm:pt modelId="{B37A678D-75F9-4524-BCE9-D30A1CFFB62C}" type="pres">
      <dgm:prSet presAssocID="{CE5BF527-C5A2-423B-913D-AC03A217BA27}" presName="background2" presStyleLbl="node2" presStyleIdx="1" presStyleCnt="3"/>
      <dgm:spPr/>
    </dgm:pt>
    <dgm:pt modelId="{C8A1BD9F-4887-4C6E-A972-71E8D8771627}" type="pres">
      <dgm:prSet presAssocID="{CE5BF527-C5A2-423B-913D-AC03A217BA27}" presName="text2" presStyleLbl="fgAcc2" presStyleIdx="1" presStyleCnt="3">
        <dgm:presLayoutVars>
          <dgm:chPref val="3"/>
        </dgm:presLayoutVars>
      </dgm:prSet>
      <dgm:spPr/>
      <dgm:t>
        <a:bodyPr/>
        <a:lstStyle/>
        <a:p>
          <a:endParaRPr lang="en-US"/>
        </a:p>
      </dgm:t>
    </dgm:pt>
    <dgm:pt modelId="{3EEFA8D5-E5D9-4D8B-A51E-6749655816CE}" type="pres">
      <dgm:prSet presAssocID="{CE5BF527-C5A2-423B-913D-AC03A217BA27}" presName="hierChild3" presStyleCnt="0"/>
      <dgm:spPr/>
    </dgm:pt>
    <dgm:pt modelId="{8BBD0AEA-334D-488D-8EF0-9A9B9C0C6F74}" type="pres">
      <dgm:prSet presAssocID="{3A25A39D-2D3A-4403-B48B-5DDFA0C6D9B5}" presName="Name17" presStyleLbl="parChTrans1D3" presStyleIdx="2" presStyleCnt="6"/>
      <dgm:spPr/>
      <dgm:t>
        <a:bodyPr/>
        <a:lstStyle/>
        <a:p>
          <a:endParaRPr lang="en-US"/>
        </a:p>
      </dgm:t>
    </dgm:pt>
    <dgm:pt modelId="{041C1806-384E-429D-8CC6-C747C5F4040B}" type="pres">
      <dgm:prSet presAssocID="{C773B055-1C59-4A74-9E08-C4306B955D3F}" presName="hierRoot3" presStyleCnt="0"/>
      <dgm:spPr/>
    </dgm:pt>
    <dgm:pt modelId="{41755BAC-D930-4635-A5B3-83DF4197D253}" type="pres">
      <dgm:prSet presAssocID="{C773B055-1C59-4A74-9E08-C4306B955D3F}" presName="composite3" presStyleCnt="0"/>
      <dgm:spPr/>
    </dgm:pt>
    <dgm:pt modelId="{C773D295-8A04-474F-ACCC-B0CCD68FD5DB}" type="pres">
      <dgm:prSet presAssocID="{C773B055-1C59-4A74-9E08-C4306B955D3F}" presName="background3" presStyleLbl="node3" presStyleIdx="2" presStyleCnt="6"/>
      <dgm:spPr/>
    </dgm:pt>
    <dgm:pt modelId="{E2CDD2E6-4017-4F96-8757-5A3D1B425C03}" type="pres">
      <dgm:prSet presAssocID="{C773B055-1C59-4A74-9E08-C4306B955D3F}" presName="text3" presStyleLbl="fgAcc3" presStyleIdx="2" presStyleCnt="6">
        <dgm:presLayoutVars>
          <dgm:chPref val="3"/>
        </dgm:presLayoutVars>
      </dgm:prSet>
      <dgm:spPr/>
      <dgm:t>
        <a:bodyPr/>
        <a:lstStyle/>
        <a:p>
          <a:endParaRPr lang="en-US"/>
        </a:p>
      </dgm:t>
    </dgm:pt>
    <dgm:pt modelId="{C6149906-FD0A-4C67-B00C-7D279021921A}" type="pres">
      <dgm:prSet presAssocID="{C773B055-1C59-4A74-9E08-C4306B955D3F}" presName="hierChild4" presStyleCnt="0"/>
      <dgm:spPr/>
    </dgm:pt>
    <dgm:pt modelId="{95A82205-9A0C-4C71-9E85-00501A4ADCBD}" type="pres">
      <dgm:prSet presAssocID="{B46E2B71-8409-4B52-9AAE-063FFFE2ABE9}" presName="Name17" presStyleLbl="parChTrans1D3" presStyleIdx="3" presStyleCnt="6"/>
      <dgm:spPr/>
      <dgm:t>
        <a:bodyPr/>
        <a:lstStyle/>
        <a:p>
          <a:endParaRPr lang="en-US"/>
        </a:p>
      </dgm:t>
    </dgm:pt>
    <dgm:pt modelId="{00BCD2E6-6C46-4586-933F-ECB69C38EE64}" type="pres">
      <dgm:prSet presAssocID="{921986D6-69CA-407B-A82A-9CC3CA85CD26}" presName="hierRoot3" presStyleCnt="0"/>
      <dgm:spPr/>
    </dgm:pt>
    <dgm:pt modelId="{56ED6A0E-41D5-447C-B9BD-A520183B0ABE}" type="pres">
      <dgm:prSet presAssocID="{921986D6-69CA-407B-A82A-9CC3CA85CD26}" presName="composite3" presStyleCnt="0"/>
      <dgm:spPr/>
    </dgm:pt>
    <dgm:pt modelId="{B7868008-8904-4451-AB50-62B5AAB86F2E}" type="pres">
      <dgm:prSet presAssocID="{921986D6-69CA-407B-A82A-9CC3CA85CD26}" presName="background3" presStyleLbl="node3" presStyleIdx="3" presStyleCnt="6"/>
      <dgm:spPr/>
    </dgm:pt>
    <dgm:pt modelId="{D6F5DB1C-EDBA-4110-BC9C-618FD19588F2}" type="pres">
      <dgm:prSet presAssocID="{921986D6-69CA-407B-A82A-9CC3CA85CD26}" presName="text3" presStyleLbl="fgAcc3" presStyleIdx="3" presStyleCnt="6">
        <dgm:presLayoutVars>
          <dgm:chPref val="3"/>
        </dgm:presLayoutVars>
      </dgm:prSet>
      <dgm:spPr/>
      <dgm:t>
        <a:bodyPr/>
        <a:lstStyle/>
        <a:p>
          <a:endParaRPr lang="en-US"/>
        </a:p>
      </dgm:t>
    </dgm:pt>
    <dgm:pt modelId="{A4A32710-C63D-42CB-A022-022D06172F0D}" type="pres">
      <dgm:prSet presAssocID="{921986D6-69CA-407B-A82A-9CC3CA85CD26}" presName="hierChild4" presStyleCnt="0"/>
      <dgm:spPr/>
    </dgm:pt>
    <dgm:pt modelId="{E79BE927-1FB4-4127-A05A-C52E20A10AF7}" type="pres">
      <dgm:prSet presAssocID="{1C586CDE-3F74-4DDF-B38D-A7E74A218BAB}" presName="Name10" presStyleLbl="parChTrans1D2" presStyleIdx="2" presStyleCnt="3"/>
      <dgm:spPr/>
      <dgm:t>
        <a:bodyPr/>
        <a:lstStyle/>
        <a:p>
          <a:endParaRPr lang="en-US"/>
        </a:p>
      </dgm:t>
    </dgm:pt>
    <dgm:pt modelId="{13B6F8C7-28EE-4F28-8EC1-52B14053585E}" type="pres">
      <dgm:prSet presAssocID="{CC12C6EF-CA59-48E7-B78A-1C0DD3B2E768}" presName="hierRoot2" presStyleCnt="0"/>
      <dgm:spPr/>
    </dgm:pt>
    <dgm:pt modelId="{E8C07CF9-9AF6-40FE-8D41-B54A2CF9EFC6}" type="pres">
      <dgm:prSet presAssocID="{CC12C6EF-CA59-48E7-B78A-1C0DD3B2E768}" presName="composite2" presStyleCnt="0"/>
      <dgm:spPr/>
    </dgm:pt>
    <dgm:pt modelId="{9682D637-4CFF-41DF-B0A1-5D583ACE362E}" type="pres">
      <dgm:prSet presAssocID="{CC12C6EF-CA59-48E7-B78A-1C0DD3B2E768}" presName="background2" presStyleLbl="node2" presStyleIdx="2" presStyleCnt="3"/>
      <dgm:spPr/>
    </dgm:pt>
    <dgm:pt modelId="{9D73B33E-6565-4A9F-A2E1-88D68ECA6926}" type="pres">
      <dgm:prSet presAssocID="{CC12C6EF-CA59-48E7-B78A-1C0DD3B2E768}" presName="text2" presStyleLbl="fgAcc2" presStyleIdx="2" presStyleCnt="3">
        <dgm:presLayoutVars>
          <dgm:chPref val="3"/>
        </dgm:presLayoutVars>
      </dgm:prSet>
      <dgm:spPr/>
      <dgm:t>
        <a:bodyPr/>
        <a:lstStyle/>
        <a:p>
          <a:endParaRPr lang="en-US"/>
        </a:p>
      </dgm:t>
    </dgm:pt>
    <dgm:pt modelId="{519ECC62-2895-4928-9445-13054BF7C00D}" type="pres">
      <dgm:prSet presAssocID="{CC12C6EF-CA59-48E7-B78A-1C0DD3B2E768}" presName="hierChild3" presStyleCnt="0"/>
      <dgm:spPr/>
    </dgm:pt>
    <dgm:pt modelId="{222E24F9-1377-40C1-8D3C-4DB548FA14A1}" type="pres">
      <dgm:prSet presAssocID="{AB84344B-D743-4D85-A6B6-3281B3D48800}" presName="Name17" presStyleLbl="parChTrans1D3" presStyleIdx="4" presStyleCnt="6"/>
      <dgm:spPr/>
      <dgm:t>
        <a:bodyPr/>
        <a:lstStyle/>
        <a:p>
          <a:endParaRPr lang="en-US"/>
        </a:p>
      </dgm:t>
    </dgm:pt>
    <dgm:pt modelId="{601AC0C2-4A07-4B91-A669-732193195CA6}" type="pres">
      <dgm:prSet presAssocID="{6EC1B724-036E-4256-ADBE-DAF4B9F9CD36}" presName="hierRoot3" presStyleCnt="0"/>
      <dgm:spPr/>
    </dgm:pt>
    <dgm:pt modelId="{EECC72D5-04FF-4EAC-BCB1-E2B1797D1553}" type="pres">
      <dgm:prSet presAssocID="{6EC1B724-036E-4256-ADBE-DAF4B9F9CD36}" presName="composite3" presStyleCnt="0"/>
      <dgm:spPr/>
    </dgm:pt>
    <dgm:pt modelId="{2DEC2759-D2F7-44C2-BDDA-10C851BC8303}" type="pres">
      <dgm:prSet presAssocID="{6EC1B724-036E-4256-ADBE-DAF4B9F9CD36}" presName="background3" presStyleLbl="node3" presStyleIdx="4" presStyleCnt="6"/>
      <dgm:spPr/>
    </dgm:pt>
    <dgm:pt modelId="{9A58ACAD-8CDF-4758-B4BF-4059304DCC14}" type="pres">
      <dgm:prSet presAssocID="{6EC1B724-036E-4256-ADBE-DAF4B9F9CD36}" presName="text3" presStyleLbl="fgAcc3" presStyleIdx="4" presStyleCnt="6">
        <dgm:presLayoutVars>
          <dgm:chPref val="3"/>
        </dgm:presLayoutVars>
      </dgm:prSet>
      <dgm:spPr/>
      <dgm:t>
        <a:bodyPr/>
        <a:lstStyle/>
        <a:p>
          <a:endParaRPr lang="en-US"/>
        </a:p>
      </dgm:t>
    </dgm:pt>
    <dgm:pt modelId="{2A73CA7B-B5DB-4014-8136-610F9C1F0217}" type="pres">
      <dgm:prSet presAssocID="{6EC1B724-036E-4256-ADBE-DAF4B9F9CD36}" presName="hierChild4" presStyleCnt="0"/>
      <dgm:spPr/>
    </dgm:pt>
    <dgm:pt modelId="{2CBABF06-CE65-4E05-B35B-BCD983711742}" type="pres">
      <dgm:prSet presAssocID="{C7991269-89C8-45C0-A83E-D9D7F5C591D8}" presName="Name17" presStyleLbl="parChTrans1D3" presStyleIdx="5" presStyleCnt="6"/>
      <dgm:spPr/>
      <dgm:t>
        <a:bodyPr/>
        <a:lstStyle/>
        <a:p>
          <a:endParaRPr lang="en-US"/>
        </a:p>
      </dgm:t>
    </dgm:pt>
    <dgm:pt modelId="{445E1746-34B1-444C-8FC8-79C2D0D2AEBF}" type="pres">
      <dgm:prSet presAssocID="{3594BCFB-6B51-4BF3-8345-CA21C7E739F6}" presName="hierRoot3" presStyleCnt="0"/>
      <dgm:spPr/>
    </dgm:pt>
    <dgm:pt modelId="{57D869B2-3838-4832-96CE-8A29E4F471AF}" type="pres">
      <dgm:prSet presAssocID="{3594BCFB-6B51-4BF3-8345-CA21C7E739F6}" presName="composite3" presStyleCnt="0"/>
      <dgm:spPr/>
    </dgm:pt>
    <dgm:pt modelId="{C3337203-0440-43B0-888B-AEEA2DA30707}" type="pres">
      <dgm:prSet presAssocID="{3594BCFB-6B51-4BF3-8345-CA21C7E739F6}" presName="background3" presStyleLbl="node3" presStyleIdx="5" presStyleCnt="6"/>
      <dgm:spPr/>
    </dgm:pt>
    <dgm:pt modelId="{4A59DF56-B059-4A7F-92C6-E8DA4C796DF1}" type="pres">
      <dgm:prSet presAssocID="{3594BCFB-6B51-4BF3-8345-CA21C7E739F6}" presName="text3" presStyleLbl="fgAcc3" presStyleIdx="5" presStyleCnt="6">
        <dgm:presLayoutVars>
          <dgm:chPref val="3"/>
        </dgm:presLayoutVars>
      </dgm:prSet>
      <dgm:spPr/>
      <dgm:t>
        <a:bodyPr/>
        <a:lstStyle/>
        <a:p>
          <a:endParaRPr lang="en-US"/>
        </a:p>
      </dgm:t>
    </dgm:pt>
    <dgm:pt modelId="{735E6C3B-4CE2-460D-9B52-E12182FCA21C}" type="pres">
      <dgm:prSet presAssocID="{3594BCFB-6B51-4BF3-8345-CA21C7E739F6}" presName="hierChild4" presStyleCnt="0"/>
      <dgm:spPr/>
    </dgm:pt>
  </dgm:ptLst>
  <dgm:cxnLst>
    <dgm:cxn modelId="{60E89F29-0897-42CF-AEDF-64B31E04E270}" type="presOf" srcId="{7749EFB8-887E-4017-94FF-A22D3CA4804D}" destId="{203C5FCE-0B10-4963-8F33-534923E5C90F}" srcOrd="0" destOrd="0" presId="urn:microsoft.com/office/officeart/2005/8/layout/hierarchy1"/>
    <dgm:cxn modelId="{08A71A94-436E-478E-98FF-185068FFD08D}" srcId="{CE5BF527-C5A2-423B-913D-AC03A217BA27}" destId="{C773B055-1C59-4A74-9E08-C4306B955D3F}" srcOrd="0" destOrd="0" parTransId="{3A25A39D-2D3A-4403-B48B-5DDFA0C6D9B5}" sibTransId="{C2A607CC-E735-4872-81F6-58ED2C54B051}"/>
    <dgm:cxn modelId="{0DE1DD41-E43C-4D1B-87F9-3033227B97E6}" type="presOf" srcId="{887B6C82-C9DB-47EE-9129-4281E3B86B21}" destId="{53D45114-3287-44F1-862B-4DC6C1C5F6C2}" srcOrd="0" destOrd="0" presId="urn:microsoft.com/office/officeart/2005/8/layout/hierarchy1"/>
    <dgm:cxn modelId="{FD6C5A19-090E-4C6A-97E6-A662180F5902}" type="presOf" srcId="{AB84344B-D743-4D85-A6B6-3281B3D48800}" destId="{222E24F9-1377-40C1-8D3C-4DB548FA14A1}" srcOrd="0" destOrd="0" presId="urn:microsoft.com/office/officeart/2005/8/layout/hierarchy1"/>
    <dgm:cxn modelId="{871C1D3F-CBF5-4F89-902F-6A6F865C4928}" srcId="{D8D0C50A-E15F-43A5-A6CB-73762F318942}" destId="{3FB57809-4B71-4D1C-8D60-04C0803AE514}" srcOrd="1" destOrd="0" parTransId="{7749EFB8-887E-4017-94FF-A22D3CA4804D}" sibTransId="{2B04EDD7-2DEE-4DA8-BA8A-62484E3D8B1E}"/>
    <dgm:cxn modelId="{B720324C-D484-4813-B9FB-F28C67E57D43}" srcId="{A1AC297B-11B6-4A21-B09C-32ECA2A371E9}" destId="{CE5BF527-C5A2-423B-913D-AC03A217BA27}" srcOrd="1" destOrd="0" parTransId="{24116355-B4E0-4069-8303-E5F9270DEB9E}" sibTransId="{4055CD50-2DD6-4589-85C8-BF50CF82CF24}"/>
    <dgm:cxn modelId="{05D17401-1E06-4891-8D2F-E36B3AE510CF}" type="presOf" srcId="{CE5BF527-C5A2-423B-913D-AC03A217BA27}" destId="{C8A1BD9F-4887-4C6E-A972-71E8D8771627}" srcOrd="0" destOrd="0" presId="urn:microsoft.com/office/officeart/2005/8/layout/hierarchy1"/>
    <dgm:cxn modelId="{68B79997-5D69-4DB6-895A-9B238FDF0A89}" srcId="{CC12C6EF-CA59-48E7-B78A-1C0DD3B2E768}" destId="{6EC1B724-036E-4256-ADBE-DAF4B9F9CD36}" srcOrd="0" destOrd="0" parTransId="{AB84344B-D743-4D85-A6B6-3281B3D48800}" sibTransId="{97ADAAD0-6BEB-4B05-9675-A84ACC3E31CA}"/>
    <dgm:cxn modelId="{779D7E39-E8A9-4993-8D3D-AECE8C171CAA}" type="presOf" srcId="{CC12C6EF-CA59-48E7-B78A-1C0DD3B2E768}" destId="{9D73B33E-6565-4A9F-A2E1-88D68ECA6926}" srcOrd="0" destOrd="0" presId="urn:microsoft.com/office/officeart/2005/8/layout/hierarchy1"/>
    <dgm:cxn modelId="{A53B4BF8-8AE5-4C95-BFF3-38B1A31A5F1B}" srcId="{CE5BF527-C5A2-423B-913D-AC03A217BA27}" destId="{921986D6-69CA-407B-A82A-9CC3CA85CD26}" srcOrd="1" destOrd="0" parTransId="{B46E2B71-8409-4B52-9AAE-063FFFE2ABE9}" sibTransId="{D1ABC5D0-29E6-41FD-842E-4786995FA04C}"/>
    <dgm:cxn modelId="{7A1EC22A-43C9-4DA7-AD27-10F5D16D1029}" type="presOf" srcId="{6EC1B724-036E-4256-ADBE-DAF4B9F9CD36}" destId="{9A58ACAD-8CDF-4758-B4BF-4059304DCC14}" srcOrd="0" destOrd="0" presId="urn:microsoft.com/office/officeart/2005/8/layout/hierarchy1"/>
    <dgm:cxn modelId="{5FED4E30-9EA3-4537-9D5A-35183AF95208}" type="presOf" srcId="{A5FB8443-DB61-431F-91A1-DB4CABAD2EF3}" destId="{FD988180-8C52-45BD-B459-9E1EE733DAEE}" srcOrd="0" destOrd="0" presId="urn:microsoft.com/office/officeart/2005/8/layout/hierarchy1"/>
    <dgm:cxn modelId="{49BC419A-2C5B-4CBA-A1E7-F0F3BD4D6596}" type="presOf" srcId="{C7991269-89C8-45C0-A83E-D9D7F5C591D8}" destId="{2CBABF06-CE65-4E05-B35B-BCD983711742}" srcOrd="0" destOrd="0" presId="urn:microsoft.com/office/officeart/2005/8/layout/hierarchy1"/>
    <dgm:cxn modelId="{77AE21D4-46C6-462B-93A7-3FAC6A3A5923}" type="presOf" srcId="{3594BCFB-6B51-4BF3-8345-CA21C7E739F6}" destId="{4A59DF56-B059-4A7F-92C6-E8DA4C796DF1}" srcOrd="0" destOrd="0" presId="urn:microsoft.com/office/officeart/2005/8/layout/hierarchy1"/>
    <dgm:cxn modelId="{564ED17B-A412-44EF-8345-76673401473E}" type="presOf" srcId="{361588BC-2B8E-4D8B-B98C-3FCE1F66312E}" destId="{917ED542-3341-4A57-A1B1-068856CDD0B9}" srcOrd="0" destOrd="0" presId="urn:microsoft.com/office/officeart/2005/8/layout/hierarchy1"/>
    <dgm:cxn modelId="{225D8509-FC80-458C-BD3C-CFEA5F243C43}" type="presOf" srcId="{D8D0C50A-E15F-43A5-A6CB-73762F318942}" destId="{F3B8C975-2934-45EF-B480-4E30308C0DB8}" srcOrd="0" destOrd="0" presId="urn:microsoft.com/office/officeart/2005/8/layout/hierarchy1"/>
    <dgm:cxn modelId="{0FF25450-3FEE-47C2-86D6-85AE8DEA80CB}" type="presOf" srcId="{3A25A39D-2D3A-4403-B48B-5DDFA0C6D9B5}" destId="{8BBD0AEA-334D-488D-8EF0-9A9B9C0C6F74}" srcOrd="0" destOrd="0" presId="urn:microsoft.com/office/officeart/2005/8/layout/hierarchy1"/>
    <dgm:cxn modelId="{D395008D-79DE-4DEF-85C1-ED6AA7D9E850}" srcId="{A1AC297B-11B6-4A21-B09C-32ECA2A371E9}" destId="{CC12C6EF-CA59-48E7-B78A-1C0DD3B2E768}" srcOrd="2" destOrd="0" parTransId="{1C586CDE-3F74-4DDF-B38D-A7E74A218BAB}" sibTransId="{32A22DF8-D96B-4B91-920A-16420BD7B6E3}"/>
    <dgm:cxn modelId="{1155729F-AA74-4E6E-82D9-2C3ACBC3312A}" srcId="{D8D0C50A-E15F-43A5-A6CB-73762F318942}" destId="{87A41429-12C4-4CCE-AD70-A69D41CC38FA}" srcOrd="0" destOrd="0" parTransId="{A5FB8443-DB61-431F-91A1-DB4CABAD2EF3}" sibTransId="{E70B3ACD-9390-420E-A27D-4FCAC74D09CC}"/>
    <dgm:cxn modelId="{881FA695-677D-4757-B64E-3CFEF6B17D11}" type="presOf" srcId="{3FB57809-4B71-4D1C-8D60-04C0803AE514}" destId="{C190DCE7-4386-418D-AAC0-8F7241E2ECB5}" srcOrd="0" destOrd="0" presId="urn:microsoft.com/office/officeart/2005/8/layout/hierarchy1"/>
    <dgm:cxn modelId="{2D013768-AEE4-494B-855F-3ADEFF7B17ED}" type="presOf" srcId="{921986D6-69CA-407B-A82A-9CC3CA85CD26}" destId="{D6F5DB1C-EDBA-4110-BC9C-618FD19588F2}" srcOrd="0" destOrd="0" presId="urn:microsoft.com/office/officeart/2005/8/layout/hierarchy1"/>
    <dgm:cxn modelId="{CC65BF48-09FC-497C-9356-BD013492773C}" type="presOf" srcId="{1C586CDE-3F74-4DDF-B38D-A7E74A218BAB}" destId="{E79BE927-1FB4-4127-A05A-C52E20A10AF7}" srcOrd="0" destOrd="0" presId="urn:microsoft.com/office/officeart/2005/8/layout/hierarchy1"/>
    <dgm:cxn modelId="{9867FA67-8D16-4C7C-B036-126040BC348D}" type="presOf" srcId="{24116355-B4E0-4069-8303-E5F9270DEB9E}" destId="{AC0244B7-9A0A-4D95-8807-6FB4EFA7B89E}" srcOrd="0" destOrd="0" presId="urn:microsoft.com/office/officeart/2005/8/layout/hierarchy1"/>
    <dgm:cxn modelId="{B4B4212A-459A-4419-851D-9E6CEC30AF0A}" type="presOf" srcId="{A1AC297B-11B6-4A21-B09C-32ECA2A371E9}" destId="{DF3FA970-73B5-4041-BFF6-28876A218B33}" srcOrd="0" destOrd="0" presId="urn:microsoft.com/office/officeart/2005/8/layout/hierarchy1"/>
    <dgm:cxn modelId="{E68F0345-61F1-4514-BD0D-2EF94C03B757}" type="presOf" srcId="{C773B055-1C59-4A74-9E08-C4306B955D3F}" destId="{E2CDD2E6-4017-4F96-8757-5A3D1B425C03}" srcOrd="0" destOrd="0" presId="urn:microsoft.com/office/officeart/2005/8/layout/hierarchy1"/>
    <dgm:cxn modelId="{3983B3A5-A278-4EF9-AB9F-52515AA81D9B}" type="presOf" srcId="{B46E2B71-8409-4B52-9AAE-063FFFE2ABE9}" destId="{95A82205-9A0C-4C71-9E85-00501A4ADCBD}" srcOrd="0" destOrd="0" presId="urn:microsoft.com/office/officeart/2005/8/layout/hierarchy1"/>
    <dgm:cxn modelId="{8B21A13A-064B-4799-A25E-88B2FA7A9304}" srcId="{361588BC-2B8E-4D8B-B98C-3FCE1F66312E}" destId="{A1AC297B-11B6-4A21-B09C-32ECA2A371E9}" srcOrd="0" destOrd="0" parTransId="{F1A0178F-5688-4A26-A7CD-49790D36488C}" sibTransId="{0C526DEA-865A-4F28-9E3C-8F480EA56595}"/>
    <dgm:cxn modelId="{514AA48D-69BC-436E-883E-307659D0C870}" srcId="{CC12C6EF-CA59-48E7-B78A-1C0DD3B2E768}" destId="{3594BCFB-6B51-4BF3-8345-CA21C7E739F6}" srcOrd="1" destOrd="0" parTransId="{C7991269-89C8-45C0-A83E-D9D7F5C591D8}" sibTransId="{1D749021-B2B1-44F1-AE60-548C5E4778E3}"/>
    <dgm:cxn modelId="{AC6D2C00-33CF-4CFB-97DE-0BA6FE6B3092}" type="presOf" srcId="{87A41429-12C4-4CCE-AD70-A69D41CC38FA}" destId="{CD8DEAC4-4D4D-428A-806C-B1EB589ED7DF}" srcOrd="0" destOrd="0" presId="urn:microsoft.com/office/officeart/2005/8/layout/hierarchy1"/>
    <dgm:cxn modelId="{B936C8E7-A376-4446-826D-F68E041A8284}" srcId="{A1AC297B-11B6-4A21-B09C-32ECA2A371E9}" destId="{D8D0C50A-E15F-43A5-A6CB-73762F318942}" srcOrd="0" destOrd="0" parTransId="{887B6C82-C9DB-47EE-9129-4281E3B86B21}" sibTransId="{DEBD6E6A-6C5A-45B9-837F-A97A65BF05BB}"/>
    <dgm:cxn modelId="{1A7C2599-6FC1-4C8C-B5E7-23E2F6936FA9}" type="presParOf" srcId="{917ED542-3341-4A57-A1B1-068856CDD0B9}" destId="{FA47488F-09D1-40DA-92A2-D97F77B6CE54}" srcOrd="0" destOrd="0" presId="urn:microsoft.com/office/officeart/2005/8/layout/hierarchy1"/>
    <dgm:cxn modelId="{201F4241-2B65-4178-8B52-C73FC1B046B9}" type="presParOf" srcId="{FA47488F-09D1-40DA-92A2-D97F77B6CE54}" destId="{1BECA1E6-82BB-47D4-9737-8812383DBE7F}" srcOrd="0" destOrd="0" presId="urn:microsoft.com/office/officeart/2005/8/layout/hierarchy1"/>
    <dgm:cxn modelId="{5F65B974-5F3E-4877-AB9B-BAC5D43C3415}" type="presParOf" srcId="{1BECA1E6-82BB-47D4-9737-8812383DBE7F}" destId="{52349FB6-8F02-4C82-A3C9-7A85820410D9}" srcOrd="0" destOrd="0" presId="urn:microsoft.com/office/officeart/2005/8/layout/hierarchy1"/>
    <dgm:cxn modelId="{3D334B77-5639-43B5-B828-7D7431F16499}" type="presParOf" srcId="{1BECA1E6-82BB-47D4-9737-8812383DBE7F}" destId="{DF3FA970-73B5-4041-BFF6-28876A218B33}" srcOrd="1" destOrd="0" presId="urn:microsoft.com/office/officeart/2005/8/layout/hierarchy1"/>
    <dgm:cxn modelId="{FE4540B8-E60F-4330-8520-40F13A7385D8}" type="presParOf" srcId="{FA47488F-09D1-40DA-92A2-D97F77B6CE54}" destId="{5EFFF1A4-7786-42B9-8B1F-33230296C8E6}" srcOrd="1" destOrd="0" presId="urn:microsoft.com/office/officeart/2005/8/layout/hierarchy1"/>
    <dgm:cxn modelId="{AAC21EAF-C84C-49BD-A9F9-EEBEB2DE39AF}" type="presParOf" srcId="{5EFFF1A4-7786-42B9-8B1F-33230296C8E6}" destId="{53D45114-3287-44F1-862B-4DC6C1C5F6C2}" srcOrd="0" destOrd="0" presId="urn:microsoft.com/office/officeart/2005/8/layout/hierarchy1"/>
    <dgm:cxn modelId="{4F6374F9-A7C8-4961-9838-33B1DC45B4B1}" type="presParOf" srcId="{5EFFF1A4-7786-42B9-8B1F-33230296C8E6}" destId="{C3892803-E07C-47D9-AD3C-7D4D5A7F4D0E}" srcOrd="1" destOrd="0" presId="urn:microsoft.com/office/officeart/2005/8/layout/hierarchy1"/>
    <dgm:cxn modelId="{00041502-4433-466B-8FF3-C292BDEF0F52}" type="presParOf" srcId="{C3892803-E07C-47D9-AD3C-7D4D5A7F4D0E}" destId="{215F7D79-FFA8-4B7D-8D93-94CD8CF29D0F}" srcOrd="0" destOrd="0" presId="urn:microsoft.com/office/officeart/2005/8/layout/hierarchy1"/>
    <dgm:cxn modelId="{F0967A42-A310-4AE3-A5A7-0778B58FA0FD}" type="presParOf" srcId="{215F7D79-FFA8-4B7D-8D93-94CD8CF29D0F}" destId="{00CCA886-F3C0-4AF2-B7B9-667322DCEC3C}" srcOrd="0" destOrd="0" presId="urn:microsoft.com/office/officeart/2005/8/layout/hierarchy1"/>
    <dgm:cxn modelId="{7F407A13-D6A5-4B0F-B323-B1FB703F028D}" type="presParOf" srcId="{215F7D79-FFA8-4B7D-8D93-94CD8CF29D0F}" destId="{F3B8C975-2934-45EF-B480-4E30308C0DB8}" srcOrd="1" destOrd="0" presId="urn:microsoft.com/office/officeart/2005/8/layout/hierarchy1"/>
    <dgm:cxn modelId="{F32E38E6-E88B-43EA-A872-BC11CF67CE8E}" type="presParOf" srcId="{C3892803-E07C-47D9-AD3C-7D4D5A7F4D0E}" destId="{AA0FB77E-BF74-4FB1-AE66-13063A8D99B4}" srcOrd="1" destOrd="0" presId="urn:microsoft.com/office/officeart/2005/8/layout/hierarchy1"/>
    <dgm:cxn modelId="{A9DFCE79-B3B6-4E1E-86DB-3A86AF91FB10}" type="presParOf" srcId="{AA0FB77E-BF74-4FB1-AE66-13063A8D99B4}" destId="{FD988180-8C52-45BD-B459-9E1EE733DAEE}" srcOrd="0" destOrd="0" presId="urn:microsoft.com/office/officeart/2005/8/layout/hierarchy1"/>
    <dgm:cxn modelId="{9F33CCEA-57EA-4086-96EF-ED9FE4BF271E}" type="presParOf" srcId="{AA0FB77E-BF74-4FB1-AE66-13063A8D99B4}" destId="{72C68A4F-D4F0-49A1-8218-8D0FAFC9CBEC}" srcOrd="1" destOrd="0" presId="urn:microsoft.com/office/officeart/2005/8/layout/hierarchy1"/>
    <dgm:cxn modelId="{AFBD8521-8C1D-465F-813F-5B9BFC943C67}" type="presParOf" srcId="{72C68A4F-D4F0-49A1-8218-8D0FAFC9CBEC}" destId="{FBB723B2-1F03-4F8E-9A04-0BC4025B63B9}" srcOrd="0" destOrd="0" presId="urn:microsoft.com/office/officeart/2005/8/layout/hierarchy1"/>
    <dgm:cxn modelId="{1E554354-43F8-4842-B328-09B3ADA00DE3}" type="presParOf" srcId="{FBB723B2-1F03-4F8E-9A04-0BC4025B63B9}" destId="{D48A6ED5-7CB8-478F-BCD1-89052C3F5DDA}" srcOrd="0" destOrd="0" presId="urn:microsoft.com/office/officeart/2005/8/layout/hierarchy1"/>
    <dgm:cxn modelId="{6C5DEFCF-39BA-499D-8016-9AE26D9FB794}" type="presParOf" srcId="{FBB723B2-1F03-4F8E-9A04-0BC4025B63B9}" destId="{CD8DEAC4-4D4D-428A-806C-B1EB589ED7DF}" srcOrd="1" destOrd="0" presId="urn:microsoft.com/office/officeart/2005/8/layout/hierarchy1"/>
    <dgm:cxn modelId="{191650CB-B7BB-4ED6-A76F-23D468091E66}" type="presParOf" srcId="{72C68A4F-D4F0-49A1-8218-8D0FAFC9CBEC}" destId="{A400B7C2-628D-4C7C-8800-F1A9B904B50A}" srcOrd="1" destOrd="0" presId="urn:microsoft.com/office/officeart/2005/8/layout/hierarchy1"/>
    <dgm:cxn modelId="{1DBB69BA-D1AA-4272-BFD4-33490CDC9A11}" type="presParOf" srcId="{AA0FB77E-BF74-4FB1-AE66-13063A8D99B4}" destId="{203C5FCE-0B10-4963-8F33-534923E5C90F}" srcOrd="2" destOrd="0" presId="urn:microsoft.com/office/officeart/2005/8/layout/hierarchy1"/>
    <dgm:cxn modelId="{A3B595DF-7FE0-4254-B02E-4839E4F3800C}" type="presParOf" srcId="{AA0FB77E-BF74-4FB1-AE66-13063A8D99B4}" destId="{8F532DD9-F316-48BA-969D-A4485B996ED1}" srcOrd="3" destOrd="0" presId="urn:microsoft.com/office/officeart/2005/8/layout/hierarchy1"/>
    <dgm:cxn modelId="{B2443D61-6768-42B4-B242-2D6C8ABB898E}" type="presParOf" srcId="{8F532DD9-F316-48BA-969D-A4485B996ED1}" destId="{026B73AD-CE4E-46A2-9DFB-3FF3CDEC1DE0}" srcOrd="0" destOrd="0" presId="urn:microsoft.com/office/officeart/2005/8/layout/hierarchy1"/>
    <dgm:cxn modelId="{3B709E73-F5CC-469E-8F8A-41EDD01335F7}" type="presParOf" srcId="{026B73AD-CE4E-46A2-9DFB-3FF3CDEC1DE0}" destId="{0A220C41-07A6-4AA2-84CB-EAB18C54D3FF}" srcOrd="0" destOrd="0" presId="urn:microsoft.com/office/officeart/2005/8/layout/hierarchy1"/>
    <dgm:cxn modelId="{98DAA733-17FD-4B2E-8B25-6D2256BA759B}" type="presParOf" srcId="{026B73AD-CE4E-46A2-9DFB-3FF3CDEC1DE0}" destId="{C190DCE7-4386-418D-AAC0-8F7241E2ECB5}" srcOrd="1" destOrd="0" presId="urn:microsoft.com/office/officeart/2005/8/layout/hierarchy1"/>
    <dgm:cxn modelId="{166728DA-60E1-4BDF-BB6C-C71DC928F9FC}" type="presParOf" srcId="{8F532DD9-F316-48BA-969D-A4485B996ED1}" destId="{DCD98923-EE1A-4F75-9895-367FDD2B1423}" srcOrd="1" destOrd="0" presId="urn:microsoft.com/office/officeart/2005/8/layout/hierarchy1"/>
    <dgm:cxn modelId="{341DB50F-9173-45AC-82DD-E09D4C00BD9F}" type="presParOf" srcId="{5EFFF1A4-7786-42B9-8B1F-33230296C8E6}" destId="{AC0244B7-9A0A-4D95-8807-6FB4EFA7B89E}" srcOrd="2" destOrd="0" presId="urn:microsoft.com/office/officeart/2005/8/layout/hierarchy1"/>
    <dgm:cxn modelId="{9868719C-E633-4371-9CA1-CC9309C9A21E}" type="presParOf" srcId="{5EFFF1A4-7786-42B9-8B1F-33230296C8E6}" destId="{1A33D147-623B-486E-B13A-2C6FE55E818B}" srcOrd="3" destOrd="0" presId="urn:microsoft.com/office/officeart/2005/8/layout/hierarchy1"/>
    <dgm:cxn modelId="{90E9C010-8E27-4E3F-83C4-3C1D4E4D075E}" type="presParOf" srcId="{1A33D147-623B-486E-B13A-2C6FE55E818B}" destId="{66D0822C-3471-4D59-8F55-3CF130C113FE}" srcOrd="0" destOrd="0" presId="urn:microsoft.com/office/officeart/2005/8/layout/hierarchy1"/>
    <dgm:cxn modelId="{064886C5-F8BD-4A92-80C6-7028F205D8E7}" type="presParOf" srcId="{66D0822C-3471-4D59-8F55-3CF130C113FE}" destId="{B37A678D-75F9-4524-BCE9-D30A1CFFB62C}" srcOrd="0" destOrd="0" presId="urn:microsoft.com/office/officeart/2005/8/layout/hierarchy1"/>
    <dgm:cxn modelId="{0859623F-A31E-4CFF-807A-C7342373229E}" type="presParOf" srcId="{66D0822C-3471-4D59-8F55-3CF130C113FE}" destId="{C8A1BD9F-4887-4C6E-A972-71E8D8771627}" srcOrd="1" destOrd="0" presId="urn:microsoft.com/office/officeart/2005/8/layout/hierarchy1"/>
    <dgm:cxn modelId="{2FF18DE7-12D2-46E9-8AC8-275DA68C5295}" type="presParOf" srcId="{1A33D147-623B-486E-B13A-2C6FE55E818B}" destId="{3EEFA8D5-E5D9-4D8B-A51E-6749655816CE}" srcOrd="1" destOrd="0" presId="urn:microsoft.com/office/officeart/2005/8/layout/hierarchy1"/>
    <dgm:cxn modelId="{2D200270-2A7B-4522-A080-4F013CA80019}" type="presParOf" srcId="{3EEFA8D5-E5D9-4D8B-A51E-6749655816CE}" destId="{8BBD0AEA-334D-488D-8EF0-9A9B9C0C6F74}" srcOrd="0" destOrd="0" presId="urn:microsoft.com/office/officeart/2005/8/layout/hierarchy1"/>
    <dgm:cxn modelId="{795ADFA9-DE39-454D-9948-5FD31E88BD1C}" type="presParOf" srcId="{3EEFA8D5-E5D9-4D8B-A51E-6749655816CE}" destId="{041C1806-384E-429D-8CC6-C747C5F4040B}" srcOrd="1" destOrd="0" presId="urn:microsoft.com/office/officeart/2005/8/layout/hierarchy1"/>
    <dgm:cxn modelId="{13E74684-4E9B-44D7-A472-C076D43E13FD}" type="presParOf" srcId="{041C1806-384E-429D-8CC6-C747C5F4040B}" destId="{41755BAC-D930-4635-A5B3-83DF4197D253}" srcOrd="0" destOrd="0" presId="urn:microsoft.com/office/officeart/2005/8/layout/hierarchy1"/>
    <dgm:cxn modelId="{4A780FB7-FB72-4D96-885C-36022C86F519}" type="presParOf" srcId="{41755BAC-D930-4635-A5B3-83DF4197D253}" destId="{C773D295-8A04-474F-ACCC-B0CCD68FD5DB}" srcOrd="0" destOrd="0" presId="urn:microsoft.com/office/officeart/2005/8/layout/hierarchy1"/>
    <dgm:cxn modelId="{FD0848AF-FF5A-4238-9CB9-206728B0EFE5}" type="presParOf" srcId="{41755BAC-D930-4635-A5B3-83DF4197D253}" destId="{E2CDD2E6-4017-4F96-8757-5A3D1B425C03}" srcOrd="1" destOrd="0" presId="urn:microsoft.com/office/officeart/2005/8/layout/hierarchy1"/>
    <dgm:cxn modelId="{72F7B497-D770-470C-BF4C-58FE000CD757}" type="presParOf" srcId="{041C1806-384E-429D-8CC6-C747C5F4040B}" destId="{C6149906-FD0A-4C67-B00C-7D279021921A}" srcOrd="1" destOrd="0" presId="urn:microsoft.com/office/officeart/2005/8/layout/hierarchy1"/>
    <dgm:cxn modelId="{CF9E5F52-F35C-42B8-851E-14FE00853C1E}" type="presParOf" srcId="{3EEFA8D5-E5D9-4D8B-A51E-6749655816CE}" destId="{95A82205-9A0C-4C71-9E85-00501A4ADCBD}" srcOrd="2" destOrd="0" presId="urn:microsoft.com/office/officeart/2005/8/layout/hierarchy1"/>
    <dgm:cxn modelId="{CF2499E6-8CB3-41DF-9CBF-41413676FDEF}" type="presParOf" srcId="{3EEFA8D5-E5D9-4D8B-A51E-6749655816CE}" destId="{00BCD2E6-6C46-4586-933F-ECB69C38EE64}" srcOrd="3" destOrd="0" presId="urn:microsoft.com/office/officeart/2005/8/layout/hierarchy1"/>
    <dgm:cxn modelId="{D768A2FB-6E30-410D-95DA-420D990A5459}" type="presParOf" srcId="{00BCD2E6-6C46-4586-933F-ECB69C38EE64}" destId="{56ED6A0E-41D5-447C-B9BD-A520183B0ABE}" srcOrd="0" destOrd="0" presId="urn:microsoft.com/office/officeart/2005/8/layout/hierarchy1"/>
    <dgm:cxn modelId="{C20D644F-E6AC-4E33-8E09-75029E7E8AD0}" type="presParOf" srcId="{56ED6A0E-41D5-447C-B9BD-A520183B0ABE}" destId="{B7868008-8904-4451-AB50-62B5AAB86F2E}" srcOrd="0" destOrd="0" presId="urn:microsoft.com/office/officeart/2005/8/layout/hierarchy1"/>
    <dgm:cxn modelId="{25083E8B-ED25-4412-99F4-DBE7CE32B5D6}" type="presParOf" srcId="{56ED6A0E-41D5-447C-B9BD-A520183B0ABE}" destId="{D6F5DB1C-EDBA-4110-BC9C-618FD19588F2}" srcOrd="1" destOrd="0" presId="urn:microsoft.com/office/officeart/2005/8/layout/hierarchy1"/>
    <dgm:cxn modelId="{E5CF53C2-31F9-4B0B-990F-10CF7514DAAC}" type="presParOf" srcId="{00BCD2E6-6C46-4586-933F-ECB69C38EE64}" destId="{A4A32710-C63D-42CB-A022-022D06172F0D}" srcOrd="1" destOrd="0" presId="urn:microsoft.com/office/officeart/2005/8/layout/hierarchy1"/>
    <dgm:cxn modelId="{95A2E2AA-652A-4A03-88F5-CB98774B86B5}" type="presParOf" srcId="{5EFFF1A4-7786-42B9-8B1F-33230296C8E6}" destId="{E79BE927-1FB4-4127-A05A-C52E20A10AF7}" srcOrd="4" destOrd="0" presId="urn:microsoft.com/office/officeart/2005/8/layout/hierarchy1"/>
    <dgm:cxn modelId="{F92E08D7-49A6-4CA3-A504-73CF75EB2074}" type="presParOf" srcId="{5EFFF1A4-7786-42B9-8B1F-33230296C8E6}" destId="{13B6F8C7-28EE-4F28-8EC1-52B14053585E}" srcOrd="5" destOrd="0" presId="urn:microsoft.com/office/officeart/2005/8/layout/hierarchy1"/>
    <dgm:cxn modelId="{0DD27A22-DD2D-4103-A474-02C700A503BB}" type="presParOf" srcId="{13B6F8C7-28EE-4F28-8EC1-52B14053585E}" destId="{E8C07CF9-9AF6-40FE-8D41-B54A2CF9EFC6}" srcOrd="0" destOrd="0" presId="urn:microsoft.com/office/officeart/2005/8/layout/hierarchy1"/>
    <dgm:cxn modelId="{8FA69E03-8393-439D-8275-9A117198FFAA}" type="presParOf" srcId="{E8C07CF9-9AF6-40FE-8D41-B54A2CF9EFC6}" destId="{9682D637-4CFF-41DF-B0A1-5D583ACE362E}" srcOrd="0" destOrd="0" presId="urn:microsoft.com/office/officeart/2005/8/layout/hierarchy1"/>
    <dgm:cxn modelId="{8BA15ECB-5F5D-411E-A249-1786EC2D0A0D}" type="presParOf" srcId="{E8C07CF9-9AF6-40FE-8D41-B54A2CF9EFC6}" destId="{9D73B33E-6565-4A9F-A2E1-88D68ECA6926}" srcOrd="1" destOrd="0" presId="urn:microsoft.com/office/officeart/2005/8/layout/hierarchy1"/>
    <dgm:cxn modelId="{AF937C37-F17C-4DF5-B613-6293EF7937BA}" type="presParOf" srcId="{13B6F8C7-28EE-4F28-8EC1-52B14053585E}" destId="{519ECC62-2895-4928-9445-13054BF7C00D}" srcOrd="1" destOrd="0" presId="urn:microsoft.com/office/officeart/2005/8/layout/hierarchy1"/>
    <dgm:cxn modelId="{14E57DBA-BD0A-434C-9DA1-EB3260446C80}" type="presParOf" srcId="{519ECC62-2895-4928-9445-13054BF7C00D}" destId="{222E24F9-1377-40C1-8D3C-4DB548FA14A1}" srcOrd="0" destOrd="0" presId="urn:microsoft.com/office/officeart/2005/8/layout/hierarchy1"/>
    <dgm:cxn modelId="{D7B2E291-337C-4FF7-99C1-E97F4F48C24B}" type="presParOf" srcId="{519ECC62-2895-4928-9445-13054BF7C00D}" destId="{601AC0C2-4A07-4B91-A669-732193195CA6}" srcOrd="1" destOrd="0" presId="urn:microsoft.com/office/officeart/2005/8/layout/hierarchy1"/>
    <dgm:cxn modelId="{7E14C325-1256-44C9-A507-56903E3842E1}" type="presParOf" srcId="{601AC0C2-4A07-4B91-A669-732193195CA6}" destId="{EECC72D5-04FF-4EAC-BCB1-E2B1797D1553}" srcOrd="0" destOrd="0" presId="urn:microsoft.com/office/officeart/2005/8/layout/hierarchy1"/>
    <dgm:cxn modelId="{A607FB6F-6D31-44F9-9B8D-050DAD167269}" type="presParOf" srcId="{EECC72D5-04FF-4EAC-BCB1-E2B1797D1553}" destId="{2DEC2759-D2F7-44C2-BDDA-10C851BC8303}" srcOrd="0" destOrd="0" presId="urn:microsoft.com/office/officeart/2005/8/layout/hierarchy1"/>
    <dgm:cxn modelId="{E0E29B39-CBCE-4533-9609-7F3BEFE6E47F}" type="presParOf" srcId="{EECC72D5-04FF-4EAC-BCB1-E2B1797D1553}" destId="{9A58ACAD-8CDF-4758-B4BF-4059304DCC14}" srcOrd="1" destOrd="0" presId="urn:microsoft.com/office/officeart/2005/8/layout/hierarchy1"/>
    <dgm:cxn modelId="{1F7A4631-11D0-423A-95DD-B3172B925E7E}" type="presParOf" srcId="{601AC0C2-4A07-4B91-A669-732193195CA6}" destId="{2A73CA7B-B5DB-4014-8136-610F9C1F0217}" srcOrd="1" destOrd="0" presId="urn:microsoft.com/office/officeart/2005/8/layout/hierarchy1"/>
    <dgm:cxn modelId="{C6714084-56EB-4D40-93F9-B3C2E420BAB1}" type="presParOf" srcId="{519ECC62-2895-4928-9445-13054BF7C00D}" destId="{2CBABF06-CE65-4E05-B35B-BCD983711742}" srcOrd="2" destOrd="0" presId="urn:microsoft.com/office/officeart/2005/8/layout/hierarchy1"/>
    <dgm:cxn modelId="{06F1C0B9-BDC9-4F78-88E7-9DDBFF2E695E}" type="presParOf" srcId="{519ECC62-2895-4928-9445-13054BF7C00D}" destId="{445E1746-34B1-444C-8FC8-79C2D0D2AEBF}" srcOrd="3" destOrd="0" presId="urn:microsoft.com/office/officeart/2005/8/layout/hierarchy1"/>
    <dgm:cxn modelId="{FFFF57AA-7548-4AA8-8C61-1A3312A347F7}" type="presParOf" srcId="{445E1746-34B1-444C-8FC8-79C2D0D2AEBF}" destId="{57D869B2-3838-4832-96CE-8A29E4F471AF}" srcOrd="0" destOrd="0" presId="urn:microsoft.com/office/officeart/2005/8/layout/hierarchy1"/>
    <dgm:cxn modelId="{6F57108D-2934-4A1B-A40F-E03797CE0373}" type="presParOf" srcId="{57D869B2-3838-4832-96CE-8A29E4F471AF}" destId="{C3337203-0440-43B0-888B-AEEA2DA30707}" srcOrd="0" destOrd="0" presId="urn:microsoft.com/office/officeart/2005/8/layout/hierarchy1"/>
    <dgm:cxn modelId="{62C715FF-ACA2-4AEC-AAAC-8CEA9D686FFE}" type="presParOf" srcId="{57D869B2-3838-4832-96CE-8A29E4F471AF}" destId="{4A59DF56-B059-4A7F-92C6-E8DA4C796DF1}" srcOrd="1" destOrd="0" presId="urn:microsoft.com/office/officeart/2005/8/layout/hierarchy1"/>
    <dgm:cxn modelId="{8D11BF7C-79B9-4D78-ABB9-4AA7912ADD0A}" type="presParOf" srcId="{445E1746-34B1-444C-8FC8-79C2D0D2AEBF}" destId="{735E6C3B-4CE2-460D-9B52-E12182FCA2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26202-0BDE-45B4-9912-9A52EF58F1BD}" type="datetimeFigureOut">
              <a:rPr lang="en-US" smtClean="0"/>
              <a:t>4/28/2021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19FFA-439C-4DCA-A806-CC6896B77F2F}" type="slidenum">
              <a:rPr lang="en-US" smtClean="0"/>
              <a:t>‹#›</a:t>
            </a:fld>
            <a:endParaRPr lang="en-US"/>
          </a:p>
        </p:txBody>
      </p:sp>
    </p:spTree>
    <p:extLst>
      <p:ext uri="{BB962C8B-B14F-4D97-AF65-F5344CB8AC3E}">
        <p14:creationId xmlns:p14="http://schemas.microsoft.com/office/powerpoint/2010/main" val="1561428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19FFA-439C-4DCA-A806-CC6896B77F2F}" type="slidenum">
              <a:rPr lang="en-US" smtClean="0"/>
              <a:t>49</a:t>
            </a:fld>
            <a:endParaRPr lang="en-US"/>
          </a:p>
        </p:txBody>
      </p:sp>
    </p:spTree>
    <p:extLst>
      <p:ext uri="{BB962C8B-B14F-4D97-AF65-F5344CB8AC3E}">
        <p14:creationId xmlns:p14="http://schemas.microsoft.com/office/powerpoint/2010/main" val="300385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19FFA-439C-4DCA-A806-CC6896B77F2F}" type="slidenum">
              <a:rPr lang="en-US" smtClean="0"/>
              <a:t>51</a:t>
            </a:fld>
            <a:endParaRPr lang="en-US"/>
          </a:p>
        </p:txBody>
      </p:sp>
    </p:spTree>
    <p:extLst>
      <p:ext uri="{BB962C8B-B14F-4D97-AF65-F5344CB8AC3E}">
        <p14:creationId xmlns:p14="http://schemas.microsoft.com/office/powerpoint/2010/main" val="385055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ar-E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627C97BA-F7DF-4EAC-B6C2-9772B1199AFF}" type="slidenum">
              <a:rPr lang="ar-EG" altLang="en-US"/>
              <a:pPr>
                <a:defRPr/>
              </a:pPr>
              <a:t>‹#›</a:t>
            </a:fld>
            <a:endParaRPr lang="en-US" altLang="en-US"/>
          </a:p>
        </p:txBody>
      </p:sp>
    </p:spTree>
    <p:extLst>
      <p:ext uri="{BB962C8B-B14F-4D97-AF65-F5344CB8AC3E}">
        <p14:creationId xmlns:p14="http://schemas.microsoft.com/office/powerpoint/2010/main" val="34503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ncbi.nlm.nih.gov/pubmed/21130884" TargetMode="External"/><Relationship Id="rId2" Type="http://schemas.openxmlformats.org/officeDocument/2006/relationships/hyperlink" Target="https://viralzone.expasy.org/764?outline=all_by_protei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143000"/>
            <a:ext cx="7772400" cy="1470025"/>
          </a:xfrm>
        </p:spPr>
        <p:txBody>
          <a:bodyPr/>
          <a:lstStyle/>
          <a:p>
            <a:pPr eaLnBrk="1" hangingPunct="1"/>
            <a:r>
              <a:rPr lang="en-US" sz="5700" dirty="0" smtClean="0"/>
              <a:t>Database Systems</a:t>
            </a:r>
          </a:p>
        </p:txBody>
      </p:sp>
      <p:sp>
        <p:nvSpPr>
          <p:cNvPr id="3075" name="Text Box 4"/>
          <p:cNvSpPr txBox="1">
            <a:spLocks noChangeArrowheads="1"/>
          </p:cNvSpPr>
          <p:nvPr/>
        </p:nvSpPr>
        <p:spPr bwMode="auto">
          <a:xfrm>
            <a:off x="1143000" y="2971800"/>
            <a:ext cx="5867400"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b="1" dirty="0"/>
              <a:t>Lecture </a:t>
            </a:r>
            <a:r>
              <a:rPr lang="en-US" b="1" dirty="0" smtClean="0"/>
              <a:t>3: ERD (</a:t>
            </a:r>
            <a:r>
              <a:rPr lang="en-US" b="1" dirty="0" err="1" smtClean="0"/>
              <a:t>Cont</a:t>
            </a:r>
            <a:r>
              <a:rPr lang="en-US" b="1" dirty="0" smtClean="0"/>
              <a:t>…)</a:t>
            </a:r>
            <a:endParaRPr lang="en-US" dirty="0"/>
          </a:p>
          <a:p>
            <a:pPr algn="ctr" eaLnBrk="1" hangingPunct="1">
              <a:spcBef>
                <a:spcPct val="50000"/>
              </a:spcBef>
              <a:buFont typeface="Wingdings" pitchFamily="2" charset="2"/>
              <a:buNone/>
            </a:pPr>
            <a:r>
              <a:rPr lang="en-US" altLang="en-US" sz="2000" dirty="0"/>
              <a:t>Prof. Dr. </a:t>
            </a:r>
            <a:r>
              <a:rPr lang="en-US" altLang="en-US" sz="2000" dirty="0" err="1"/>
              <a:t>Taysir</a:t>
            </a:r>
            <a:r>
              <a:rPr lang="en-US" altLang="en-US" sz="2000" dirty="0"/>
              <a:t> Hassan Abdel Hamid</a:t>
            </a:r>
          </a:p>
          <a:p>
            <a:pPr algn="ctr" eaLnBrk="1" hangingPunct="1">
              <a:spcBef>
                <a:spcPct val="50000"/>
              </a:spcBef>
              <a:buFont typeface="Wingdings" pitchFamily="2" charset="2"/>
              <a:buNone/>
            </a:pPr>
            <a:r>
              <a:rPr lang="en-US" altLang="en-US" sz="2000" dirty="0"/>
              <a:t>IS Department,</a:t>
            </a:r>
          </a:p>
          <a:p>
            <a:pPr algn="ctr" eaLnBrk="1" hangingPunct="1">
              <a:spcBef>
                <a:spcPct val="50000"/>
              </a:spcBef>
              <a:buFont typeface="Wingdings" pitchFamily="2" charset="2"/>
              <a:buNone/>
            </a:pPr>
            <a:r>
              <a:rPr lang="en-US" altLang="en-US" sz="2000" dirty="0"/>
              <a:t> Faculty of Computers and Information</a:t>
            </a:r>
          </a:p>
          <a:p>
            <a:pPr algn="ctr" eaLnBrk="1" hangingPunct="1">
              <a:spcBef>
                <a:spcPct val="50000"/>
              </a:spcBef>
              <a:buFont typeface="Wingdings" pitchFamily="2" charset="2"/>
              <a:buNone/>
            </a:pPr>
            <a:r>
              <a:rPr lang="en-US" altLang="en-US" sz="2000" dirty="0"/>
              <a:t>Assiut University </a:t>
            </a:r>
          </a:p>
          <a:p>
            <a:pPr algn="ctr" eaLnBrk="1" hangingPunct="1">
              <a:spcBef>
                <a:spcPct val="50000"/>
              </a:spcBef>
              <a:buFont typeface="Wingdings" pitchFamily="2" charset="2"/>
              <a:buNone/>
            </a:pPr>
            <a:r>
              <a:rPr lang="en-US" altLang="en-US" sz="2000" dirty="0" smtClean="0"/>
              <a:t>April 17, 2021</a:t>
            </a:r>
          </a:p>
          <a:p>
            <a:pPr algn="ctr" eaLnBrk="1" hangingPunct="1">
              <a:spcBef>
                <a:spcPct val="50000"/>
              </a:spcBef>
              <a:buFont typeface="Wingdings" pitchFamily="2" charset="2"/>
              <a:buNone/>
            </a:pPr>
            <a:endParaRPr lang="en-US" altLang="en-US" sz="2000" dirty="0"/>
          </a:p>
          <a:p>
            <a:pPr algn="ctr" eaLnBrk="1" hangingPunct="1">
              <a:spcBef>
                <a:spcPct val="50000"/>
              </a:spcBef>
              <a:buFont typeface="Wingdings" pitchFamily="2" charset="2"/>
              <a:buNone/>
            </a:pPr>
            <a:endParaRPr lang="en-US" sz="2000" dirty="0"/>
          </a:p>
          <a:p>
            <a:pPr eaLnBrk="1" hangingPunct="1">
              <a:spcBef>
                <a:spcPct val="50000"/>
              </a:spcBef>
              <a:buFont typeface="Wingdings" pitchFamily="2" charset="2"/>
              <a:buNone/>
            </a:pPr>
            <a:endParaRPr lang="en-US" dirty="0"/>
          </a:p>
        </p:txBody>
      </p:sp>
    </p:spTree>
    <p:extLst>
      <p:ext uri="{BB962C8B-B14F-4D97-AF65-F5344CB8AC3E}">
        <p14:creationId xmlns:p14="http://schemas.microsoft.com/office/powerpoint/2010/main" val="323160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54275"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54276"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54277"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8"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54280"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1"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54282"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54284"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54285"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54288"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54290"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Oval 19"/>
          <p:cNvSpPr>
            <a:spLocks noChangeArrowheads="1"/>
          </p:cNvSpPr>
          <p:nvPr/>
        </p:nvSpPr>
        <p:spPr bwMode="auto">
          <a:xfrm>
            <a:off x="1905000" y="39624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54292" name="Line 20"/>
          <p:cNvSpPr>
            <a:spLocks noChangeShapeType="1"/>
          </p:cNvSpPr>
          <p:nvPr/>
        </p:nvSpPr>
        <p:spPr bwMode="auto">
          <a:xfrm flipH="1">
            <a:off x="2895600" y="32766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Oval 21"/>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54294" name="Line 22"/>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1383" name="Text Box 23"/>
          <p:cNvSpPr txBox="1">
            <a:spLocks noChangeArrowheads="1"/>
          </p:cNvSpPr>
          <p:nvPr/>
        </p:nvSpPr>
        <p:spPr bwMode="auto">
          <a:xfrm>
            <a:off x="1219200" y="5105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Key attribute</a:t>
            </a:r>
          </a:p>
        </p:txBody>
      </p:sp>
      <p:sp>
        <p:nvSpPr>
          <p:cNvPr id="271384" name="Line 24"/>
          <p:cNvSpPr>
            <a:spLocks noChangeShapeType="1"/>
          </p:cNvSpPr>
          <p:nvPr/>
        </p:nvSpPr>
        <p:spPr bwMode="auto">
          <a:xfrm>
            <a:off x="1219200" y="3505200"/>
            <a:ext cx="685800" cy="1524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7" name="Text Box 25"/>
          <p:cNvSpPr txBox="1">
            <a:spLocks noChangeArrowheads="1"/>
          </p:cNvSpPr>
          <p:nvPr/>
        </p:nvSpPr>
        <p:spPr bwMode="auto">
          <a:xfrm>
            <a:off x="0" y="5867400"/>
            <a:ext cx="891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Key attribute can be a combination of attribute values </a:t>
            </a:r>
          </a:p>
        </p:txBody>
      </p:sp>
    </p:spTree>
    <p:extLst>
      <p:ext uri="{BB962C8B-B14F-4D97-AF65-F5344CB8AC3E}">
        <p14:creationId xmlns:p14="http://schemas.microsoft.com/office/powerpoint/2010/main" val="912609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1383">
                                            <p:txEl>
                                              <p:pRg st="0" end="0"/>
                                            </p:txEl>
                                          </p:spTgt>
                                        </p:tgtEl>
                                        <p:attrNameLst>
                                          <p:attrName>style.visibility</p:attrName>
                                        </p:attrNameLst>
                                      </p:cBhvr>
                                      <p:to>
                                        <p:strVal val="visible"/>
                                      </p:to>
                                    </p:set>
                                    <p:anim calcmode="lin" valueType="num">
                                      <p:cBhvr additive="base">
                                        <p:cTn id="7" dur="500" fill="hold"/>
                                        <p:tgtEl>
                                          <p:spTgt spid="2713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grpId="0" nodeType="afterEffect">
                                  <p:stCondLst>
                                    <p:cond delay="0"/>
                                  </p:stCondLst>
                                  <p:childTnLst>
                                    <p:set>
                                      <p:cBhvr>
                                        <p:cTn id="11" dur="1" fill="hold">
                                          <p:stCondLst>
                                            <p:cond delay="0"/>
                                          </p:stCondLst>
                                        </p:cTn>
                                        <p:tgtEl>
                                          <p:spTgt spid="271384"/>
                                        </p:tgtEl>
                                        <p:attrNameLst>
                                          <p:attrName>style.visibility</p:attrName>
                                        </p:attrNameLst>
                                      </p:cBhvr>
                                      <p:to>
                                        <p:strVal val="visible"/>
                                      </p:to>
                                    </p:set>
                                    <p:animEffect transition="in" filter="diamond(in)">
                                      <p:cBhvr>
                                        <p:cTn id="12" dur="2000"/>
                                        <p:tgtEl>
                                          <p:spTgt spid="27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8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4. Null Values </a:t>
            </a:r>
          </a:p>
        </p:txBody>
      </p:sp>
      <p:sp>
        <p:nvSpPr>
          <p:cNvPr id="55299" name="Rectangle 3"/>
          <p:cNvSpPr>
            <a:spLocks noGrp="1" noChangeArrowheads="1"/>
          </p:cNvSpPr>
          <p:nvPr>
            <p:ph type="body" idx="1"/>
          </p:nvPr>
        </p:nvSpPr>
        <p:spPr/>
        <p:txBody>
          <a:bodyPr/>
          <a:lstStyle/>
          <a:p>
            <a:pPr eaLnBrk="1" hangingPunct="1"/>
            <a:r>
              <a:rPr lang="en-US" smtClean="0"/>
              <a:t>A particular entity may not have an application value for an attribute. </a:t>
            </a:r>
          </a:p>
          <a:p>
            <a:pPr eaLnBrk="1" hangingPunct="1"/>
            <a:r>
              <a:rPr lang="en-US" smtClean="0"/>
              <a:t>For example, </a:t>
            </a:r>
          </a:p>
        </p:txBody>
      </p:sp>
      <p:grpSp>
        <p:nvGrpSpPr>
          <p:cNvPr id="55300" name="Group 5"/>
          <p:cNvGrpSpPr>
            <a:grpSpLocks/>
          </p:cNvGrpSpPr>
          <p:nvPr/>
        </p:nvGrpSpPr>
        <p:grpSpPr bwMode="auto">
          <a:xfrm>
            <a:off x="1524000" y="3352800"/>
            <a:ext cx="6858000" cy="3314700"/>
            <a:chOff x="1104" y="432"/>
            <a:chExt cx="4320" cy="2784"/>
          </a:xfrm>
        </p:grpSpPr>
        <p:sp>
          <p:nvSpPr>
            <p:cNvPr id="55303" name="Oval 6"/>
            <p:cNvSpPr>
              <a:spLocks noChangeArrowheads="1"/>
            </p:cNvSpPr>
            <p:nvPr/>
          </p:nvSpPr>
          <p:spPr bwMode="auto">
            <a:xfrm>
              <a:off x="2304" y="432"/>
              <a:ext cx="1008" cy="48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55304" name="Line 7"/>
            <p:cNvSpPr>
              <a:spLocks noChangeShapeType="1"/>
            </p:cNvSpPr>
            <p:nvPr/>
          </p:nvSpPr>
          <p:spPr bwMode="auto">
            <a:xfrm flipH="1">
              <a:off x="1872" y="912"/>
              <a:ext cx="86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5" name="Text Box 8"/>
            <p:cNvSpPr txBox="1">
              <a:spLocks noChangeArrowheads="1"/>
            </p:cNvSpPr>
            <p:nvPr/>
          </p:nvSpPr>
          <p:spPr bwMode="auto">
            <a:xfrm>
              <a:off x="1200" y="168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StreetAddress</a:t>
              </a:r>
            </a:p>
          </p:txBody>
        </p:sp>
        <p:sp>
          <p:nvSpPr>
            <p:cNvPr id="55306" name="Line 9"/>
            <p:cNvSpPr>
              <a:spLocks noChangeShapeType="1"/>
            </p:cNvSpPr>
            <p:nvPr/>
          </p:nvSpPr>
          <p:spPr bwMode="auto">
            <a:xfrm>
              <a:off x="2784" y="912"/>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Text Box 10"/>
            <p:cNvSpPr txBox="1">
              <a:spLocks noChangeArrowheads="1"/>
            </p:cNvSpPr>
            <p:nvPr/>
          </p:nvSpPr>
          <p:spPr bwMode="auto">
            <a:xfrm>
              <a:off x="2640" y="1728"/>
              <a:ext cx="11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City </a:t>
              </a:r>
            </a:p>
          </p:txBody>
        </p:sp>
        <p:sp>
          <p:nvSpPr>
            <p:cNvPr id="55308" name="Line 11"/>
            <p:cNvSpPr>
              <a:spLocks noChangeShapeType="1"/>
            </p:cNvSpPr>
            <p:nvPr/>
          </p:nvSpPr>
          <p:spPr bwMode="auto">
            <a:xfrm flipH="1">
              <a:off x="1104" y="1968"/>
              <a:ext cx="624"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12"/>
            <p:cNvSpPr>
              <a:spLocks noChangeShapeType="1"/>
            </p:cNvSpPr>
            <p:nvPr/>
          </p:nvSpPr>
          <p:spPr bwMode="auto">
            <a:xfrm>
              <a:off x="1728" y="1968"/>
              <a:ext cx="336"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3"/>
            <p:cNvSpPr txBox="1">
              <a:spLocks noChangeArrowheads="1"/>
            </p:cNvSpPr>
            <p:nvPr/>
          </p:nvSpPr>
          <p:spPr bwMode="auto">
            <a:xfrm>
              <a:off x="1728" y="28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Street </a:t>
              </a:r>
            </a:p>
          </p:txBody>
        </p:sp>
        <p:sp>
          <p:nvSpPr>
            <p:cNvPr id="55311" name="Line 14"/>
            <p:cNvSpPr>
              <a:spLocks noChangeShapeType="1"/>
            </p:cNvSpPr>
            <p:nvPr/>
          </p:nvSpPr>
          <p:spPr bwMode="auto">
            <a:xfrm>
              <a:off x="1728" y="1968"/>
              <a:ext cx="1152"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Text Box 15"/>
            <p:cNvSpPr txBox="1">
              <a:spLocks noChangeArrowheads="1"/>
            </p:cNvSpPr>
            <p:nvPr/>
          </p:nvSpPr>
          <p:spPr bwMode="auto">
            <a:xfrm>
              <a:off x="2640" y="2784"/>
              <a:ext cx="20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Apartment_Number</a:t>
              </a:r>
            </a:p>
          </p:txBody>
        </p:sp>
        <p:sp>
          <p:nvSpPr>
            <p:cNvPr id="55313" name="Line 16"/>
            <p:cNvSpPr>
              <a:spLocks noChangeShapeType="1"/>
            </p:cNvSpPr>
            <p:nvPr/>
          </p:nvSpPr>
          <p:spPr bwMode="auto">
            <a:xfrm>
              <a:off x="2832" y="912"/>
              <a:ext cx="1152"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17"/>
            <p:cNvSpPr>
              <a:spLocks noChangeShapeType="1"/>
            </p:cNvSpPr>
            <p:nvPr/>
          </p:nvSpPr>
          <p:spPr bwMode="auto">
            <a:xfrm>
              <a:off x="2880" y="912"/>
              <a:ext cx="18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Text Box 18"/>
            <p:cNvSpPr txBox="1">
              <a:spLocks noChangeArrowheads="1"/>
            </p:cNvSpPr>
            <p:nvPr/>
          </p:nvSpPr>
          <p:spPr bwMode="auto">
            <a:xfrm>
              <a:off x="3696" y="1680"/>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State </a:t>
              </a:r>
            </a:p>
          </p:txBody>
        </p:sp>
        <p:sp>
          <p:nvSpPr>
            <p:cNvPr id="55316" name="Text Box 19"/>
            <p:cNvSpPr txBox="1">
              <a:spLocks noChangeArrowheads="1"/>
            </p:cNvSpPr>
            <p:nvPr/>
          </p:nvSpPr>
          <p:spPr bwMode="auto">
            <a:xfrm>
              <a:off x="4608" y="1584"/>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Zip </a:t>
              </a:r>
            </a:p>
          </p:txBody>
        </p:sp>
      </p:grpSp>
      <p:sp>
        <p:nvSpPr>
          <p:cNvPr id="55301" name="Text Box 20"/>
          <p:cNvSpPr txBox="1">
            <a:spLocks noChangeArrowheads="1"/>
          </p:cNvSpPr>
          <p:nvPr/>
        </p:nvSpPr>
        <p:spPr bwMode="auto">
          <a:xfrm>
            <a:off x="609600" y="6096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Number</a:t>
            </a:r>
          </a:p>
        </p:txBody>
      </p:sp>
      <p:sp>
        <p:nvSpPr>
          <p:cNvPr id="55302" name="Text Box 21"/>
          <p:cNvSpPr txBox="1">
            <a:spLocks noChangeArrowheads="1"/>
          </p:cNvSpPr>
          <p:nvPr/>
        </p:nvSpPr>
        <p:spPr bwMode="auto">
          <a:xfrm>
            <a:off x="7086600" y="6019800"/>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solidFill>
                  <a:srgbClr val="0000CC"/>
                </a:solidFill>
              </a:rPr>
              <a:t>????</a:t>
            </a:r>
          </a:p>
        </p:txBody>
      </p:sp>
    </p:spTree>
    <p:extLst>
      <p:ext uri="{BB962C8B-B14F-4D97-AF65-F5344CB8AC3E}">
        <p14:creationId xmlns:p14="http://schemas.microsoft.com/office/powerpoint/2010/main" val="95365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1371600"/>
            <a:ext cx="8839200" cy="552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 Composite attributes and multivalued attributes can be nested arbitrarily. </a:t>
            </a:r>
          </a:p>
          <a:p>
            <a:pPr eaLnBrk="1" hangingPunct="1">
              <a:spcBef>
                <a:spcPct val="50000"/>
              </a:spcBef>
              <a:buFont typeface="Wingdings" pitchFamily="2" charset="2"/>
              <a:buNone/>
            </a:pPr>
            <a:r>
              <a:rPr lang="en-US"/>
              <a:t>Example: </a:t>
            </a:r>
            <a:r>
              <a:rPr lang="en-US" b="1"/>
              <a:t>AddressPhone </a:t>
            </a:r>
            <a:endParaRPr lang="en-GB" b="1"/>
          </a:p>
          <a:p>
            <a:pPr eaLnBrk="1" hangingPunct="1">
              <a:spcBef>
                <a:spcPct val="50000"/>
              </a:spcBef>
              <a:buFont typeface="Wingdings" pitchFamily="2" charset="2"/>
              <a:buNone/>
            </a:pPr>
            <a:r>
              <a:rPr lang="en-US" sz="2400" b="1">
                <a:solidFill>
                  <a:srgbClr val="3333CC"/>
                </a:solidFill>
              </a:rPr>
              <a:t>{</a:t>
            </a:r>
            <a:r>
              <a:rPr lang="en-US" sz="2400" b="1"/>
              <a:t>AddressPhone (</a:t>
            </a:r>
            <a:r>
              <a:rPr lang="en-US" sz="2400" b="1">
                <a:solidFill>
                  <a:srgbClr val="FF3300"/>
                </a:solidFill>
              </a:rPr>
              <a:t> { </a:t>
            </a:r>
            <a:r>
              <a:rPr lang="en-US" sz="2400" b="1"/>
              <a:t>Phone (AreaCode, PhoneNumber) </a:t>
            </a:r>
            <a:r>
              <a:rPr lang="en-US" sz="2400" b="1">
                <a:solidFill>
                  <a:srgbClr val="FF3300"/>
                </a:solidFill>
              </a:rPr>
              <a:t>}</a:t>
            </a:r>
            <a:r>
              <a:rPr lang="en-US" sz="2400" b="1"/>
              <a:t>,</a:t>
            </a:r>
          </a:p>
          <a:p>
            <a:pPr eaLnBrk="1" hangingPunct="1">
              <a:spcBef>
                <a:spcPct val="50000"/>
              </a:spcBef>
              <a:buFont typeface="Wingdings" pitchFamily="2" charset="2"/>
              <a:buNone/>
            </a:pPr>
            <a:r>
              <a:rPr lang="en-US" sz="2400" b="1"/>
              <a:t>Address (StreetAddress(Number, Street, ApartmentNumber), City, State, Zip) ) </a:t>
            </a:r>
            <a:r>
              <a:rPr lang="en-US" sz="2400" b="1">
                <a:solidFill>
                  <a:srgbClr val="3333CC"/>
                </a:solidFill>
              </a:rPr>
              <a:t>}</a:t>
            </a:r>
          </a:p>
          <a:p>
            <a:pPr eaLnBrk="1" hangingPunct="1">
              <a:spcBef>
                <a:spcPct val="50000"/>
              </a:spcBef>
              <a:buFont typeface="Wingdings" pitchFamily="2" charset="2"/>
              <a:buNone/>
            </a:pPr>
            <a:r>
              <a:rPr lang="en-US" sz="2400" b="1"/>
              <a:t>()           A Composite attribute </a:t>
            </a:r>
          </a:p>
          <a:p>
            <a:pPr eaLnBrk="1" hangingPunct="1">
              <a:spcBef>
                <a:spcPct val="50000"/>
              </a:spcBef>
              <a:buFont typeface="Wingdings" pitchFamily="2" charset="2"/>
              <a:buNone/>
            </a:pPr>
            <a:r>
              <a:rPr lang="en-US" sz="2400" b="1"/>
              <a:t>{ }         Displaying multivalued attributes </a:t>
            </a:r>
          </a:p>
          <a:p>
            <a:pPr eaLnBrk="1" hangingPunct="1">
              <a:spcBef>
                <a:spcPct val="50000"/>
              </a:spcBef>
              <a:buFont typeface="Wingdings" pitchFamily="2" charset="2"/>
              <a:buNone/>
            </a:pPr>
            <a:r>
              <a:rPr lang="en-US" sz="2400" b="1"/>
              <a:t>Example: A person can have more than one residence and each residence can have multiple phones, an attribute AddressPhone for a person. </a:t>
            </a:r>
          </a:p>
        </p:txBody>
      </p:sp>
      <p:sp>
        <p:nvSpPr>
          <p:cNvPr id="56323" name="Text Box 3"/>
          <p:cNvSpPr txBox="1">
            <a:spLocks noChangeArrowheads="1"/>
          </p:cNvSpPr>
          <p:nvPr/>
        </p:nvSpPr>
        <p:spPr bwMode="auto">
          <a:xfrm>
            <a:off x="0" y="381000"/>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b="1"/>
              <a:t>5. A Complex Attribute: </a:t>
            </a:r>
            <a:endParaRPr lang="en-GB" b="1"/>
          </a:p>
        </p:txBody>
      </p:sp>
    </p:spTree>
    <p:extLst>
      <p:ext uri="{BB962C8B-B14F-4D97-AF65-F5344CB8AC3E}">
        <p14:creationId xmlns:p14="http://schemas.microsoft.com/office/powerpoint/2010/main" val="119191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0" y="2743200"/>
            <a:ext cx="1676400" cy="533400"/>
          </a:xfrm>
          <a:prstGeom prst="rect">
            <a:avLst/>
          </a:prstGeom>
          <a:solidFill>
            <a:srgbClr val="993366"/>
          </a:solidFill>
          <a:ln w="9525" algn="ctr">
            <a:solidFill>
              <a:schemeClr val="tx1"/>
            </a:solidFill>
            <a:miter lim="800000"/>
            <a:headEnd/>
            <a:tailEnd/>
          </a:ln>
        </p:spPr>
        <p:txBody>
          <a:bodyPr wrap="none" anchor="ctr"/>
          <a:lstStyle/>
          <a:p>
            <a:pPr marL="342900" indent="-342900" algn="ctr">
              <a:buFont typeface="Wingdings" pitchFamily="2" charset="2"/>
              <a:buNone/>
            </a:pPr>
            <a:r>
              <a:rPr lang="en-US" sz="2400" b="1">
                <a:solidFill>
                  <a:schemeClr val="bg1"/>
                </a:solidFill>
              </a:rPr>
              <a:t>CAR</a:t>
            </a:r>
          </a:p>
        </p:txBody>
      </p:sp>
      <p:sp>
        <p:nvSpPr>
          <p:cNvPr id="60419"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u="sng"/>
              <a:t>Vehicleid</a:t>
            </a:r>
            <a:r>
              <a:rPr lang="en-US" sz="2400" b="1"/>
              <a:t> </a:t>
            </a:r>
          </a:p>
        </p:txBody>
      </p:sp>
      <p:sp>
        <p:nvSpPr>
          <p:cNvPr id="60420"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1" name="Oval 9"/>
          <p:cNvSpPr>
            <a:spLocks noChangeArrowheads="1"/>
          </p:cNvSpPr>
          <p:nvPr/>
        </p:nvSpPr>
        <p:spPr bwMode="auto">
          <a:xfrm>
            <a:off x="1828800" y="1600200"/>
            <a:ext cx="2590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u="sng"/>
              <a:t>Registration</a:t>
            </a:r>
            <a:r>
              <a:rPr lang="en-US" sz="2400" b="1" u="sng"/>
              <a:t>  </a:t>
            </a:r>
          </a:p>
        </p:txBody>
      </p:sp>
      <p:sp>
        <p:nvSpPr>
          <p:cNvPr id="60422"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Number</a:t>
            </a:r>
            <a:r>
              <a:rPr lang="en-US" sz="2400" b="1"/>
              <a:t>  </a:t>
            </a:r>
          </a:p>
        </p:txBody>
      </p:sp>
      <p:sp>
        <p:nvSpPr>
          <p:cNvPr id="60424"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State</a:t>
            </a:r>
            <a:r>
              <a:rPr lang="en-US" sz="2400" b="1"/>
              <a:t>  </a:t>
            </a:r>
          </a:p>
        </p:txBody>
      </p:sp>
      <p:sp>
        <p:nvSpPr>
          <p:cNvPr id="60425"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Oval 17"/>
          <p:cNvSpPr>
            <a:spLocks noChangeArrowheads="1"/>
          </p:cNvSpPr>
          <p:nvPr/>
        </p:nvSpPr>
        <p:spPr bwMode="auto">
          <a:xfrm>
            <a:off x="838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Year </a:t>
            </a:r>
            <a:r>
              <a:rPr lang="en-US" sz="2400" b="1"/>
              <a:t> </a:t>
            </a:r>
          </a:p>
        </p:txBody>
      </p:sp>
      <p:sp>
        <p:nvSpPr>
          <p:cNvPr id="60428" name="Line 18"/>
          <p:cNvSpPr>
            <a:spLocks noChangeShapeType="1"/>
          </p:cNvSpPr>
          <p:nvPr/>
        </p:nvSpPr>
        <p:spPr bwMode="auto">
          <a:xfrm>
            <a:off x="2286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Oval 19"/>
          <p:cNvSpPr>
            <a:spLocks noChangeArrowheads="1"/>
          </p:cNvSpPr>
          <p:nvPr/>
        </p:nvSpPr>
        <p:spPr bwMode="auto">
          <a:xfrm>
            <a:off x="1143000" y="3886200"/>
            <a:ext cx="1447800" cy="762000"/>
          </a:xfrm>
          <a:prstGeom prst="ellipse">
            <a:avLst/>
          </a:prstGeom>
          <a:solidFill>
            <a:srgbClr val="CC99FF"/>
          </a:solidFill>
          <a:ln w="38100" cmpd="dbl" algn="ctr">
            <a:solidFill>
              <a:schemeClr val="tx1"/>
            </a:solidFill>
            <a:round/>
            <a:headEnd/>
            <a:tailEnd/>
          </a:ln>
        </p:spPr>
        <p:txBody>
          <a:bodyPr wrap="none" anchor="ctr"/>
          <a:lstStyle/>
          <a:p>
            <a:pPr marL="342900" indent="-342900" algn="ctr">
              <a:buFont typeface="Wingdings" pitchFamily="2" charset="2"/>
              <a:buNone/>
            </a:pPr>
            <a:r>
              <a:rPr lang="en-US" sz="2400" b="1"/>
              <a:t>Color </a:t>
            </a:r>
          </a:p>
        </p:txBody>
      </p:sp>
      <p:sp>
        <p:nvSpPr>
          <p:cNvPr id="60430"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Oval 21"/>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Model</a:t>
            </a:r>
          </a:p>
        </p:txBody>
      </p:sp>
      <p:sp>
        <p:nvSpPr>
          <p:cNvPr id="60432" name="Line 22"/>
          <p:cNvSpPr>
            <a:spLocks noChangeShapeType="1"/>
          </p:cNvSpPr>
          <p:nvPr/>
        </p:nvSpPr>
        <p:spPr bwMode="auto">
          <a:xfrm>
            <a:off x="5486400" y="2971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Oval 29"/>
          <p:cNvSpPr>
            <a:spLocks noChangeArrowheads="1"/>
          </p:cNvSpPr>
          <p:nvPr/>
        </p:nvSpPr>
        <p:spPr bwMode="auto">
          <a:xfrm>
            <a:off x="6019800" y="16764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Make  </a:t>
            </a:r>
            <a:r>
              <a:rPr lang="en-US" sz="2400" b="1"/>
              <a:t> </a:t>
            </a:r>
          </a:p>
        </p:txBody>
      </p:sp>
      <p:sp>
        <p:nvSpPr>
          <p:cNvPr id="60434" name="Line 30"/>
          <p:cNvSpPr>
            <a:spLocks noChangeShapeType="1"/>
          </p:cNvSpPr>
          <p:nvPr/>
        </p:nvSpPr>
        <p:spPr bwMode="auto">
          <a:xfrm flipH="1">
            <a:off x="5486400" y="2362200"/>
            <a:ext cx="838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Text Box 31"/>
          <p:cNvSpPr txBox="1">
            <a:spLocks noChangeArrowheads="1"/>
          </p:cNvSpPr>
          <p:nvPr/>
        </p:nvSpPr>
        <p:spPr bwMode="auto">
          <a:xfrm>
            <a:off x="3352800" y="0"/>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CAR entity type with two key attributes </a:t>
            </a:r>
          </a:p>
        </p:txBody>
      </p:sp>
      <p:sp>
        <p:nvSpPr>
          <p:cNvPr id="60436" name="Text Box 32"/>
          <p:cNvSpPr txBox="1">
            <a:spLocks noChangeArrowheads="1"/>
          </p:cNvSpPr>
          <p:nvPr/>
        </p:nvSpPr>
        <p:spPr bwMode="auto">
          <a:xfrm>
            <a:off x="2514600" y="4191000"/>
            <a:ext cx="5867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CAR1</a:t>
            </a:r>
          </a:p>
          <a:p>
            <a:pPr eaLnBrk="1" hangingPunct="1">
              <a:spcBef>
                <a:spcPct val="50000"/>
              </a:spcBef>
              <a:buFont typeface="Wingdings" pitchFamily="2" charset="2"/>
              <a:buNone/>
            </a:pPr>
            <a:r>
              <a:rPr lang="en-US"/>
              <a:t>((ABC 123, Cairo), Cairo123, Fiat128, 2003 {white, blue})</a:t>
            </a:r>
          </a:p>
        </p:txBody>
      </p:sp>
    </p:spTree>
    <p:extLst>
      <p:ext uri="{BB962C8B-B14F-4D97-AF65-F5344CB8AC3E}">
        <p14:creationId xmlns:p14="http://schemas.microsoft.com/office/powerpoint/2010/main" val="1946429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smtClean="0"/>
              <a:t>Initial Conceptual Design of the COMPANY Database </a:t>
            </a:r>
          </a:p>
        </p:txBody>
      </p:sp>
      <p:sp>
        <p:nvSpPr>
          <p:cNvPr id="61443" name="Rectangle 3"/>
          <p:cNvSpPr>
            <a:spLocks noGrp="1" noChangeArrowheads="1"/>
          </p:cNvSpPr>
          <p:nvPr>
            <p:ph type="body" idx="1"/>
          </p:nvPr>
        </p:nvSpPr>
        <p:spPr/>
        <p:txBody>
          <a:bodyPr/>
          <a:lstStyle/>
          <a:p>
            <a:pPr eaLnBrk="1" hangingPunct="1">
              <a:buFont typeface="Wingdings 2" pitchFamily="18" charset="2"/>
              <a:buChar char="ó"/>
            </a:pPr>
            <a:r>
              <a:rPr lang="en-US" sz="2600" smtClean="0"/>
              <a:t>Department </a:t>
            </a:r>
          </a:p>
          <a:p>
            <a:pPr eaLnBrk="1" hangingPunct="1">
              <a:buFont typeface="Wingdings" pitchFamily="2" charset="2"/>
              <a:buNone/>
            </a:pPr>
            <a:r>
              <a:rPr lang="en-US" sz="2600" smtClean="0"/>
              <a:t>   </a:t>
            </a:r>
            <a:r>
              <a:rPr lang="en-US" sz="2000" b="1" smtClean="0"/>
              <a:t>Name, Number, {Locations}, manager, ManagerStartDate</a:t>
            </a:r>
          </a:p>
          <a:p>
            <a:pPr eaLnBrk="1" hangingPunct="1">
              <a:buFont typeface="Wingdings 2" pitchFamily="18" charset="2"/>
              <a:buChar char="ó"/>
            </a:pPr>
            <a:r>
              <a:rPr lang="en-US" sz="2600" smtClean="0"/>
              <a:t>Project</a:t>
            </a:r>
          </a:p>
          <a:p>
            <a:pPr eaLnBrk="1" hangingPunct="1">
              <a:buFont typeface="Wingdings" pitchFamily="2" charset="2"/>
              <a:buNone/>
            </a:pPr>
            <a:r>
              <a:rPr lang="en-US" sz="2600" smtClean="0"/>
              <a:t>   </a:t>
            </a:r>
            <a:r>
              <a:rPr lang="en-US" sz="2000" b="1" smtClean="0"/>
              <a:t>Name, Number, Location, ControllingDept</a:t>
            </a:r>
          </a:p>
          <a:p>
            <a:pPr eaLnBrk="1" hangingPunct="1">
              <a:buFont typeface="Wingdings 2" pitchFamily="18" charset="2"/>
              <a:buChar char="ó"/>
            </a:pPr>
            <a:r>
              <a:rPr lang="en-US" sz="2600" smtClean="0"/>
              <a:t>Employee</a:t>
            </a:r>
          </a:p>
          <a:p>
            <a:pPr eaLnBrk="1" hangingPunct="1">
              <a:buFont typeface="Wingdings" pitchFamily="2" charset="2"/>
              <a:buNone/>
            </a:pPr>
            <a:r>
              <a:rPr lang="en-US" sz="2600" smtClean="0"/>
              <a:t>   </a:t>
            </a:r>
            <a:r>
              <a:rPr lang="en-US" sz="2000" b="1" smtClean="0"/>
              <a:t>Name(Fname, Minit, Lname), SSN, Gender, Address, Salary </a:t>
            </a:r>
          </a:p>
          <a:p>
            <a:pPr eaLnBrk="1" hangingPunct="1">
              <a:buFont typeface="Wingdings" pitchFamily="2" charset="2"/>
              <a:buNone/>
            </a:pPr>
            <a:r>
              <a:rPr lang="en-US" sz="2000" b="1" smtClean="0"/>
              <a:t>    BirthDate, Department, Supervisor, {WorksOn(Project, Hours)}</a:t>
            </a:r>
          </a:p>
          <a:p>
            <a:pPr eaLnBrk="1" hangingPunct="1">
              <a:buFont typeface="Wingdings 2" pitchFamily="18" charset="2"/>
              <a:buChar char="ó"/>
            </a:pPr>
            <a:r>
              <a:rPr lang="en-US" sz="2600" smtClean="0"/>
              <a:t>Dependent </a:t>
            </a:r>
          </a:p>
          <a:p>
            <a:pPr eaLnBrk="1" hangingPunct="1">
              <a:buFont typeface="Wingdings" pitchFamily="2" charset="2"/>
              <a:buNone/>
            </a:pPr>
            <a:r>
              <a:rPr lang="en-US" sz="2600" smtClean="0"/>
              <a:t>    </a:t>
            </a:r>
            <a:r>
              <a:rPr lang="en-US" sz="2000" b="1" smtClean="0"/>
              <a:t>Employee, DependentName, Gender, BirthDate, Relationship </a:t>
            </a:r>
            <a:endParaRPr lang="en-US" sz="2600" smtClean="0"/>
          </a:p>
        </p:txBody>
      </p:sp>
      <p:sp>
        <p:nvSpPr>
          <p:cNvPr id="61444" name="Text Box 4"/>
          <p:cNvSpPr txBox="1">
            <a:spLocks noChangeArrowheads="1"/>
          </p:cNvSpPr>
          <p:nvPr/>
        </p:nvSpPr>
        <p:spPr bwMode="auto">
          <a:xfrm>
            <a:off x="2209800" y="6096000"/>
            <a:ext cx="396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Fig. 1</a:t>
            </a:r>
          </a:p>
        </p:txBody>
      </p:sp>
      <p:sp>
        <p:nvSpPr>
          <p:cNvPr id="61445" name="Line 5"/>
          <p:cNvSpPr>
            <a:spLocks noChangeShapeType="1"/>
          </p:cNvSpPr>
          <p:nvPr/>
        </p:nvSpPr>
        <p:spPr bwMode="auto">
          <a:xfrm flipV="1">
            <a:off x="3276600" y="20574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6" name="Text Box 6"/>
          <p:cNvSpPr txBox="1">
            <a:spLocks noChangeArrowheads="1"/>
          </p:cNvSpPr>
          <p:nvPr/>
        </p:nvSpPr>
        <p:spPr bwMode="auto">
          <a:xfrm>
            <a:off x="3733800" y="167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1800" b="1">
                <a:solidFill>
                  <a:srgbClr val="3333CC"/>
                </a:solidFill>
              </a:rPr>
              <a:t>Multivalued</a:t>
            </a:r>
            <a:endParaRPr lang="en-GB" sz="1800" b="1">
              <a:solidFill>
                <a:srgbClr val="3333CC"/>
              </a:solidFill>
            </a:endParaRPr>
          </a:p>
        </p:txBody>
      </p:sp>
      <p:sp>
        <p:nvSpPr>
          <p:cNvPr id="61447" name="Line 7"/>
          <p:cNvSpPr>
            <a:spLocks noChangeShapeType="1"/>
          </p:cNvSpPr>
          <p:nvPr/>
        </p:nvSpPr>
        <p:spPr bwMode="auto">
          <a:xfrm flipV="1">
            <a:off x="1447800" y="40386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8" name="Text Box 8"/>
          <p:cNvSpPr txBox="1">
            <a:spLocks noChangeArrowheads="1"/>
          </p:cNvSpPr>
          <p:nvPr/>
        </p:nvSpPr>
        <p:spPr bwMode="auto">
          <a:xfrm>
            <a:off x="3733800" y="3581400"/>
            <a:ext cx="3124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1800" b="1">
                <a:solidFill>
                  <a:srgbClr val="3333CC"/>
                </a:solidFill>
              </a:rPr>
              <a:t>Composite Attribute</a:t>
            </a:r>
            <a:r>
              <a:rPr lang="en-US"/>
              <a:t> </a:t>
            </a:r>
            <a:endParaRPr lang="en-GB"/>
          </a:p>
        </p:txBody>
      </p:sp>
    </p:spTree>
    <p:extLst>
      <p:ext uri="{BB962C8B-B14F-4D97-AF65-F5344CB8AC3E}">
        <p14:creationId xmlns:p14="http://schemas.microsoft.com/office/powerpoint/2010/main" val="2144874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429000" y="2743200"/>
            <a:ext cx="2667000" cy="533400"/>
          </a:xfrm>
          <a:prstGeom prst="rect">
            <a:avLst/>
          </a:prstGeom>
          <a:solidFill>
            <a:srgbClr val="00FFFF"/>
          </a:solidFill>
          <a:ln w="9525" algn="ctr">
            <a:solidFill>
              <a:schemeClr val="tx1"/>
            </a:solidFill>
            <a:miter lim="800000"/>
            <a:headEnd/>
            <a:tailEnd/>
          </a:ln>
        </p:spPr>
        <p:txBody>
          <a:bodyPr wrap="none" anchor="ctr"/>
          <a:lstStyle/>
          <a:p>
            <a:pPr marL="342900" indent="-342900" algn="ctr">
              <a:buFont typeface="Wingdings" pitchFamily="2" charset="2"/>
              <a:buNone/>
            </a:pPr>
            <a:r>
              <a:rPr lang="en-US" sz="2400" b="1"/>
              <a:t>Employee</a:t>
            </a:r>
          </a:p>
        </p:txBody>
      </p:sp>
      <p:sp>
        <p:nvSpPr>
          <p:cNvPr id="62467"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62468"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62469"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0"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1"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62472"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3"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62474"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5"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62476"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62477"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62480"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62482"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3"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62484"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5" name="Oval 24"/>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Supervisor</a:t>
            </a:r>
          </a:p>
        </p:txBody>
      </p:sp>
      <p:sp>
        <p:nvSpPr>
          <p:cNvPr id="62486" name="Line 25"/>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7" name="Oval 27"/>
          <p:cNvSpPr>
            <a:spLocks noChangeArrowheads="1"/>
          </p:cNvSpPr>
          <p:nvPr/>
        </p:nvSpPr>
        <p:spPr bwMode="auto">
          <a:xfrm>
            <a:off x="6172200" y="37338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Works_on </a:t>
            </a:r>
          </a:p>
        </p:txBody>
      </p:sp>
      <p:sp>
        <p:nvSpPr>
          <p:cNvPr id="62488" name="Oval 28"/>
          <p:cNvSpPr>
            <a:spLocks noChangeArrowheads="1"/>
          </p:cNvSpPr>
          <p:nvPr/>
        </p:nvSpPr>
        <p:spPr bwMode="auto">
          <a:xfrm>
            <a:off x="5334000" y="51816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Project</a:t>
            </a:r>
          </a:p>
        </p:txBody>
      </p:sp>
      <p:sp>
        <p:nvSpPr>
          <p:cNvPr id="62489" name="Oval 29"/>
          <p:cNvSpPr>
            <a:spLocks noChangeArrowheads="1"/>
          </p:cNvSpPr>
          <p:nvPr/>
        </p:nvSpPr>
        <p:spPr bwMode="auto">
          <a:xfrm>
            <a:off x="7543800" y="51054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Hours </a:t>
            </a:r>
          </a:p>
        </p:txBody>
      </p:sp>
      <p:sp>
        <p:nvSpPr>
          <p:cNvPr id="62490" name="Line 30"/>
          <p:cNvSpPr>
            <a:spLocks noChangeShapeType="1"/>
          </p:cNvSpPr>
          <p:nvPr/>
        </p:nvSpPr>
        <p:spPr bwMode="auto">
          <a:xfrm>
            <a:off x="5791200" y="32004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1" name="Line 31"/>
          <p:cNvSpPr>
            <a:spLocks noChangeShapeType="1"/>
          </p:cNvSpPr>
          <p:nvPr/>
        </p:nvSpPr>
        <p:spPr bwMode="auto">
          <a:xfrm flipH="1">
            <a:off x="6400800" y="48006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2" name="Line 32"/>
          <p:cNvSpPr>
            <a:spLocks noChangeShapeType="1"/>
          </p:cNvSpPr>
          <p:nvPr/>
        </p:nvSpPr>
        <p:spPr bwMode="auto">
          <a:xfrm>
            <a:off x="7010400" y="4800600"/>
            <a:ext cx="1143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85907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429000" y="2743200"/>
            <a:ext cx="2286000" cy="533400"/>
          </a:xfrm>
          <a:prstGeom prst="rect">
            <a:avLst/>
          </a:prstGeom>
          <a:solidFill>
            <a:srgbClr val="CCFFFF"/>
          </a:solidFill>
          <a:ln w="9525" algn="ctr">
            <a:solidFill>
              <a:schemeClr val="tx1"/>
            </a:solidFill>
            <a:miter lim="800000"/>
            <a:headEnd/>
            <a:tailEnd/>
          </a:ln>
        </p:spPr>
        <p:txBody>
          <a:bodyPr wrap="none" anchor="ctr"/>
          <a:lstStyle/>
          <a:p>
            <a:pPr marL="342900" indent="-342900" algn="ctr">
              <a:buFont typeface="Wingdings" pitchFamily="2" charset="2"/>
              <a:buNone/>
            </a:pPr>
            <a:r>
              <a:rPr lang="en-US" sz="2400" b="1"/>
              <a:t>Dependent </a:t>
            </a:r>
          </a:p>
        </p:txBody>
      </p:sp>
      <p:sp>
        <p:nvSpPr>
          <p:cNvPr id="63491" name="Oval 4"/>
          <p:cNvSpPr>
            <a:spLocks noChangeArrowheads="1"/>
          </p:cNvSpPr>
          <p:nvPr/>
        </p:nvSpPr>
        <p:spPr bwMode="auto">
          <a:xfrm>
            <a:off x="5257800" y="914400"/>
            <a:ext cx="20574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Relationship </a:t>
            </a:r>
          </a:p>
        </p:txBody>
      </p:sp>
      <p:sp>
        <p:nvSpPr>
          <p:cNvPr id="63492"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3"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63494"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5" name="Oval 9"/>
          <p:cNvSpPr>
            <a:spLocks noChangeArrowheads="1"/>
          </p:cNvSpPr>
          <p:nvPr/>
        </p:nvSpPr>
        <p:spPr bwMode="auto">
          <a:xfrm>
            <a:off x="1828800" y="1600200"/>
            <a:ext cx="1905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   </a:t>
            </a:r>
          </a:p>
        </p:txBody>
      </p:sp>
      <p:sp>
        <p:nvSpPr>
          <p:cNvPr id="63496"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7"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63498"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9"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63500"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1" name="Oval 21"/>
          <p:cNvSpPr>
            <a:spLocks noChangeArrowheads="1"/>
          </p:cNvSpPr>
          <p:nvPr/>
        </p:nvSpPr>
        <p:spPr bwMode="auto">
          <a:xfrm>
            <a:off x="5486400" y="3810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Number</a:t>
            </a:r>
          </a:p>
        </p:txBody>
      </p:sp>
      <p:sp>
        <p:nvSpPr>
          <p:cNvPr id="63502" name="Line 22"/>
          <p:cNvSpPr>
            <a:spLocks noChangeShapeType="1"/>
          </p:cNvSpPr>
          <p:nvPr/>
        </p:nvSpPr>
        <p:spPr bwMode="auto">
          <a:xfrm flipV="1">
            <a:off x="4953000" y="4876800"/>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3" name="Oval 23"/>
          <p:cNvSpPr>
            <a:spLocks noChangeArrowheads="1"/>
          </p:cNvSpPr>
          <p:nvPr/>
        </p:nvSpPr>
        <p:spPr bwMode="auto">
          <a:xfrm>
            <a:off x="3200400" y="3886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Name </a:t>
            </a:r>
          </a:p>
        </p:txBody>
      </p:sp>
      <p:sp>
        <p:nvSpPr>
          <p:cNvPr id="63504" name="Oval 24"/>
          <p:cNvSpPr>
            <a:spLocks noChangeArrowheads="1"/>
          </p:cNvSpPr>
          <p:nvPr/>
        </p:nvSpPr>
        <p:spPr bwMode="auto">
          <a:xfrm>
            <a:off x="5181600" y="5791200"/>
            <a:ext cx="22098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Controll_dept</a:t>
            </a:r>
          </a:p>
        </p:txBody>
      </p:sp>
      <p:sp>
        <p:nvSpPr>
          <p:cNvPr id="63505" name="Oval 25"/>
          <p:cNvSpPr>
            <a:spLocks noChangeArrowheads="1"/>
          </p:cNvSpPr>
          <p:nvPr/>
        </p:nvSpPr>
        <p:spPr bwMode="auto">
          <a:xfrm>
            <a:off x="838200" y="51816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Location </a:t>
            </a:r>
          </a:p>
        </p:txBody>
      </p:sp>
      <p:sp>
        <p:nvSpPr>
          <p:cNvPr id="63506" name="Rectangle 29"/>
          <p:cNvSpPr>
            <a:spLocks noChangeArrowheads="1"/>
          </p:cNvSpPr>
          <p:nvPr/>
        </p:nvSpPr>
        <p:spPr bwMode="auto">
          <a:xfrm>
            <a:off x="3505200" y="5257800"/>
            <a:ext cx="1600200" cy="533400"/>
          </a:xfrm>
          <a:prstGeom prst="rect">
            <a:avLst/>
          </a:prstGeom>
          <a:solidFill>
            <a:srgbClr val="CCFFFF"/>
          </a:solidFill>
          <a:ln w="9525" algn="ctr">
            <a:solidFill>
              <a:schemeClr val="tx1"/>
            </a:solidFill>
            <a:miter lim="800000"/>
            <a:headEnd/>
            <a:tailEnd/>
          </a:ln>
        </p:spPr>
        <p:txBody>
          <a:bodyPr wrap="none" anchor="ctr"/>
          <a:lstStyle/>
          <a:p>
            <a:pPr marL="342900" indent="-342900" algn="ctr">
              <a:buFont typeface="Wingdings" pitchFamily="2" charset="2"/>
              <a:buNone/>
            </a:pPr>
            <a:r>
              <a:rPr lang="en-US" sz="2400" b="1"/>
              <a:t>Project </a:t>
            </a:r>
          </a:p>
        </p:txBody>
      </p:sp>
      <p:sp>
        <p:nvSpPr>
          <p:cNvPr id="63507" name="Line 30"/>
          <p:cNvSpPr>
            <a:spLocks noChangeShapeType="1"/>
          </p:cNvSpPr>
          <p:nvPr/>
        </p:nvSpPr>
        <p:spPr bwMode="auto">
          <a:xfrm>
            <a:off x="5105400" y="556260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8" name="Line 31"/>
          <p:cNvSpPr>
            <a:spLocks noChangeShapeType="1"/>
          </p:cNvSpPr>
          <p:nvPr/>
        </p:nvSpPr>
        <p:spPr bwMode="auto">
          <a:xfrm>
            <a:off x="2438400" y="55626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9" name="Line 32"/>
          <p:cNvSpPr>
            <a:spLocks noChangeShapeType="1"/>
          </p:cNvSpPr>
          <p:nvPr/>
        </p:nvSpPr>
        <p:spPr bwMode="auto">
          <a:xfrm>
            <a:off x="4038600" y="4648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44076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429000" y="2743200"/>
            <a:ext cx="2286000" cy="533400"/>
          </a:xfrm>
          <a:prstGeom prst="rect">
            <a:avLst/>
          </a:prstGeom>
          <a:solidFill>
            <a:srgbClr val="CCFFFF"/>
          </a:solidFill>
          <a:ln w="9525" algn="ctr">
            <a:solidFill>
              <a:schemeClr val="tx1"/>
            </a:solidFill>
            <a:miter lim="800000"/>
            <a:headEnd/>
            <a:tailEnd/>
          </a:ln>
        </p:spPr>
        <p:txBody>
          <a:bodyPr wrap="none" anchor="ctr"/>
          <a:lstStyle/>
          <a:p>
            <a:pPr marL="342900" indent="-342900" algn="ctr">
              <a:buFont typeface="Wingdings" pitchFamily="2" charset="2"/>
              <a:buNone/>
            </a:pPr>
            <a:r>
              <a:rPr lang="en-US" sz="2400" b="1"/>
              <a:t>Department </a:t>
            </a:r>
          </a:p>
        </p:txBody>
      </p:sp>
      <p:sp>
        <p:nvSpPr>
          <p:cNvPr id="64515" name="Oval 3"/>
          <p:cNvSpPr>
            <a:spLocks noChangeArrowheads="1"/>
          </p:cNvSpPr>
          <p:nvPr/>
        </p:nvSpPr>
        <p:spPr bwMode="auto">
          <a:xfrm>
            <a:off x="5257800" y="914400"/>
            <a:ext cx="20574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u="sng"/>
              <a:t>Number  </a:t>
            </a:r>
          </a:p>
        </p:txBody>
      </p:sp>
      <p:sp>
        <p:nvSpPr>
          <p:cNvPr id="64516" name="Line 4"/>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7" name="Oval 5"/>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u="sng"/>
              <a:t>Name  </a:t>
            </a:r>
            <a:r>
              <a:rPr lang="en-US" sz="2400"/>
              <a:t> </a:t>
            </a:r>
          </a:p>
        </p:txBody>
      </p:sp>
      <p:sp>
        <p:nvSpPr>
          <p:cNvPr id="64518" name="Line 6"/>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9" name="Oval 7"/>
          <p:cNvSpPr>
            <a:spLocks noChangeArrowheads="1"/>
          </p:cNvSpPr>
          <p:nvPr/>
        </p:nvSpPr>
        <p:spPr bwMode="auto">
          <a:xfrm>
            <a:off x="1828800" y="1600200"/>
            <a:ext cx="1905000" cy="762000"/>
          </a:xfrm>
          <a:prstGeom prst="ellipse">
            <a:avLst/>
          </a:prstGeom>
          <a:noFill/>
          <a:ln w="57150" cmpd="thickThin"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a:t>Locations   </a:t>
            </a:r>
          </a:p>
        </p:txBody>
      </p:sp>
      <p:sp>
        <p:nvSpPr>
          <p:cNvPr id="64520" name="Line 8"/>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Oval 9"/>
          <p:cNvSpPr>
            <a:spLocks noChangeArrowheads="1"/>
          </p:cNvSpPr>
          <p:nvPr/>
        </p:nvSpPr>
        <p:spPr bwMode="auto">
          <a:xfrm>
            <a:off x="457200" y="2667000"/>
            <a:ext cx="2209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 </a:t>
            </a:r>
            <a:r>
              <a:rPr lang="en-US" sz="2400"/>
              <a:t>Manager_sd</a:t>
            </a:r>
          </a:p>
        </p:txBody>
      </p:sp>
      <p:sp>
        <p:nvSpPr>
          <p:cNvPr id="64522" name="Line 10"/>
          <p:cNvSpPr>
            <a:spLocks noChangeShapeType="1"/>
          </p:cNvSpPr>
          <p:nvPr/>
        </p:nvSpPr>
        <p:spPr bwMode="auto">
          <a:xfrm>
            <a:off x="2743200" y="3048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68092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eaLnBrk="1" hangingPunct="1"/>
            <a:r>
              <a:rPr lang="en-US" smtClean="0"/>
              <a:t>Relationship Types, Sets, and Instances </a:t>
            </a:r>
          </a:p>
        </p:txBody>
      </p:sp>
      <p:sp>
        <p:nvSpPr>
          <p:cNvPr id="65539" name="Rectangle 3"/>
          <p:cNvSpPr>
            <a:spLocks noGrp="1" noChangeArrowheads="1"/>
          </p:cNvSpPr>
          <p:nvPr>
            <p:ph type="body" idx="1"/>
          </p:nvPr>
        </p:nvSpPr>
        <p:spPr/>
        <p:txBody>
          <a:bodyPr>
            <a:normAutofit lnSpcReduction="10000"/>
          </a:bodyPr>
          <a:lstStyle/>
          <a:p>
            <a:pPr eaLnBrk="1" hangingPunct="1">
              <a:buFont typeface="Wingdings 2" pitchFamily="18" charset="2"/>
              <a:buChar char="ó"/>
            </a:pPr>
            <a:r>
              <a:rPr lang="en-US" smtClean="0"/>
              <a:t>A </a:t>
            </a:r>
            <a:r>
              <a:rPr lang="en-US" b="1" smtClean="0"/>
              <a:t>relationship type</a:t>
            </a:r>
            <a:r>
              <a:rPr lang="en-US" smtClean="0"/>
              <a:t> R among n entity types E</a:t>
            </a:r>
            <a:r>
              <a:rPr lang="en-US" baseline="-25000" smtClean="0"/>
              <a:t>1 , </a:t>
            </a:r>
            <a:r>
              <a:rPr lang="en-US" smtClean="0"/>
              <a:t>E</a:t>
            </a:r>
            <a:r>
              <a:rPr lang="en-US" baseline="-25000" smtClean="0"/>
              <a:t>2</a:t>
            </a:r>
            <a:r>
              <a:rPr lang="en-US" smtClean="0"/>
              <a:t>, …, E</a:t>
            </a:r>
            <a:r>
              <a:rPr lang="en-US" baseline="-25000" smtClean="0"/>
              <a:t>n </a:t>
            </a:r>
            <a:r>
              <a:rPr lang="en-US" smtClean="0"/>
              <a:t>defines a set of associations or a </a:t>
            </a:r>
            <a:r>
              <a:rPr lang="en-US" b="1" smtClean="0"/>
              <a:t>relationship set </a:t>
            </a:r>
            <a:r>
              <a:rPr lang="en-US" smtClean="0"/>
              <a:t>– among entities from these entity types. </a:t>
            </a:r>
          </a:p>
          <a:p>
            <a:pPr eaLnBrk="1" hangingPunct="1">
              <a:buFont typeface="Wingdings 2" pitchFamily="18" charset="2"/>
              <a:buChar char="ó"/>
            </a:pPr>
            <a:r>
              <a:rPr lang="en-US" smtClean="0"/>
              <a:t>The relationship R is a set of </a:t>
            </a:r>
            <a:r>
              <a:rPr lang="en-US" b="1" smtClean="0"/>
              <a:t>relationship instances</a:t>
            </a:r>
            <a:r>
              <a:rPr lang="en-US" smtClean="0"/>
              <a:t> r</a:t>
            </a:r>
            <a:r>
              <a:rPr lang="en-US" baseline="-25000" smtClean="0"/>
              <a:t>i</a:t>
            </a:r>
            <a:r>
              <a:rPr lang="en-US" smtClean="0"/>
              <a:t> , where each r</a:t>
            </a:r>
            <a:r>
              <a:rPr lang="en-US" baseline="-25000" smtClean="0"/>
              <a:t>i</a:t>
            </a:r>
            <a:r>
              <a:rPr lang="en-US" smtClean="0"/>
              <a:t> associates n individual entities (e</a:t>
            </a:r>
            <a:r>
              <a:rPr lang="en-US" baseline="-25000" smtClean="0"/>
              <a:t>1</a:t>
            </a:r>
            <a:r>
              <a:rPr lang="en-US" smtClean="0"/>
              <a:t>, e</a:t>
            </a:r>
            <a:r>
              <a:rPr lang="en-US" baseline="-25000" smtClean="0"/>
              <a:t>2</a:t>
            </a:r>
            <a:r>
              <a:rPr lang="en-US" smtClean="0"/>
              <a:t>, …, e</a:t>
            </a:r>
            <a:r>
              <a:rPr lang="en-US" baseline="-25000" smtClean="0"/>
              <a:t>n </a:t>
            </a:r>
            <a:r>
              <a:rPr lang="en-US" smtClean="0"/>
              <a:t>) and each entity e</a:t>
            </a:r>
            <a:r>
              <a:rPr lang="en-US" baseline="-25000" smtClean="0"/>
              <a:t>j</a:t>
            </a:r>
            <a:r>
              <a:rPr lang="en-US" smtClean="0"/>
              <a:t> in r</a:t>
            </a:r>
            <a:r>
              <a:rPr lang="en-US" baseline="-25000" smtClean="0"/>
              <a:t>i </a:t>
            </a:r>
            <a:r>
              <a:rPr lang="en-US" smtClean="0"/>
              <a:t>is a member of entity type E</a:t>
            </a:r>
            <a:r>
              <a:rPr lang="en-US" baseline="-25000" smtClean="0"/>
              <a:t>j </a:t>
            </a:r>
            <a:r>
              <a:rPr lang="en-US" smtClean="0"/>
              <a:t>, </a:t>
            </a:r>
          </a:p>
          <a:p>
            <a:pPr eaLnBrk="1" hangingPunct="1">
              <a:buFont typeface="Wingdings 2" pitchFamily="18" charset="2"/>
              <a:buNone/>
            </a:pPr>
            <a:r>
              <a:rPr lang="en-US" smtClean="0"/>
              <a:t>   </a:t>
            </a:r>
            <a:r>
              <a:rPr lang="en-US" smtClean="0">
                <a:solidFill>
                  <a:srgbClr val="3333CC"/>
                </a:solidFill>
              </a:rPr>
              <a:t>1 ≤ j ≤ n</a:t>
            </a:r>
            <a:r>
              <a:rPr lang="en-US" smtClean="0"/>
              <a:t>. </a:t>
            </a:r>
            <a:endParaRPr lang="en-US" baseline="-25000" smtClean="0"/>
          </a:p>
        </p:txBody>
      </p:sp>
    </p:spTree>
    <p:extLst>
      <p:ext uri="{BB962C8B-B14F-4D97-AF65-F5344CB8AC3E}">
        <p14:creationId xmlns:p14="http://schemas.microsoft.com/office/powerpoint/2010/main" val="1722211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en-US" smtClean="0"/>
              <a:t>Relationship between Employee and Department </a:t>
            </a:r>
          </a:p>
        </p:txBody>
      </p:sp>
      <p:sp>
        <p:nvSpPr>
          <p:cNvPr id="66563" name="Oval 3"/>
          <p:cNvSpPr>
            <a:spLocks noChangeArrowheads="1"/>
          </p:cNvSpPr>
          <p:nvPr/>
        </p:nvSpPr>
        <p:spPr bwMode="auto">
          <a:xfrm>
            <a:off x="6324600" y="2514600"/>
            <a:ext cx="1905000" cy="2743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endParaRPr lang="en-US"/>
          </a:p>
        </p:txBody>
      </p:sp>
      <p:sp>
        <p:nvSpPr>
          <p:cNvPr id="66564" name="Oval 4"/>
          <p:cNvSpPr>
            <a:spLocks noChangeArrowheads="1"/>
          </p:cNvSpPr>
          <p:nvPr/>
        </p:nvSpPr>
        <p:spPr bwMode="auto">
          <a:xfrm>
            <a:off x="381000" y="28194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66565" name="Oval 5"/>
          <p:cNvSpPr>
            <a:spLocks noChangeArrowheads="1"/>
          </p:cNvSpPr>
          <p:nvPr/>
        </p:nvSpPr>
        <p:spPr bwMode="auto">
          <a:xfrm>
            <a:off x="3124200" y="2590800"/>
            <a:ext cx="2362200" cy="3276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66566" name="Text Box 6"/>
          <p:cNvSpPr txBox="1">
            <a:spLocks noChangeArrowheads="1"/>
          </p:cNvSpPr>
          <p:nvPr/>
        </p:nvSpPr>
        <p:spPr bwMode="auto">
          <a:xfrm>
            <a:off x="3200400" y="2057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Works_FOR</a:t>
            </a:r>
          </a:p>
        </p:txBody>
      </p:sp>
      <p:sp>
        <p:nvSpPr>
          <p:cNvPr id="66567" name="Text Box 7"/>
          <p:cNvSpPr txBox="1">
            <a:spLocks noChangeArrowheads="1"/>
          </p:cNvSpPr>
          <p:nvPr/>
        </p:nvSpPr>
        <p:spPr bwMode="auto">
          <a:xfrm>
            <a:off x="6400800" y="1828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Department</a:t>
            </a:r>
          </a:p>
        </p:txBody>
      </p:sp>
      <p:sp>
        <p:nvSpPr>
          <p:cNvPr id="66568" name="Text Box 8"/>
          <p:cNvSpPr txBox="1">
            <a:spLocks noChangeArrowheads="1"/>
          </p:cNvSpPr>
          <p:nvPr/>
        </p:nvSpPr>
        <p:spPr bwMode="auto">
          <a:xfrm>
            <a:off x="457200" y="2057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66569" name="Line 9"/>
          <p:cNvSpPr>
            <a:spLocks noChangeShapeType="1"/>
          </p:cNvSpPr>
          <p:nvPr/>
        </p:nvSpPr>
        <p:spPr bwMode="auto">
          <a:xfrm>
            <a:off x="1600200" y="3810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0" name="Line 10"/>
          <p:cNvSpPr>
            <a:spLocks noChangeShapeType="1"/>
          </p:cNvSpPr>
          <p:nvPr/>
        </p:nvSpPr>
        <p:spPr bwMode="auto">
          <a:xfrm flipV="1">
            <a:off x="4572000" y="3429000"/>
            <a:ext cx="2286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1" name="Line 11"/>
          <p:cNvSpPr>
            <a:spLocks noChangeShapeType="1"/>
          </p:cNvSpPr>
          <p:nvPr/>
        </p:nvSpPr>
        <p:spPr bwMode="auto">
          <a:xfrm>
            <a:off x="1676400" y="43434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2" name="Line 12"/>
          <p:cNvSpPr>
            <a:spLocks noChangeShapeType="1"/>
          </p:cNvSpPr>
          <p:nvPr/>
        </p:nvSpPr>
        <p:spPr bwMode="auto">
          <a:xfrm>
            <a:off x="1676400" y="47244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3" name="Line 13"/>
          <p:cNvSpPr>
            <a:spLocks noChangeShapeType="1"/>
          </p:cNvSpPr>
          <p:nvPr/>
        </p:nvSpPr>
        <p:spPr bwMode="auto">
          <a:xfrm flipH="1">
            <a:off x="4648200" y="3962400"/>
            <a:ext cx="2209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4" name="Line 14"/>
          <p:cNvSpPr>
            <a:spLocks noChangeShapeType="1"/>
          </p:cNvSpPr>
          <p:nvPr/>
        </p:nvSpPr>
        <p:spPr bwMode="auto">
          <a:xfrm flipH="1">
            <a:off x="4648200" y="3429000"/>
            <a:ext cx="22098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50909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Agenda </a:t>
            </a:r>
          </a:p>
        </p:txBody>
      </p:sp>
      <p:sp>
        <p:nvSpPr>
          <p:cNvPr id="4099"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dirty="0" smtClean="0"/>
              <a:t>More on ERD </a:t>
            </a:r>
          </a:p>
          <a:p>
            <a:pPr marL="571500" indent="-571500" eaLnBrk="1" hangingPunct="1">
              <a:buFont typeface="Wingdings" pitchFamily="2" charset="2"/>
              <a:buAutoNum type="arabicPeriod"/>
            </a:pPr>
            <a:r>
              <a:rPr lang="en-US" dirty="0" smtClean="0"/>
              <a:t>Example on Biological Data</a:t>
            </a:r>
          </a:p>
        </p:txBody>
      </p:sp>
    </p:spTree>
    <p:extLst>
      <p:ext uri="{BB962C8B-B14F-4D97-AF65-F5344CB8AC3E}">
        <p14:creationId xmlns:p14="http://schemas.microsoft.com/office/powerpoint/2010/main" val="352143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122238"/>
            <a:ext cx="8001000" cy="1295400"/>
          </a:xfrm>
        </p:spPr>
        <p:txBody>
          <a:bodyPr/>
          <a:lstStyle/>
          <a:p>
            <a:pPr eaLnBrk="1" hangingPunct="1"/>
            <a:r>
              <a:rPr lang="en-US" smtClean="0"/>
              <a:t>Degree of a Relationship Type </a:t>
            </a:r>
          </a:p>
        </p:txBody>
      </p:sp>
      <p:sp>
        <p:nvSpPr>
          <p:cNvPr id="67587" name="Rectangle 3"/>
          <p:cNvSpPr>
            <a:spLocks noGrp="1" noChangeArrowheads="1"/>
          </p:cNvSpPr>
          <p:nvPr>
            <p:ph type="body" idx="1"/>
          </p:nvPr>
        </p:nvSpPr>
        <p:spPr/>
        <p:txBody>
          <a:bodyPr/>
          <a:lstStyle/>
          <a:p>
            <a:pPr eaLnBrk="1" hangingPunct="1"/>
            <a:r>
              <a:rPr lang="en-US" smtClean="0"/>
              <a:t>The degree of a relationship type is the number of participating entity types </a:t>
            </a:r>
          </a:p>
          <a:p>
            <a:pPr eaLnBrk="1" hangingPunct="1"/>
            <a:endParaRPr lang="en-US" smtClean="0"/>
          </a:p>
        </p:txBody>
      </p:sp>
      <p:sp>
        <p:nvSpPr>
          <p:cNvPr id="67588" name="Oval 4"/>
          <p:cNvSpPr>
            <a:spLocks noChangeArrowheads="1"/>
          </p:cNvSpPr>
          <p:nvPr/>
        </p:nvSpPr>
        <p:spPr bwMode="auto">
          <a:xfrm>
            <a:off x="762000" y="35052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67589" name="Text Box 5"/>
          <p:cNvSpPr txBox="1">
            <a:spLocks noChangeArrowheads="1"/>
          </p:cNvSpPr>
          <p:nvPr/>
        </p:nvSpPr>
        <p:spPr bwMode="auto">
          <a:xfrm>
            <a:off x="762000" y="2971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67590" name="Oval 6"/>
          <p:cNvSpPr>
            <a:spLocks noChangeArrowheads="1"/>
          </p:cNvSpPr>
          <p:nvPr/>
        </p:nvSpPr>
        <p:spPr bwMode="auto">
          <a:xfrm>
            <a:off x="3124200" y="3352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67591" name="Text Box 7"/>
          <p:cNvSpPr txBox="1">
            <a:spLocks noChangeArrowheads="1"/>
          </p:cNvSpPr>
          <p:nvPr/>
        </p:nvSpPr>
        <p:spPr bwMode="auto">
          <a:xfrm>
            <a:off x="3048000" y="2819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Works_FOR</a:t>
            </a:r>
          </a:p>
        </p:txBody>
      </p:sp>
      <p:sp>
        <p:nvSpPr>
          <p:cNvPr id="67592" name="Line 8"/>
          <p:cNvSpPr>
            <a:spLocks noChangeShapeType="1"/>
          </p:cNvSpPr>
          <p:nvPr/>
        </p:nvSpPr>
        <p:spPr bwMode="auto">
          <a:xfrm flipV="1">
            <a:off x="2057400" y="4191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Line 9"/>
          <p:cNvSpPr>
            <a:spLocks noChangeShapeType="1"/>
          </p:cNvSpPr>
          <p:nvPr/>
        </p:nvSpPr>
        <p:spPr bwMode="auto">
          <a:xfrm>
            <a:off x="2133600" y="4800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4" name="Line 10"/>
          <p:cNvSpPr>
            <a:spLocks noChangeShapeType="1"/>
          </p:cNvSpPr>
          <p:nvPr/>
        </p:nvSpPr>
        <p:spPr bwMode="auto">
          <a:xfrm>
            <a:off x="2133600" y="5334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5" name="Oval 11"/>
          <p:cNvSpPr>
            <a:spLocks noChangeArrowheads="1"/>
          </p:cNvSpPr>
          <p:nvPr/>
        </p:nvSpPr>
        <p:spPr bwMode="auto">
          <a:xfrm>
            <a:off x="6096000" y="34290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endParaRPr lang="en-US"/>
          </a:p>
        </p:txBody>
      </p:sp>
      <p:sp>
        <p:nvSpPr>
          <p:cNvPr id="67596" name="Line 12"/>
          <p:cNvSpPr>
            <a:spLocks noChangeShapeType="1"/>
          </p:cNvSpPr>
          <p:nvPr/>
        </p:nvSpPr>
        <p:spPr bwMode="auto">
          <a:xfrm flipH="1">
            <a:off x="4724400" y="4038600"/>
            <a:ext cx="2057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Line 13"/>
          <p:cNvSpPr>
            <a:spLocks noChangeShapeType="1"/>
          </p:cNvSpPr>
          <p:nvPr/>
        </p:nvSpPr>
        <p:spPr bwMode="auto">
          <a:xfrm flipH="1">
            <a:off x="4572000" y="4114800"/>
            <a:ext cx="2209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8" name="Line 14"/>
          <p:cNvSpPr>
            <a:spLocks noChangeShapeType="1"/>
          </p:cNvSpPr>
          <p:nvPr/>
        </p:nvSpPr>
        <p:spPr bwMode="auto">
          <a:xfrm flipH="1">
            <a:off x="4572000" y="4495800"/>
            <a:ext cx="2133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9" name="Text Box 15"/>
          <p:cNvSpPr txBox="1">
            <a:spLocks noChangeArrowheads="1"/>
          </p:cNvSpPr>
          <p:nvPr/>
        </p:nvSpPr>
        <p:spPr bwMode="auto">
          <a:xfrm>
            <a:off x="6019800" y="2895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Department</a:t>
            </a:r>
          </a:p>
        </p:txBody>
      </p:sp>
      <p:sp>
        <p:nvSpPr>
          <p:cNvPr id="67600" name="Text Box 16"/>
          <p:cNvSpPr txBox="1">
            <a:spLocks noChangeArrowheads="1"/>
          </p:cNvSpPr>
          <p:nvPr/>
        </p:nvSpPr>
        <p:spPr bwMode="auto">
          <a:xfrm>
            <a:off x="2819400" y="6019800"/>
            <a:ext cx="373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Binary Degree </a:t>
            </a:r>
          </a:p>
        </p:txBody>
      </p:sp>
    </p:spTree>
    <p:extLst>
      <p:ext uri="{BB962C8B-B14F-4D97-AF65-F5344CB8AC3E}">
        <p14:creationId xmlns:p14="http://schemas.microsoft.com/office/powerpoint/2010/main" val="2566397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val 2"/>
          <p:cNvSpPr>
            <a:spLocks noChangeArrowheads="1"/>
          </p:cNvSpPr>
          <p:nvPr/>
        </p:nvSpPr>
        <p:spPr bwMode="auto">
          <a:xfrm>
            <a:off x="533400" y="1447800"/>
            <a:ext cx="18288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s</a:t>
            </a:r>
            <a:r>
              <a:rPr lang="en-US" baseline="-25000"/>
              <a:t>1</a:t>
            </a:r>
          </a:p>
          <a:p>
            <a:pPr marL="342900" indent="-342900" algn="ctr">
              <a:buFont typeface="Wingdings" pitchFamily="2" charset="2"/>
              <a:buNone/>
            </a:pPr>
            <a:r>
              <a:rPr lang="en-US"/>
              <a:t>s</a:t>
            </a:r>
            <a:r>
              <a:rPr lang="en-US" baseline="-25000"/>
              <a:t>2</a:t>
            </a:r>
          </a:p>
          <a:p>
            <a:pPr marL="342900" indent="-342900" algn="ctr">
              <a:buFont typeface="Wingdings" pitchFamily="2" charset="2"/>
              <a:buNone/>
            </a:pPr>
            <a:r>
              <a:rPr lang="en-US"/>
              <a:t>s</a:t>
            </a:r>
            <a:r>
              <a:rPr lang="en-US" baseline="-25000"/>
              <a:t>3</a:t>
            </a:r>
            <a:endParaRPr lang="en-US"/>
          </a:p>
        </p:txBody>
      </p:sp>
      <p:sp>
        <p:nvSpPr>
          <p:cNvPr id="68611" name="Text Box 3"/>
          <p:cNvSpPr txBox="1">
            <a:spLocks noChangeArrowheads="1"/>
          </p:cNvSpPr>
          <p:nvPr/>
        </p:nvSpPr>
        <p:spPr bwMode="auto">
          <a:xfrm>
            <a:off x="685800" y="914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Supplier</a:t>
            </a:r>
          </a:p>
        </p:txBody>
      </p:sp>
      <p:sp>
        <p:nvSpPr>
          <p:cNvPr id="68612" name="Oval 4"/>
          <p:cNvSpPr>
            <a:spLocks noChangeArrowheads="1"/>
          </p:cNvSpPr>
          <p:nvPr/>
        </p:nvSpPr>
        <p:spPr bwMode="auto">
          <a:xfrm>
            <a:off x="3124200" y="3352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68613" name="Text Box 5"/>
          <p:cNvSpPr txBox="1">
            <a:spLocks noChangeArrowheads="1"/>
          </p:cNvSpPr>
          <p:nvPr/>
        </p:nvSpPr>
        <p:spPr bwMode="auto">
          <a:xfrm>
            <a:off x="3048000" y="2819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Supply </a:t>
            </a:r>
          </a:p>
        </p:txBody>
      </p:sp>
      <p:sp>
        <p:nvSpPr>
          <p:cNvPr id="68614" name="Line 6"/>
          <p:cNvSpPr>
            <a:spLocks noChangeShapeType="1"/>
          </p:cNvSpPr>
          <p:nvPr/>
        </p:nvSpPr>
        <p:spPr bwMode="auto">
          <a:xfrm>
            <a:off x="1600200" y="2057400"/>
            <a:ext cx="23622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5" name="Line 7"/>
          <p:cNvSpPr>
            <a:spLocks noChangeShapeType="1"/>
          </p:cNvSpPr>
          <p:nvPr/>
        </p:nvSpPr>
        <p:spPr bwMode="auto">
          <a:xfrm>
            <a:off x="1752600" y="2590800"/>
            <a:ext cx="20574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6" name="Line 8"/>
          <p:cNvSpPr>
            <a:spLocks noChangeShapeType="1"/>
          </p:cNvSpPr>
          <p:nvPr/>
        </p:nvSpPr>
        <p:spPr bwMode="auto">
          <a:xfrm>
            <a:off x="1752600" y="3124200"/>
            <a:ext cx="20574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7" name="Oval 9"/>
          <p:cNvSpPr>
            <a:spLocks noChangeArrowheads="1"/>
          </p:cNvSpPr>
          <p:nvPr/>
        </p:nvSpPr>
        <p:spPr bwMode="auto">
          <a:xfrm>
            <a:off x="6096000" y="34290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endParaRPr lang="en-US"/>
          </a:p>
        </p:txBody>
      </p:sp>
      <p:sp>
        <p:nvSpPr>
          <p:cNvPr id="68618" name="Line 10"/>
          <p:cNvSpPr>
            <a:spLocks noChangeShapeType="1"/>
          </p:cNvSpPr>
          <p:nvPr/>
        </p:nvSpPr>
        <p:spPr bwMode="auto">
          <a:xfrm flipH="1">
            <a:off x="4724400" y="4038600"/>
            <a:ext cx="2057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9" name="Line 11"/>
          <p:cNvSpPr>
            <a:spLocks noChangeShapeType="1"/>
          </p:cNvSpPr>
          <p:nvPr/>
        </p:nvSpPr>
        <p:spPr bwMode="auto">
          <a:xfrm flipH="1">
            <a:off x="4572000" y="4114800"/>
            <a:ext cx="2209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flipH="1">
            <a:off x="4572000" y="4495800"/>
            <a:ext cx="2133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1" name="Text Box 13"/>
          <p:cNvSpPr txBox="1">
            <a:spLocks noChangeArrowheads="1"/>
          </p:cNvSpPr>
          <p:nvPr/>
        </p:nvSpPr>
        <p:spPr bwMode="auto">
          <a:xfrm>
            <a:off x="6019800" y="2895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Project</a:t>
            </a:r>
          </a:p>
        </p:txBody>
      </p:sp>
      <p:sp>
        <p:nvSpPr>
          <p:cNvPr id="68622" name="Text Box 14"/>
          <p:cNvSpPr txBox="1">
            <a:spLocks noChangeArrowheads="1"/>
          </p:cNvSpPr>
          <p:nvPr/>
        </p:nvSpPr>
        <p:spPr bwMode="auto">
          <a:xfrm>
            <a:off x="2819400" y="6019800"/>
            <a:ext cx="373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Ternary Degree </a:t>
            </a:r>
          </a:p>
        </p:txBody>
      </p:sp>
      <p:sp>
        <p:nvSpPr>
          <p:cNvPr id="68623" name="Oval 15"/>
          <p:cNvSpPr>
            <a:spLocks noChangeArrowheads="1"/>
          </p:cNvSpPr>
          <p:nvPr/>
        </p:nvSpPr>
        <p:spPr bwMode="auto">
          <a:xfrm>
            <a:off x="457200" y="4495800"/>
            <a:ext cx="18288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p</a:t>
            </a:r>
            <a:r>
              <a:rPr lang="en-US" baseline="-25000"/>
              <a:t>1</a:t>
            </a:r>
          </a:p>
          <a:p>
            <a:pPr marL="342900" indent="-342900" algn="ctr">
              <a:buFont typeface="Wingdings" pitchFamily="2" charset="2"/>
              <a:buNone/>
            </a:pPr>
            <a:r>
              <a:rPr lang="en-US"/>
              <a:t>p</a:t>
            </a:r>
            <a:r>
              <a:rPr lang="en-US" baseline="-25000"/>
              <a:t>2</a:t>
            </a:r>
          </a:p>
          <a:p>
            <a:pPr marL="342900" indent="-342900" algn="ctr">
              <a:buFont typeface="Wingdings" pitchFamily="2" charset="2"/>
              <a:buNone/>
            </a:pPr>
            <a:r>
              <a:rPr lang="en-US"/>
              <a:t>p</a:t>
            </a:r>
            <a:r>
              <a:rPr lang="en-US" baseline="-25000"/>
              <a:t>3</a:t>
            </a:r>
            <a:endParaRPr lang="en-US"/>
          </a:p>
        </p:txBody>
      </p:sp>
      <p:sp>
        <p:nvSpPr>
          <p:cNvPr id="68624" name="Text Box 16"/>
          <p:cNvSpPr txBox="1">
            <a:spLocks noChangeArrowheads="1"/>
          </p:cNvSpPr>
          <p:nvPr/>
        </p:nvSpPr>
        <p:spPr bwMode="auto">
          <a:xfrm>
            <a:off x="533400" y="3886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PART</a:t>
            </a:r>
          </a:p>
        </p:txBody>
      </p:sp>
      <p:sp>
        <p:nvSpPr>
          <p:cNvPr id="68625" name="Line 17"/>
          <p:cNvSpPr>
            <a:spLocks noChangeShapeType="1"/>
          </p:cNvSpPr>
          <p:nvPr/>
        </p:nvSpPr>
        <p:spPr bwMode="auto">
          <a:xfrm flipH="1">
            <a:off x="1676400" y="4191000"/>
            <a:ext cx="2286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6" name="Line 18"/>
          <p:cNvSpPr>
            <a:spLocks noChangeShapeType="1"/>
          </p:cNvSpPr>
          <p:nvPr/>
        </p:nvSpPr>
        <p:spPr bwMode="auto">
          <a:xfrm flipH="1">
            <a:off x="1600200" y="4648200"/>
            <a:ext cx="2362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7" name="Line 19"/>
          <p:cNvSpPr>
            <a:spLocks noChangeShapeType="1"/>
          </p:cNvSpPr>
          <p:nvPr/>
        </p:nvSpPr>
        <p:spPr bwMode="auto">
          <a:xfrm flipH="1">
            <a:off x="1676400" y="5181600"/>
            <a:ext cx="2209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26213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69635"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69636"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69637"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8"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9"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69640"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1"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69642"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3"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69644"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69645"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6"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69648"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69650"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69652"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Text Box 21"/>
          <p:cNvSpPr txBox="1">
            <a:spLocks noChangeArrowheads="1"/>
          </p:cNvSpPr>
          <p:nvPr/>
        </p:nvSpPr>
        <p:spPr bwMode="auto">
          <a:xfrm>
            <a:off x="304800" y="5867400"/>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2. Recursive Relationships</a:t>
            </a:r>
          </a:p>
        </p:txBody>
      </p:sp>
      <p:sp>
        <p:nvSpPr>
          <p:cNvPr id="69654" name="Oval 22"/>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69655" name="Line 23"/>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AutoShape 24"/>
          <p:cNvSpPr>
            <a:spLocks noChangeArrowheads="1"/>
          </p:cNvSpPr>
          <p:nvPr/>
        </p:nvSpPr>
        <p:spPr bwMode="auto">
          <a:xfrm>
            <a:off x="3276600" y="4191000"/>
            <a:ext cx="3200400" cy="16002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Supervision</a:t>
            </a:r>
          </a:p>
        </p:txBody>
      </p:sp>
      <p:sp>
        <p:nvSpPr>
          <p:cNvPr id="69657" name="Line 25"/>
          <p:cNvSpPr>
            <a:spLocks noChangeShapeType="1"/>
          </p:cNvSpPr>
          <p:nvPr/>
        </p:nvSpPr>
        <p:spPr bwMode="auto">
          <a:xfrm>
            <a:off x="5867400" y="3276600"/>
            <a:ext cx="609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8" name="Line 26"/>
          <p:cNvSpPr>
            <a:spLocks noChangeShapeType="1"/>
          </p:cNvSpPr>
          <p:nvPr/>
        </p:nvSpPr>
        <p:spPr bwMode="auto">
          <a:xfrm flipH="1">
            <a:off x="3276600" y="3276600"/>
            <a:ext cx="9144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9" name="Text Box 27"/>
          <p:cNvSpPr txBox="1">
            <a:spLocks noChangeArrowheads="1"/>
          </p:cNvSpPr>
          <p:nvPr/>
        </p:nvSpPr>
        <p:spPr bwMode="auto">
          <a:xfrm>
            <a:off x="6553200" y="4267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Supervisee</a:t>
            </a:r>
          </a:p>
        </p:txBody>
      </p:sp>
      <p:sp>
        <p:nvSpPr>
          <p:cNvPr id="69660" name="Text Box 28"/>
          <p:cNvSpPr txBox="1">
            <a:spLocks noChangeArrowheads="1"/>
          </p:cNvSpPr>
          <p:nvPr/>
        </p:nvSpPr>
        <p:spPr bwMode="auto">
          <a:xfrm>
            <a:off x="1371600" y="4800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Supervisor</a:t>
            </a:r>
          </a:p>
        </p:txBody>
      </p:sp>
    </p:spTree>
    <p:extLst>
      <p:ext uri="{BB962C8B-B14F-4D97-AF65-F5344CB8AC3E}">
        <p14:creationId xmlns:p14="http://schemas.microsoft.com/office/powerpoint/2010/main" val="3852490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57200" y="685800"/>
            <a:ext cx="8229600" cy="5445125"/>
          </a:xfrm>
        </p:spPr>
        <p:txBody>
          <a:bodyPr/>
          <a:lstStyle/>
          <a:p>
            <a:pPr eaLnBrk="1" hangingPunct="1">
              <a:buFont typeface="Wingdings" pitchFamily="2" charset="2"/>
              <a:buNone/>
            </a:pPr>
            <a:r>
              <a:rPr lang="en-US" b="1" smtClean="0"/>
              <a:t>Relationships as attributes:</a:t>
            </a:r>
          </a:p>
        </p:txBody>
      </p:sp>
      <p:sp>
        <p:nvSpPr>
          <p:cNvPr id="70659" name="Oval 3"/>
          <p:cNvSpPr>
            <a:spLocks noChangeArrowheads="1"/>
          </p:cNvSpPr>
          <p:nvPr/>
        </p:nvSpPr>
        <p:spPr bwMode="auto">
          <a:xfrm>
            <a:off x="762000" y="35052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70660" name="Text Box 4"/>
          <p:cNvSpPr txBox="1">
            <a:spLocks noChangeArrowheads="1"/>
          </p:cNvSpPr>
          <p:nvPr/>
        </p:nvSpPr>
        <p:spPr bwMode="auto">
          <a:xfrm>
            <a:off x="762000" y="2971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70661" name="Oval 5"/>
          <p:cNvSpPr>
            <a:spLocks noChangeArrowheads="1"/>
          </p:cNvSpPr>
          <p:nvPr/>
        </p:nvSpPr>
        <p:spPr bwMode="auto">
          <a:xfrm>
            <a:off x="3124200" y="3352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70662" name="Text Box 6"/>
          <p:cNvSpPr txBox="1">
            <a:spLocks noChangeArrowheads="1"/>
          </p:cNvSpPr>
          <p:nvPr/>
        </p:nvSpPr>
        <p:spPr bwMode="auto">
          <a:xfrm>
            <a:off x="3048000" y="2819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Works_FOR</a:t>
            </a:r>
          </a:p>
        </p:txBody>
      </p:sp>
      <p:sp>
        <p:nvSpPr>
          <p:cNvPr id="70663" name="Line 7"/>
          <p:cNvSpPr>
            <a:spLocks noChangeShapeType="1"/>
          </p:cNvSpPr>
          <p:nvPr/>
        </p:nvSpPr>
        <p:spPr bwMode="auto">
          <a:xfrm flipV="1">
            <a:off x="2057400" y="4191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4" name="Line 8"/>
          <p:cNvSpPr>
            <a:spLocks noChangeShapeType="1"/>
          </p:cNvSpPr>
          <p:nvPr/>
        </p:nvSpPr>
        <p:spPr bwMode="auto">
          <a:xfrm>
            <a:off x="2133600" y="4800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5" name="Line 9"/>
          <p:cNvSpPr>
            <a:spLocks noChangeShapeType="1"/>
          </p:cNvSpPr>
          <p:nvPr/>
        </p:nvSpPr>
        <p:spPr bwMode="auto">
          <a:xfrm>
            <a:off x="2133600" y="5334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6" name="Oval 10"/>
          <p:cNvSpPr>
            <a:spLocks noChangeArrowheads="1"/>
          </p:cNvSpPr>
          <p:nvPr/>
        </p:nvSpPr>
        <p:spPr bwMode="auto">
          <a:xfrm>
            <a:off x="6096000" y="34290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endParaRPr lang="en-US"/>
          </a:p>
        </p:txBody>
      </p:sp>
      <p:sp>
        <p:nvSpPr>
          <p:cNvPr id="70667" name="Line 11"/>
          <p:cNvSpPr>
            <a:spLocks noChangeShapeType="1"/>
          </p:cNvSpPr>
          <p:nvPr/>
        </p:nvSpPr>
        <p:spPr bwMode="auto">
          <a:xfrm flipH="1">
            <a:off x="4724400" y="4038600"/>
            <a:ext cx="2057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8" name="Line 12"/>
          <p:cNvSpPr>
            <a:spLocks noChangeShapeType="1"/>
          </p:cNvSpPr>
          <p:nvPr/>
        </p:nvSpPr>
        <p:spPr bwMode="auto">
          <a:xfrm flipH="1">
            <a:off x="4572000" y="4114800"/>
            <a:ext cx="2209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Line 13"/>
          <p:cNvSpPr>
            <a:spLocks noChangeShapeType="1"/>
          </p:cNvSpPr>
          <p:nvPr/>
        </p:nvSpPr>
        <p:spPr bwMode="auto">
          <a:xfrm flipH="1">
            <a:off x="4572000" y="4495800"/>
            <a:ext cx="2133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0" name="Text Box 14"/>
          <p:cNvSpPr txBox="1">
            <a:spLocks noChangeArrowheads="1"/>
          </p:cNvSpPr>
          <p:nvPr/>
        </p:nvSpPr>
        <p:spPr bwMode="auto">
          <a:xfrm>
            <a:off x="6019800" y="2895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Department</a:t>
            </a:r>
          </a:p>
        </p:txBody>
      </p:sp>
    </p:spTree>
    <p:extLst>
      <p:ext uri="{BB962C8B-B14F-4D97-AF65-F5344CB8AC3E}">
        <p14:creationId xmlns:p14="http://schemas.microsoft.com/office/powerpoint/2010/main" val="1149781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ctr" eaLnBrk="1" hangingPunct="1"/>
            <a:r>
              <a:rPr lang="en-US" smtClean="0"/>
              <a:t>Constraints on Relationship Types </a:t>
            </a:r>
          </a:p>
        </p:txBody>
      </p:sp>
      <p:sp>
        <p:nvSpPr>
          <p:cNvPr id="71683" name="Rectangle 3"/>
          <p:cNvSpPr>
            <a:spLocks noGrp="1" noChangeArrowheads="1"/>
          </p:cNvSpPr>
          <p:nvPr>
            <p:ph type="body" idx="1"/>
          </p:nvPr>
        </p:nvSpPr>
        <p:spPr>
          <a:xfrm>
            <a:off x="457200" y="1371600"/>
            <a:ext cx="8229600" cy="4759325"/>
          </a:xfrm>
        </p:spPr>
        <p:txBody>
          <a:bodyPr/>
          <a:lstStyle/>
          <a:p>
            <a:pPr eaLnBrk="1" hangingPunct="1"/>
            <a:r>
              <a:rPr lang="en-US" b="1" smtClean="0"/>
              <a:t>Cardinality ratios for binary relationships:</a:t>
            </a:r>
            <a:r>
              <a:rPr lang="en-US" smtClean="0"/>
              <a:t> specifies the maximum number of relationship instances that an entity can participate in. </a:t>
            </a:r>
          </a:p>
        </p:txBody>
      </p:sp>
      <p:sp>
        <p:nvSpPr>
          <p:cNvPr id="71684" name="Oval 4"/>
          <p:cNvSpPr>
            <a:spLocks noChangeArrowheads="1"/>
          </p:cNvSpPr>
          <p:nvPr/>
        </p:nvSpPr>
        <p:spPr bwMode="auto">
          <a:xfrm>
            <a:off x="838200" y="39624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71685" name="Text Box 5"/>
          <p:cNvSpPr txBox="1">
            <a:spLocks noChangeArrowheads="1"/>
          </p:cNvSpPr>
          <p:nvPr/>
        </p:nvSpPr>
        <p:spPr bwMode="auto">
          <a:xfrm>
            <a:off x="762000" y="3429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71686" name="Oval 6"/>
          <p:cNvSpPr>
            <a:spLocks noChangeArrowheads="1"/>
          </p:cNvSpPr>
          <p:nvPr/>
        </p:nvSpPr>
        <p:spPr bwMode="auto">
          <a:xfrm>
            <a:off x="3124200" y="3733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endParaRPr lang="en-US"/>
          </a:p>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71687" name="Text Box 7"/>
          <p:cNvSpPr txBox="1">
            <a:spLocks noChangeArrowheads="1"/>
          </p:cNvSpPr>
          <p:nvPr/>
        </p:nvSpPr>
        <p:spPr bwMode="auto">
          <a:xfrm>
            <a:off x="3048000" y="3200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Works_FOR</a:t>
            </a:r>
          </a:p>
        </p:txBody>
      </p:sp>
      <p:sp>
        <p:nvSpPr>
          <p:cNvPr id="71688" name="Line 8"/>
          <p:cNvSpPr>
            <a:spLocks noChangeShapeType="1"/>
          </p:cNvSpPr>
          <p:nvPr/>
        </p:nvSpPr>
        <p:spPr bwMode="auto">
          <a:xfrm flipV="1">
            <a:off x="1981200" y="4800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9" name="Line 9"/>
          <p:cNvSpPr>
            <a:spLocks noChangeShapeType="1"/>
          </p:cNvSpPr>
          <p:nvPr/>
        </p:nvSpPr>
        <p:spPr bwMode="auto">
          <a:xfrm>
            <a:off x="2133600" y="5257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0" name="Line 10"/>
          <p:cNvSpPr>
            <a:spLocks noChangeShapeType="1"/>
          </p:cNvSpPr>
          <p:nvPr/>
        </p:nvSpPr>
        <p:spPr bwMode="auto">
          <a:xfrm>
            <a:off x="2133600" y="5791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1" name="Oval 11"/>
          <p:cNvSpPr>
            <a:spLocks noChangeArrowheads="1"/>
          </p:cNvSpPr>
          <p:nvPr/>
        </p:nvSpPr>
        <p:spPr bwMode="auto">
          <a:xfrm>
            <a:off x="6019800" y="41148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endParaRPr lang="en-US"/>
          </a:p>
        </p:txBody>
      </p:sp>
      <p:sp>
        <p:nvSpPr>
          <p:cNvPr id="71692" name="Line 12"/>
          <p:cNvSpPr>
            <a:spLocks noChangeShapeType="1"/>
          </p:cNvSpPr>
          <p:nvPr/>
        </p:nvSpPr>
        <p:spPr bwMode="auto">
          <a:xfrm flipH="1">
            <a:off x="4495800" y="5181600"/>
            <a:ext cx="2057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3" name="Line 13"/>
          <p:cNvSpPr>
            <a:spLocks noChangeShapeType="1"/>
          </p:cNvSpPr>
          <p:nvPr/>
        </p:nvSpPr>
        <p:spPr bwMode="auto">
          <a:xfrm flipH="1">
            <a:off x="4572000" y="4648200"/>
            <a:ext cx="2209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4" name="Line 14"/>
          <p:cNvSpPr>
            <a:spLocks noChangeShapeType="1"/>
          </p:cNvSpPr>
          <p:nvPr/>
        </p:nvSpPr>
        <p:spPr bwMode="auto">
          <a:xfrm flipH="1">
            <a:off x="4572000" y="4724400"/>
            <a:ext cx="2133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Text Box 15"/>
          <p:cNvSpPr txBox="1">
            <a:spLocks noChangeArrowheads="1"/>
          </p:cNvSpPr>
          <p:nvPr/>
        </p:nvSpPr>
        <p:spPr bwMode="auto">
          <a:xfrm>
            <a:off x="6019800" y="3581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Department</a:t>
            </a:r>
          </a:p>
        </p:txBody>
      </p:sp>
      <p:sp>
        <p:nvSpPr>
          <p:cNvPr id="71696" name="Text Box 16"/>
          <p:cNvSpPr txBox="1">
            <a:spLocks noChangeArrowheads="1"/>
          </p:cNvSpPr>
          <p:nvPr/>
        </p:nvSpPr>
        <p:spPr bwMode="auto">
          <a:xfrm>
            <a:off x="3200400" y="6248400"/>
            <a:ext cx="441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A 1:N cardinality ratio</a:t>
            </a:r>
          </a:p>
        </p:txBody>
      </p:sp>
    </p:spTree>
    <p:extLst>
      <p:ext uri="{BB962C8B-B14F-4D97-AF65-F5344CB8AC3E}">
        <p14:creationId xmlns:p14="http://schemas.microsoft.com/office/powerpoint/2010/main" val="3402048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algn="ctr" eaLnBrk="1" hangingPunct="1"/>
            <a:r>
              <a:rPr lang="en-US" smtClean="0"/>
              <a:t>Constraints on Relationship Types (Cont.) </a:t>
            </a:r>
          </a:p>
        </p:txBody>
      </p:sp>
      <p:sp>
        <p:nvSpPr>
          <p:cNvPr id="72707" name="Oval 3"/>
          <p:cNvSpPr>
            <a:spLocks noChangeArrowheads="1"/>
          </p:cNvSpPr>
          <p:nvPr/>
        </p:nvSpPr>
        <p:spPr bwMode="auto">
          <a:xfrm>
            <a:off x="838200" y="39624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72708" name="Text Box 4"/>
          <p:cNvSpPr txBox="1">
            <a:spLocks noChangeArrowheads="1"/>
          </p:cNvSpPr>
          <p:nvPr/>
        </p:nvSpPr>
        <p:spPr bwMode="auto">
          <a:xfrm>
            <a:off x="762000" y="3429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72709" name="Oval 5"/>
          <p:cNvSpPr>
            <a:spLocks noChangeArrowheads="1"/>
          </p:cNvSpPr>
          <p:nvPr/>
        </p:nvSpPr>
        <p:spPr bwMode="auto">
          <a:xfrm>
            <a:off x="3124200" y="3733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endParaRPr lang="en-US"/>
          </a:p>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72710" name="Text Box 6"/>
          <p:cNvSpPr txBox="1">
            <a:spLocks noChangeArrowheads="1"/>
          </p:cNvSpPr>
          <p:nvPr/>
        </p:nvSpPr>
        <p:spPr bwMode="auto">
          <a:xfrm>
            <a:off x="3048000" y="3200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MANAGES</a:t>
            </a:r>
          </a:p>
        </p:txBody>
      </p:sp>
      <p:sp>
        <p:nvSpPr>
          <p:cNvPr id="72711" name="Line 7"/>
          <p:cNvSpPr>
            <a:spLocks noChangeShapeType="1"/>
          </p:cNvSpPr>
          <p:nvPr/>
        </p:nvSpPr>
        <p:spPr bwMode="auto">
          <a:xfrm flipV="1">
            <a:off x="1981200" y="4800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2" name="Line 8"/>
          <p:cNvSpPr>
            <a:spLocks noChangeShapeType="1"/>
          </p:cNvSpPr>
          <p:nvPr/>
        </p:nvSpPr>
        <p:spPr bwMode="auto">
          <a:xfrm>
            <a:off x="2133600" y="5257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3" name="Line 9"/>
          <p:cNvSpPr>
            <a:spLocks noChangeShapeType="1"/>
          </p:cNvSpPr>
          <p:nvPr/>
        </p:nvSpPr>
        <p:spPr bwMode="auto">
          <a:xfrm>
            <a:off x="2133600" y="5791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4" name="Oval 10"/>
          <p:cNvSpPr>
            <a:spLocks noChangeArrowheads="1"/>
          </p:cNvSpPr>
          <p:nvPr/>
        </p:nvSpPr>
        <p:spPr bwMode="auto">
          <a:xfrm>
            <a:off x="6019800" y="41148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d</a:t>
            </a:r>
            <a:r>
              <a:rPr lang="en-US" baseline="-25000"/>
              <a:t>1</a:t>
            </a:r>
          </a:p>
          <a:p>
            <a:pPr marL="342900" indent="-342900" algn="ctr">
              <a:buFont typeface="Wingdings" pitchFamily="2" charset="2"/>
              <a:buNone/>
            </a:pPr>
            <a:r>
              <a:rPr lang="en-US"/>
              <a:t>d</a:t>
            </a:r>
            <a:r>
              <a:rPr lang="en-US" baseline="-25000"/>
              <a:t>2</a:t>
            </a:r>
          </a:p>
          <a:p>
            <a:pPr marL="342900" indent="-342900" algn="ctr">
              <a:buFont typeface="Wingdings" pitchFamily="2" charset="2"/>
              <a:buNone/>
            </a:pPr>
            <a:r>
              <a:rPr lang="en-US"/>
              <a:t>d</a:t>
            </a:r>
            <a:r>
              <a:rPr lang="en-US" baseline="-25000"/>
              <a:t>3</a:t>
            </a:r>
            <a:endParaRPr lang="en-US"/>
          </a:p>
          <a:p>
            <a:pPr marL="342900" indent="-342900" algn="ctr"/>
            <a:endParaRPr lang="en-US"/>
          </a:p>
        </p:txBody>
      </p:sp>
      <p:sp>
        <p:nvSpPr>
          <p:cNvPr id="72715" name="Line 11"/>
          <p:cNvSpPr>
            <a:spLocks noChangeShapeType="1"/>
          </p:cNvSpPr>
          <p:nvPr/>
        </p:nvSpPr>
        <p:spPr bwMode="auto">
          <a:xfrm flipH="1">
            <a:off x="4495800" y="4953000"/>
            <a:ext cx="2133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6" name="Line 12"/>
          <p:cNvSpPr>
            <a:spLocks noChangeShapeType="1"/>
          </p:cNvSpPr>
          <p:nvPr/>
        </p:nvSpPr>
        <p:spPr bwMode="auto">
          <a:xfrm flipH="1">
            <a:off x="4572000" y="4419600"/>
            <a:ext cx="2133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7" name="Text Box 13"/>
          <p:cNvSpPr txBox="1">
            <a:spLocks noChangeArrowheads="1"/>
          </p:cNvSpPr>
          <p:nvPr/>
        </p:nvSpPr>
        <p:spPr bwMode="auto">
          <a:xfrm>
            <a:off x="6019800" y="3581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Department</a:t>
            </a:r>
          </a:p>
        </p:txBody>
      </p:sp>
      <p:sp>
        <p:nvSpPr>
          <p:cNvPr id="72718" name="Text Box 14"/>
          <p:cNvSpPr txBox="1">
            <a:spLocks noChangeArrowheads="1"/>
          </p:cNvSpPr>
          <p:nvPr/>
        </p:nvSpPr>
        <p:spPr bwMode="auto">
          <a:xfrm>
            <a:off x="3200400" y="6248400"/>
            <a:ext cx="441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A 1:1 cardinality ratio</a:t>
            </a:r>
          </a:p>
        </p:txBody>
      </p:sp>
      <p:sp>
        <p:nvSpPr>
          <p:cNvPr id="72719" name="Line 15"/>
          <p:cNvSpPr>
            <a:spLocks noChangeShapeType="1"/>
          </p:cNvSpPr>
          <p:nvPr/>
        </p:nvSpPr>
        <p:spPr bwMode="auto">
          <a:xfrm flipV="1">
            <a:off x="4495800" y="5486400"/>
            <a:ext cx="2133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0583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algn="ctr" eaLnBrk="1" hangingPunct="1"/>
            <a:r>
              <a:rPr lang="en-US" smtClean="0"/>
              <a:t>Constraints on Relationship Types (Cont.) </a:t>
            </a:r>
          </a:p>
        </p:txBody>
      </p:sp>
      <p:sp>
        <p:nvSpPr>
          <p:cNvPr id="73731" name="Oval 3"/>
          <p:cNvSpPr>
            <a:spLocks noChangeArrowheads="1"/>
          </p:cNvSpPr>
          <p:nvPr/>
        </p:nvSpPr>
        <p:spPr bwMode="auto">
          <a:xfrm>
            <a:off x="838200" y="3962400"/>
            <a:ext cx="18288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e</a:t>
            </a:r>
            <a:r>
              <a:rPr lang="en-US" baseline="-25000"/>
              <a:t>1</a:t>
            </a:r>
          </a:p>
          <a:p>
            <a:pPr marL="342900" indent="-342900" algn="ctr">
              <a:buFont typeface="Wingdings" pitchFamily="2" charset="2"/>
              <a:buNone/>
            </a:pPr>
            <a:r>
              <a:rPr lang="en-US"/>
              <a:t>e</a:t>
            </a:r>
            <a:r>
              <a:rPr lang="en-US" baseline="-25000"/>
              <a:t>2</a:t>
            </a:r>
          </a:p>
          <a:p>
            <a:pPr marL="342900" indent="-342900" algn="ctr">
              <a:buFont typeface="Wingdings" pitchFamily="2" charset="2"/>
              <a:buNone/>
            </a:pPr>
            <a:r>
              <a:rPr lang="en-US"/>
              <a:t>e</a:t>
            </a:r>
            <a:r>
              <a:rPr lang="en-US" baseline="-25000"/>
              <a:t>3</a:t>
            </a:r>
            <a:endParaRPr lang="en-US"/>
          </a:p>
        </p:txBody>
      </p:sp>
      <p:sp>
        <p:nvSpPr>
          <p:cNvPr id="73732" name="Text Box 4"/>
          <p:cNvSpPr txBox="1">
            <a:spLocks noChangeArrowheads="1"/>
          </p:cNvSpPr>
          <p:nvPr/>
        </p:nvSpPr>
        <p:spPr bwMode="auto">
          <a:xfrm>
            <a:off x="762000" y="3429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Employee</a:t>
            </a:r>
          </a:p>
        </p:txBody>
      </p:sp>
      <p:sp>
        <p:nvSpPr>
          <p:cNvPr id="73733" name="Oval 5"/>
          <p:cNvSpPr>
            <a:spLocks noChangeArrowheads="1"/>
          </p:cNvSpPr>
          <p:nvPr/>
        </p:nvSpPr>
        <p:spPr bwMode="auto">
          <a:xfrm>
            <a:off x="3124200" y="3733800"/>
            <a:ext cx="2133600" cy="2514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endParaRPr lang="en-US"/>
          </a:p>
          <a:p>
            <a:pPr marL="342900" indent="-342900" algn="ctr">
              <a:buFont typeface="Wingdings" pitchFamily="2" charset="2"/>
              <a:buNone/>
            </a:pPr>
            <a:r>
              <a:rPr lang="en-US"/>
              <a:t>r</a:t>
            </a:r>
            <a:r>
              <a:rPr lang="en-US" baseline="-25000"/>
              <a:t>1</a:t>
            </a:r>
          </a:p>
          <a:p>
            <a:pPr marL="342900" indent="-342900" algn="ctr">
              <a:buFont typeface="Wingdings" pitchFamily="2" charset="2"/>
              <a:buNone/>
            </a:pPr>
            <a:r>
              <a:rPr lang="en-US"/>
              <a:t>r</a:t>
            </a:r>
            <a:r>
              <a:rPr lang="en-US" baseline="-25000"/>
              <a:t>2</a:t>
            </a:r>
          </a:p>
          <a:p>
            <a:pPr marL="342900" indent="-342900" algn="ctr">
              <a:buFont typeface="Wingdings" pitchFamily="2" charset="2"/>
              <a:buNone/>
            </a:pPr>
            <a:r>
              <a:rPr lang="en-US"/>
              <a:t>r</a:t>
            </a:r>
            <a:r>
              <a:rPr lang="en-US" baseline="-25000"/>
              <a:t>3</a:t>
            </a:r>
            <a:endParaRPr lang="en-US"/>
          </a:p>
        </p:txBody>
      </p:sp>
      <p:sp>
        <p:nvSpPr>
          <p:cNvPr id="73734" name="Text Box 6"/>
          <p:cNvSpPr txBox="1">
            <a:spLocks noChangeArrowheads="1"/>
          </p:cNvSpPr>
          <p:nvPr/>
        </p:nvSpPr>
        <p:spPr bwMode="auto">
          <a:xfrm>
            <a:off x="3048000" y="3200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WORKS_ON</a:t>
            </a:r>
          </a:p>
        </p:txBody>
      </p:sp>
      <p:sp>
        <p:nvSpPr>
          <p:cNvPr id="73735" name="Line 7"/>
          <p:cNvSpPr>
            <a:spLocks noChangeShapeType="1"/>
          </p:cNvSpPr>
          <p:nvPr/>
        </p:nvSpPr>
        <p:spPr bwMode="auto">
          <a:xfrm flipV="1">
            <a:off x="1981200" y="4800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8"/>
          <p:cNvSpPr>
            <a:spLocks noChangeShapeType="1"/>
          </p:cNvSpPr>
          <p:nvPr/>
        </p:nvSpPr>
        <p:spPr bwMode="auto">
          <a:xfrm>
            <a:off x="2133600" y="5257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9"/>
          <p:cNvSpPr>
            <a:spLocks noChangeShapeType="1"/>
          </p:cNvSpPr>
          <p:nvPr/>
        </p:nvSpPr>
        <p:spPr bwMode="auto">
          <a:xfrm>
            <a:off x="2133600" y="5791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Oval 10"/>
          <p:cNvSpPr>
            <a:spLocks noChangeArrowheads="1"/>
          </p:cNvSpPr>
          <p:nvPr/>
        </p:nvSpPr>
        <p:spPr bwMode="auto">
          <a:xfrm>
            <a:off x="6019800" y="4114800"/>
            <a:ext cx="1905000" cy="2057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p</a:t>
            </a:r>
            <a:r>
              <a:rPr lang="en-US" baseline="-25000"/>
              <a:t>1</a:t>
            </a:r>
          </a:p>
          <a:p>
            <a:pPr marL="342900" indent="-342900" algn="ctr">
              <a:buFont typeface="Wingdings" pitchFamily="2" charset="2"/>
              <a:buNone/>
            </a:pPr>
            <a:r>
              <a:rPr lang="en-US"/>
              <a:t>p</a:t>
            </a:r>
            <a:r>
              <a:rPr lang="en-US" baseline="-25000"/>
              <a:t>2</a:t>
            </a:r>
          </a:p>
          <a:p>
            <a:pPr marL="342900" indent="-342900" algn="ctr">
              <a:buFont typeface="Wingdings" pitchFamily="2" charset="2"/>
              <a:buNone/>
            </a:pPr>
            <a:r>
              <a:rPr lang="en-US"/>
              <a:t>p</a:t>
            </a:r>
            <a:r>
              <a:rPr lang="en-US" baseline="-25000"/>
              <a:t>3</a:t>
            </a:r>
            <a:endParaRPr lang="en-US"/>
          </a:p>
          <a:p>
            <a:pPr marL="342900" indent="-342900" algn="ctr"/>
            <a:endParaRPr lang="en-US"/>
          </a:p>
        </p:txBody>
      </p:sp>
      <p:sp>
        <p:nvSpPr>
          <p:cNvPr id="73739" name="Line 11"/>
          <p:cNvSpPr>
            <a:spLocks noChangeShapeType="1"/>
          </p:cNvSpPr>
          <p:nvPr/>
        </p:nvSpPr>
        <p:spPr bwMode="auto">
          <a:xfrm flipH="1">
            <a:off x="4495800" y="4953000"/>
            <a:ext cx="2133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Line 12"/>
          <p:cNvSpPr>
            <a:spLocks noChangeShapeType="1"/>
          </p:cNvSpPr>
          <p:nvPr/>
        </p:nvSpPr>
        <p:spPr bwMode="auto">
          <a:xfrm flipH="1">
            <a:off x="4572000" y="4419600"/>
            <a:ext cx="2133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Text Box 13"/>
          <p:cNvSpPr txBox="1">
            <a:spLocks noChangeArrowheads="1"/>
          </p:cNvSpPr>
          <p:nvPr/>
        </p:nvSpPr>
        <p:spPr bwMode="auto">
          <a:xfrm>
            <a:off x="6019800" y="3581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Project</a:t>
            </a:r>
          </a:p>
        </p:txBody>
      </p:sp>
      <p:sp>
        <p:nvSpPr>
          <p:cNvPr id="73742" name="Text Box 14"/>
          <p:cNvSpPr txBox="1">
            <a:spLocks noChangeArrowheads="1"/>
          </p:cNvSpPr>
          <p:nvPr/>
        </p:nvSpPr>
        <p:spPr bwMode="auto">
          <a:xfrm>
            <a:off x="3200400" y="6248400"/>
            <a:ext cx="441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A M:N cardinality ratio</a:t>
            </a:r>
          </a:p>
        </p:txBody>
      </p:sp>
      <p:sp>
        <p:nvSpPr>
          <p:cNvPr id="73743" name="Line 15"/>
          <p:cNvSpPr>
            <a:spLocks noChangeShapeType="1"/>
          </p:cNvSpPr>
          <p:nvPr/>
        </p:nvSpPr>
        <p:spPr bwMode="auto">
          <a:xfrm flipV="1">
            <a:off x="4495800" y="5486400"/>
            <a:ext cx="2133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16"/>
          <p:cNvSpPr>
            <a:spLocks noChangeShapeType="1"/>
          </p:cNvSpPr>
          <p:nvPr/>
        </p:nvSpPr>
        <p:spPr bwMode="auto">
          <a:xfrm flipH="1">
            <a:off x="4419600" y="4419600"/>
            <a:ext cx="2286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17"/>
          <p:cNvSpPr>
            <a:spLocks noChangeShapeType="1"/>
          </p:cNvSpPr>
          <p:nvPr/>
        </p:nvSpPr>
        <p:spPr bwMode="auto">
          <a:xfrm flipV="1">
            <a:off x="2133600" y="5257800"/>
            <a:ext cx="1752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79297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74755"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74756"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74757"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8"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9"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74760"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74762"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74764"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74765"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6"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74768"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9"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74770"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74772"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Text Box 21"/>
          <p:cNvSpPr txBox="1">
            <a:spLocks noChangeArrowheads="1"/>
          </p:cNvSpPr>
          <p:nvPr/>
        </p:nvSpPr>
        <p:spPr bwMode="auto">
          <a:xfrm>
            <a:off x="304800" y="5867400"/>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Recursive Relationships</a:t>
            </a:r>
          </a:p>
        </p:txBody>
      </p:sp>
      <p:sp>
        <p:nvSpPr>
          <p:cNvPr id="74774" name="Oval 22"/>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74775" name="Line 23"/>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6" name="AutoShape 24"/>
          <p:cNvSpPr>
            <a:spLocks noChangeArrowheads="1"/>
          </p:cNvSpPr>
          <p:nvPr/>
        </p:nvSpPr>
        <p:spPr bwMode="auto">
          <a:xfrm>
            <a:off x="3276600" y="4191000"/>
            <a:ext cx="3200400" cy="16002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a:t>Supervision</a:t>
            </a:r>
          </a:p>
        </p:txBody>
      </p:sp>
      <p:sp>
        <p:nvSpPr>
          <p:cNvPr id="74777" name="Line 25"/>
          <p:cNvSpPr>
            <a:spLocks noChangeShapeType="1"/>
          </p:cNvSpPr>
          <p:nvPr/>
        </p:nvSpPr>
        <p:spPr bwMode="auto">
          <a:xfrm>
            <a:off x="5867400" y="3276600"/>
            <a:ext cx="609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8" name="Line 26"/>
          <p:cNvSpPr>
            <a:spLocks noChangeShapeType="1"/>
          </p:cNvSpPr>
          <p:nvPr/>
        </p:nvSpPr>
        <p:spPr bwMode="auto">
          <a:xfrm flipH="1">
            <a:off x="3276600" y="3276600"/>
            <a:ext cx="9144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 name="Text Box 27"/>
          <p:cNvSpPr txBox="1">
            <a:spLocks noChangeArrowheads="1"/>
          </p:cNvSpPr>
          <p:nvPr/>
        </p:nvSpPr>
        <p:spPr bwMode="auto">
          <a:xfrm>
            <a:off x="6553200" y="4267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Supervisee</a:t>
            </a:r>
          </a:p>
        </p:txBody>
      </p:sp>
      <p:sp>
        <p:nvSpPr>
          <p:cNvPr id="74780" name="Text Box 28"/>
          <p:cNvSpPr txBox="1">
            <a:spLocks noChangeArrowheads="1"/>
          </p:cNvSpPr>
          <p:nvPr/>
        </p:nvSpPr>
        <p:spPr bwMode="auto">
          <a:xfrm>
            <a:off x="1371600" y="4800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Supervisor</a:t>
            </a:r>
          </a:p>
        </p:txBody>
      </p:sp>
      <p:sp>
        <p:nvSpPr>
          <p:cNvPr id="74781" name="Text Box 29"/>
          <p:cNvSpPr txBox="1">
            <a:spLocks noChangeArrowheads="1"/>
          </p:cNvSpPr>
          <p:nvPr/>
        </p:nvSpPr>
        <p:spPr bwMode="auto">
          <a:xfrm>
            <a:off x="6629400" y="4876800"/>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N</a:t>
            </a:r>
          </a:p>
        </p:txBody>
      </p:sp>
      <p:sp>
        <p:nvSpPr>
          <p:cNvPr id="74782" name="Text Box 30"/>
          <p:cNvSpPr txBox="1">
            <a:spLocks noChangeArrowheads="1"/>
          </p:cNvSpPr>
          <p:nvPr/>
        </p:nvSpPr>
        <p:spPr bwMode="auto">
          <a:xfrm>
            <a:off x="2895600" y="518160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1</a:t>
            </a:r>
          </a:p>
        </p:txBody>
      </p:sp>
    </p:spTree>
    <p:extLst>
      <p:ext uri="{BB962C8B-B14F-4D97-AF65-F5344CB8AC3E}">
        <p14:creationId xmlns:p14="http://schemas.microsoft.com/office/powerpoint/2010/main" val="459846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pPr eaLnBrk="1" hangingPunct="1"/>
            <a:r>
              <a:rPr lang="en-US" smtClean="0"/>
              <a:t>Initial Conceptual Design of the COMPANY Database </a:t>
            </a:r>
          </a:p>
        </p:txBody>
      </p:sp>
      <p:sp>
        <p:nvSpPr>
          <p:cNvPr id="75779" name="Rectangle 3"/>
          <p:cNvSpPr>
            <a:spLocks noGrp="1" noChangeArrowheads="1"/>
          </p:cNvSpPr>
          <p:nvPr>
            <p:ph type="body" idx="1"/>
          </p:nvPr>
        </p:nvSpPr>
        <p:spPr/>
        <p:txBody>
          <a:bodyPr/>
          <a:lstStyle/>
          <a:p>
            <a:pPr eaLnBrk="1" hangingPunct="1">
              <a:buFont typeface="Wingdings 2" pitchFamily="18" charset="2"/>
              <a:buChar char="ó"/>
            </a:pPr>
            <a:r>
              <a:rPr lang="en-US" sz="2600" smtClean="0"/>
              <a:t>Department </a:t>
            </a:r>
          </a:p>
          <a:p>
            <a:pPr eaLnBrk="1" hangingPunct="1">
              <a:buFont typeface="Wingdings" pitchFamily="2" charset="2"/>
              <a:buNone/>
            </a:pPr>
            <a:r>
              <a:rPr lang="en-US" sz="2600" smtClean="0"/>
              <a:t>   </a:t>
            </a:r>
            <a:r>
              <a:rPr lang="en-US" sz="2000" b="1" smtClean="0"/>
              <a:t>Name, Number, {Locations}, manager, ManagerStartDate</a:t>
            </a:r>
          </a:p>
          <a:p>
            <a:pPr eaLnBrk="1" hangingPunct="1">
              <a:buFont typeface="Wingdings 2" pitchFamily="18" charset="2"/>
              <a:buChar char="ó"/>
            </a:pPr>
            <a:r>
              <a:rPr lang="en-US" sz="2600" smtClean="0"/>
              <a:t>Project</a:t>
            </a:r>
          </a:p>
          <a:p>
            <a:pPr eaLnBrk="1" hangingPunct="1">
              <a:buFont typeface="Wingdings" pitchFamily="2" charset="2"/>
              <a:buNone/>
            </a:pPr>
            <a:r>
              <a:rPr lang="en-US" sz="2600" smtClean="0"/>
              <a:t>   </a:t>
            </a:r>
            <a:r>
              <a:rPr lang="en-US" sz="2000" b="1" smtClean="0"/>
              <a:t>Name, Number, Location, ControllingDept</a:t>
            </a:r>
          </a:p>
          <a:p>
            <a:pPr eaLnBrk="1" hangingPunct="1">
              <a:buFont typeface="Wingdings 2" pitchFamily="18" charset="2"/>
              <a:buChar char="ó"/>
            </a:pPr>
            <a:r>
              <a:rPr lang="en-US" sz="2600" smtClean="0"/>
              <a:t>Employee</a:t>
            </a:r>
          </a:p>
          <a:p>
            <a:pPr eaLnBrk="1" hangingPunct="1">
              <a:buFont typeface="Wingdings" pitchFamily="2" charset="2"/>
              <a:buNone/>
            </a:pPr>
            <a:r>
              <a:rPr lang="en-US" sz="2600" smtClean="0"/>
              <a:t>   </a:t>
            </a:r>
            <a:r>
              <a:rPr lang="en-US" sz="2000" b="1" smtClean="0"/>
              <a:t>Name(Fname, Minit, Lname), SSN, Gender, Address, Salary </a:t>
            </a:r>
          </a:p>
          <a:p>
            <a:pPr eaLnBrk="1" hangingPunct="1">
              <a:buFont typeface="Wingdings" pitchFamily="2" charset="2"/>
              <a:buNone/>
            </a:pPr>
            <a:r>
              <a:rPr lang="en-US" sz="2000" b="1" smtClean="0"/>
              <a:t>    BirthDate, Department, Supervisor, {WorksOn(Project, Hours)}</a:t>
            </a:r>
          </a:p>
          <a:p>
            <a:pPr eaLnBrk="1" hangingPunct="1">
              <a:buFont typeface="Wingdings 2" pitchFamily="18" charset="2"/>
              <a:buChar char="ó"/>
            </a:pPr>
            <a:r>
              <a:rPr lang="en-US" sz="2600" smtClean="0"/>
              <a:t>Dependent </a:t>
            </a:r>
          </a:p>
          <a:p>
            <a:pPr eaLnBrk="1" hangingPunct="1">
              <a:buFont typeface="Wingdings" pitchFamily="2" charset="2"/>
              <a:buNone/>
            </a:pPr>
            <a:r>
              <a:rPr lang="en-US" sz="2600" smtClean="0"/>
              <a:t>    </a:t>
            </a:r>
            <a:r>
              <a:rPr lang="en-US" sz="2000" b="1" smtClean="0"/>
              <a:t>Employee, DependentName, Gender, BirthDate, Relationship </a:t>
            </a:r>
            <a:endParaRPr lang="en-US" sz="2600" smtClean="0"/>
          </a:p>
        </p:txBody>
      </p:sp>
      <p:sp>
        <p:nvSpPr>
          <p:cNvPr id="75780" name="Text Box 4"/>
          <p:cNvSpPr txBox="1">
            <a:spLocks noChangeArrowheads="1"/>
          </p:cNvSpPr>
          <p:nvPr/>
        </p:nvSpPr>
        <p:spPr bwMode="auto">
          <a:xfrm>
            <a:off x="2209800" y="6096000"/>
            <a:ext cx="396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Fig. 1</a:t>
            </a:r>
          </a:p>
        </p:txBody>
      </p:sp>
    </p:spTree>
    <p:extLst>
      <p:ext uri="{BB962C8B-B14F-4D97-AF65-F5344CB8AC3E}">
        <p14:creationId xmlns:p14="http://schemas.microsoft.com/office/powerpoint/2010/main" val="1164922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en-US" smtClean="0"/>
              <a:t>Refining the ER Design for the COMPANY Database </a:t>
            </a:r>
          </a:p>
        </p:txBody>
      </p:sp>
      <p:sp>
        <p:nvSpPr>
          <p:cNvPr id="76803" name="Rectangle 3"/>
          <p:cNvSpPr>
            <a:spLocks noGrp="1" noChangeArrowheads="1"/>
          </p:cNvSpPr>
          <p:nvPr>
            <p:ph type="body" idx="1"/>
          </p:nvPr>
        </p:nvSpPr>
        <p:spPr>
          <a:xfrm>
            <a:off x="457200" y="1719263"/>
            <a:ext cx="8229600" cy="5138737"/>
          </a:xfrm>
        </p:spPr>
        <p:txBody>
          <a:bodyPr/>
          <a:lstStyle/>
          <a:p>
            <a:pPr marL="571500" indent="-571500" eaLnBrk="1" hangingPunct="1">
              <a:lnSpc>
                <a:spcPct val="80000"/>
              </a:lnSpc>
              <a:buFont typeface="Wingdings" pitchFamily="2" charset="2"/>
              <a:buNone/>
            </a:pPr>
            <a:r>
              <a:rPr lang="en-US" sz="2600" smtClean="0"/>
              <a:t>Change attributes that represent relationships into relationship types: </a:t>
            </a:r>
          </a:p>
          <a:p>
            <a:pPr marL="571500" indent="-571500" eaLnBrk="1" hangingPunct="1">
              <a:lnSpc>
                <a:spcPct val="80000"/>
              </a:lnSpc>
              <a:buFont typeface="Wingdings" pitchFamily="2" charset="2"/>
              <a:buAutoNum type="arabicPeriod"/>
            </a:pPr>
            <a:r>
              <a:rPr lang="en-US" sz="2600" smtClean="0"/>
              <a:t>MANAGES, a 1:1 relationship type between Employee and Department. </a:t>
            </a:r>
          </a:p>
          <a:p>
            <a:pPr marL="571500" indent="-571500" eaLnBrk="1" hangingPunct="1">
              <a:lnSpc>
                <a:spcPct val="80000"/>
              </a:lnSpc>
              <a:buFont typeface="Wingdings" pitchFamily="2" charset="2"/>
              <a:buAutoNum type="arabicPeriod"/>
            </a:pPr>
            <a:r>
              <a:rPr lang="en-US" sz="2600" smtClean="0"/>
              <a:t>Works_FOR, a 1:N relationship between Employee and Department </a:t>
            </a:r>
          </a:p>
          <a:p>
            <a:pPr marL="571500" indent="-571500" eaLnBrk="1" hangingPunct="1">
              <a:lnSpc>
                <a:spcPct val="80000"/>
              </a:lnSpc>
              <a:buFont typeface="Wingdings" pitchFamily="2" charset="2"/>
              <a:buAutoNum type="arabicPeriod"/>
            </a:pPr>
            <a:r>
              <a:rPr lang="en-US" sz="2600" smtClean="0"/>
              <a:t>CONTROLS, a 1:N relationship type between Department and Project. </a:t>
            </a:r>
          </a:p>
          <a:p>
            <a:pPr marL="571500" indent="-571500" eaLnBrk="1" hangingPunct="1">
              <a:lnSpc>
                <a:spcPct val="80000"/>
              </a:lnSpc>
              <a:buFont typeface="Wingdings" pitchFamily="2" charset="2"/>
              <a:buAutoNum type="arabicPeriod"/>
            </a:pPr>
            <a:r>
              <a:rPr lang="en-US" sz="2600" smtClean="0"/>
              <a:t>SUPERVISION, a 1:N relationship type between Employee and Employee.</a:t>
            </a:r>
          </a:p>
          <a:p>
            <a:pPr marL="571500" indent="-571500" eaLnBrk="1" hangingPunct="1">
              <a:lnSpc>
                <a:spcPct val="80000"/>
              </a:lnSpc>
              <a:buFont typeface="Wingdings" pitchFamily="2" charset="2"/>
              <a:buAutoNum type="arabicPeriod"/>
            </a:pPr>
            <a:r>
              <a:rPr lang="en-US" sz="2600" smtClean="0"/>
              <a:t>Works_ON, a M:N relationship type with attribute Hours. </a:t>
            </a:r>
          </a:p>
          <a:p>
            <a:pPr marL="571500" indent="-571500" eaLnBrk="1" hangingPunct="1">
              <a:lnSpc>
                <a:spcPct val="80000"/>
              </a:lnSpc>
              <a:buFont typeface="Wingdings" pitchFamily="2" charset="2"/>
              <a:buAutoNum type="arabicPeriod"/>
            </a:pPr>
            <a:r>
              <a:rPr lang="en-US" sz="2600" smtClean="0"/>
              <a:t>Dependents_of, a 1:N relationship type between Employee and Dependent. </a:t>
            </a:r>
          </a:p>
        </p:txBody>
      </p:sp>
    </p:spTree>
    <p:extLst>
      <p:ext uri="{BB962C8B-B14F-4D97-AF65-F5344CB8AC3E}">
        <p14:creationId xmlns:p14="http://schemas.microsoft.com/office/powerpoint/2010/main" val="3503192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22238"/>
            <a:ext cx="8610600" cy="639762"/>
          </a:xfrm>
        </p:spPr>
        <p:txBody>
          <a:bodyPr>
            <a:normAutofit fontScale="90000"/>
          </a:bodyPr>
          <a:lstStyle/>
          <a:p>
            <a:pPr eaLnBrk="1" fontAlgn="auto" hangingPunct="1">
              <a:spcAft>
                <a:spcPts val="0"/>
              </a:spcAft>
              <a:defRPr/>
            </a:pPr>
            <a:r>
              <a:rPr lang="en-US" sz="3500" dirty="0" smtClean="0"/>
              <a:t>Now … Consider the following Example (Employee Database)</a:t>
            </a:r>
          </a:p>
        </p:txBody>
      </p:sp>
      <p:sp>
        <p:nvSpPr>
          <p:cNvPr id="36867" name="Rectangle 3"/>
          <p:cNvSpPr>
            <a:spLocks noGrp="1" noChangeArrowheads="1"/>
          </p:cNvSpPr>
          <p:nvPr>
            <p:ph sz="quarter" idx="1"/>
          </p:nvPr>
        </p:nvSpPr>
        <p:spPr>
          <a:xfrm>
            <a:off x="457200" y="990600"/>
            <a:ext cx="8229600" cy="5140325"/>
          </a:xfrm>
        </p:spPr>
        <p:txBody>
          <a:bodyPr>
            <a:normAutofit fontScale="92500" lnSpcReduction="20000"/>
          </a:bodyPr>
          <a:lstStyle/>
          <a:p>
            <a:pPr marL="571500" indent="-571500" eaLnBrk="1" hangingPunct="1">
              <a:lnSpc>
                <a:spcPct val="90000"/>
              </a:lnSpc>
              <a:buFont typeface="Wingdings" pitchFamily="2" charset="2"/>
              <a:buAutoNum type="arabicPeriod"/>
            </a:pPr>
            <a:r>
              <a:rPr lang="en-US" altLang="en-US" smtClean="0"/>
              <a:t>The company database keeps track of a company’s </a:t>
            </a:r>
            <a:r>
              <a:rPr lang="en-US" altLang="en-US" b="1" smtClean="0"/>
              <a:t>employees</a:t>
            </a:r>
            <a:r>
              <a:rPr lang="en-US" altLang="en-US" smtClean="0"/>
              <a:t>, </a:t>
            </a:r>
            <a:r>
              <a:rPr lang="en-US" altLang="en-US" b="1" smtClean="0"/>
              <a:t>departments</a:t>
            </a:r>
            <a:r>
              <a:rPr lang="en-US" altLang="en-US" smtClean="0"/>
              <a:t>, and </a:t>
            </a:r>
            <a:r>
              <a:rPr lang="en-US" altLang="en-US" b="1" smtClean="0"/>
              <a:t>projects. </a:t>
            </a:r>
          </a:p>
          <a:p>
            <a:pPr marL="571500" indent="-571500" eaLnBrk="1" hangingPunct="1">
              <a:lnSpc>
                <a:spcPct val="90000"/>
              </a:lnSpc>
              <a:buFont typeface="Wingdings" pitchFamily="2" charset="2"/>
              <a:buAutoNum type="arabicPeriod"/>
            </a:pPr>
            <a:r>
              <a:rPr lang="en-US" altLang="en-US" smtClean="0"/>
              <a:t>The company is organized into departments: Each department has a unique number, a unique name, and an employee who manages the department. </a:t>
            </a:r>
          </a:p>
          <a:p>
            <a:pPr marL="571500" indent="-571500" eaLnBrk="1" hangingPunct="1">
              <a:lnSpc>
                <a:spcPct val="90000"/>
              </a:lnSpc>
              <a:buFont typeface="Wingdings" pitchFamily="2" charset="2"/>
              <a:buAutoNum type="arabicPeriod"/>
            </a:pPr>
            <a:r>
              <a:rPr lang="en-US" altLang="en-US" smtClean="0"/>
              <a:t>A </a:t>
            </a:r>
            <a:r>
              <a:rPr lang="en-US" altLang="en-US" b="1" smtClean="0"/>
              <a:t>department</a:t>
            </a:r>
            <a:r>
              <a:rPr lang="en-US" altLang="en-US" smtClean="0"/>
              <a:t> controls a number of projects, each of which has a unique names, a unique number, and a single location. </a:t>
            </a:r>
          </a:p>
          <a:p>
            <a:pPr marL="571500" indent="-571500" eaLnBrk="1" hangingPunct="1">
              <a:lnSpc>
                <a:spcPct val="90000"/>
              </a:lnSpc>
              <a:buFont typeface="Wingdings" pitchFamily="2" charset="2"/>
              <a:buAutoNum type="arabicPeriod"/>
            </a:pPr>
            <a:r>
              <a:rPr lang="en-US" altLang="en-US" smtClean="0"/>
              <a:t>We store each employee’s name, social security number, address, salary, gender and birth date. </a:t>
            </a:r>
          </a:p>
          <a:p>
            <a:pPr marL="571500" indent="-571500" eaLnBrk="1" hangingPunct="1">
              <a:lnSpc>
                <a:spcPct val="90000"/>
              </a:lnSpc>
              <a:buFont typeface="Wingdings" pitchFamily="2" charset="2"/>
              <a:buAutoNum type="arabicPeriod"/>
            </a:pPr>
            <a:r>
              <a:rPr lang="en-US" altLang="en-US" smtClean="0"/>
              <a:t>Keep track of dependents of each employee for insurance purposes.</a:t>
            </a:r>
          </a:p>
        </p:txBody>
      </p:sp>
    </p:spTree>
    <p:extLst>
      <p:ext uri="{BB962C8B-B14F-4D97-AF65-F5344CB8AC3E}">
        <p14:creationId xmlns:p14="http://schemas.microsoft.com/office/powerpoint/2010/main" val="1568583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p:txBody>
          <a:bodyPr/>
          <a:lstStyle/>
          <a:p>
            <a:pPr eaLnBrk="1" hangingPunct="1"/>
            <a:r>
              <a:rPr lang="en-US" smtClean="0"/>
              <a:t>The numbers mean that for each entity e in E, e must participate in at least min and at most max relationship instances in R at any point in time. </a:t>
            </a:r>
          </a:p>
          <a:p>
            <a:pPr eaLnBrk="1" hangingPunct="1"/>
            <a:r>
              <a:rPr lang="en-US" smtClean="0"/>
              <a:t>UML will be discussed later in details </a:t>
            </a:r>
          </a:p>
        </p:txBody>
      </p:sp>
    </p:spTree>
    <p:extLst>
      <p:ext uri="{BB962C8B-B14F-4D97-AF65-F5344CB8AC3E}">
        <p14:creationId xmlns:p14="http://schemas.microsoft.com/office/powerpoint/2010/main" val="1874804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22238"/>
            <a:ext cx="8001000" cy="868362"/>
          </a:xfrm>
        </p:spPr>
        <p:txBody>
          <a:bodyPr/>
          <a:lstStyle/>
          <a:p>
            <a:pPr eaLnBrk="1" hangingPunct="1"/>
            <a:r>
              <a:rPr lang="en-US" smtClean="0"/>
              <a:t>Summary of Notations Used </a:t>
            </a:r>
          </a:p>
        </p:txBody>
      </p:sp>
      <p:sp>
        <p:nvSpPr>
          <p:cNvPr id="78851" name="Rectangle 3"/>
          <p:cNvSpPr>
            <a:spLocks noChangeArrowheads="1"/>
          </p:cNvSpPr>
          <p:nvPr/>
        </p:nvSpPr>
        <p:spPr bwMode="auto">
          <a:xfrm>
            <a:off x="1143000" y="1371600"/>
            <a:ext cx="1676400" cy="68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52" name="Text Box 4"/>
          <p:cNvSpPr txBox="1">
            <a:spLocks noChangeArrowheads="1"/>
          </p:cNvSpPr>
          <p:nvPr/>
        </p:nvSpPr>
        <p:spPr bwMode="auto">
          <a:xfrm>
            <a:off x="3124200" y="13716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Entity</a:t>
            </a:r>
          </a:p>
        </p:txBody>
      </p:sp>
      <p:sp>
        <p:nvSpPr>
          <p:cNvPr id="78853" name="Rectangle 5"/>
          <p:cNvSpPr>
            <a:spLocks noChangeArrowheads="1"/>
          </p:cNvSpPr>
          <p:nvPr/>
        </p:nvSpPr>
        <p:spPr bwMode="auto">
          <a:xfrm>
            <a:off x="1143000" y="2514600"/>
            <a:ext cx="1676400" cy="68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54" name="Rectangle 6"/>
          <p:cNvSpPr>
            <a:spLocks noChangeArrowheads="1"/>
          </p:cNvSpPr>
          <p:nvPr/>
        </p:nvSpPr>
        <p:spPr bwMode="auto">
          <a:xfrm>
            <a:off x="1295400" y="2667000"/>
            <a:ext cx="1371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55" name="Text Box 7"/>
          <p:cNvSpPr txBox="1">
            <a:spLocks noChangeArrowheads="1"/>
          </p:cNvSpPr>
          <p:nvPr/>
        </p:nvSpPr>
        <p:spPr bwMode="auto">
          <a:xfrm>
            <a:off x="3048000" y="2362200"/>
            <a:ext cx="2590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Weak Entity </a:t>
            </a:r>
          </a:p>
        </p:txBody>
      </p:sp>
      <p:sp>
        <p:nvSpPr>
          <p:cNvPr id="78856" name="AutoShape 8"/>
          <p:cNvSpPr>
            <a:spLocks noChangeArrowheads="1"/>
          </p:cNvSpPr>
          <p:nvPr/>
        </p:nvSpPr>
        <p:spPr bwMode="auto">
          <a:xfrm>
            <a:off x="1295400" y="3429000"/>
            <a:ext cx="1371600" cy="7620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57" name="Text Box 9"/>
          <p:cNvSpPr txBox="1">
            <a:spLocks noChangeArrowheads="1"/>
          </p:cNvSpPr>
          <p:nvPr/>
        </p:nvSpPr>
        <p:spPr bwMode="auto">
          <a:xfrm>
            <a:off x="3124200" y="3429000"/>
            <a:ext cx="281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Relationship </a:t>
            </a:r>
          </a:p>
        </p:txBody>
      </p:sp>
      <p:sp>
        <p:nvSpPr>
          <p:cNvPr id="78858" name="AutoShape 10"/>
          <p:cNvSpPr>
            <a:spLocks noChangeArrowheads="1"/>
          </p:cNvSpPr>
          <p:nvPr/>
        </p:nvSpPr>
        <p:spPr bwMode="auto">
          <a:xfrm>
            <a:off x="1295400" y="4343400"/>
            <a:ext cx="1371600" cy="7620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59" name="AutoShape 11"/>
          <p:cNvSpPr>
            <a:spLocks noChangeArrowheads="1"/>
          </p:cNvSpPr>
          <p:nvPr/>
        </p:nvSpPr>
        <p:spPr bwMode="auto">
          <a:xfrm>
            <a:off x="1524000" y="4495800"/>
            <a:ext cx="914400" cy="4572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60" name="Text Box 12"/>
          <p:cNvSpPr txBox="1">
            <a:spLocks noChangeArrowheads="1"/>
          </p:cNvSpPr>
          <p:nvPr/>
        </p:nvSpPr>
        <p:spPr bwMode="auto">
          <a:xfrm>
            <a:off x="3048000" y="4419600"/>
            <a:ext cx="441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Identifying relationship </a:t>
            </a:r>
          </a:p>
        </p:txBody>
      </p:sp>
      <p:sp>
        <p:nvSpPr>
          <p:cNvPr id="78861" name="Oval 13"/>
          <p:cNvSpPr>
            <a:spLocks noChangeArrowheads="1"/>
          </p:cNvSpPr>
          <p:nvPr/>
        </p:nvSpPr>
        <p:spPr bwMode="auto">
          <a:xfrm>
            <a:off x="1219200" y="5334000"/>
            <a:ext cx="16002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8862" name="Line 14"/>
          <p:cNvSpPr>
            <a:spLocks noChangeShapeType="1"/>
          </p:cNvSpPr>
          <p:nvPr/>
        </p:nvSpPr>
        <p:spPr bwMode="auto">
          <a:xfrm flipH="1">
            <a:off x="304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Text Box 15"/>
          <p:cNvSpPr txBox="1">
            <a:spLocks noChangeArrowheads="1"/>
          </p:cNvSpPr>
          <p:nvPr/>
        </p:nvSpPr>
        <p:spPr bwMode="auto">
          <a:xfrm>
            <a:off x="3200400" y="5410200"/>
            <a:ext cx="266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Attribute </a:t>
            </a:r>
          </a:p>
        </p:txBody>
      </p:sp>
    </p:spTree>
    <p:extLst>
      <p:ext uri="{BB962C8B-B14F-4D97-AF65-F5344CB8AC3E}">
        <p14:creationId xmlns:p14="http://schemas.microsoft.com/office/powerpoint/2010/main" val="3363868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122238"/>
            <a:ext cx="8001000" cy="792162"/>
          </a:xfrm>
        </p:spPr>
        <p:txBody>
          <a:bodyPr/>
          <a:lstStyle/>
          <a:p>
            <a:pPr eaLnBrk="1" hangingPunct="1"/>
            <a:r>
              <a:rPr lang="en-US" sz="3500" smtClean="0"/>
              <a:t>Summary of Notations Used (Cont.) </a:t>
            </a:r>
          </a:p>
        </p:txBody>
      </p:sp>
      <p:sp>
        <p:nvSpPr>
          <p:cNvPr id="79875" name="Oval 3"/>
          <p:cNvSpPr>
            <a:spLocks noChangeArrowheads="1"/>
          </p:cNvSpPr>
          <p:nvPr/>
        </p:nvSpPr>
        <p:spPr bwMode="auto">
          <a:xfrm>
            <a:off x="1295400" y="1524000"/>
            <a:ext cx="16002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76" name="Line 4"/>
          <p:cNvSpPr>
            <a:spLocks noChangeShapeType="1"/>
          </p:cNvSpPr>
          <p:nvPr/>
        </p:nvSpPr>
        <p:spPr bwMode="auto">
          <a:xfrm flipH="1">
            <a:off x="457200"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77" name="Line 5"/>
          <p:cNvSpPr>
            <a:spLocks noChangeShapeType="1"/>
          </p:cNvSpPr>
          <p:nvPr/>
        </p:nvSpPr>
        <p:spPr bwMode="auto">
          <a:xfrm>
            <a:off x="1676400" y="2133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78" name="Text Box 6"/>
          <p:cNvSpPr txBox="1">
            <a:spLocks noChangeArrowheads="1"/>
          </p:cNvSpPr>
          <p:nvPr/>
        </p:nvSpPr>
        <p:spPr bwMode="auto">
          <a:xfrm>
            <a:off x="3733800" y="1524000"/>
            <a:ext cx="3352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Key Attribute </a:t>
            </a:r>
          </a:p>
        </p:txBody>
      </p:sp>
      <p:sp>
        <p:nvSpPr>
          <p:cNvPr id="79879" name="Oval 7"/>
          <p:cNvSpPr>
            <a:spLocks noChangeArrowheads="1"/>
          </p:cNvSpPr>
          <p:nvPr/>
        </p:nvSpPr>
        <p:spPr bwMode="auto">
          <a:xfrm>
            <a:off x="1447800" y="2590800"/>
            <a:ext cx="15240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0" name="Oval 8"/>
          <p:cNvSpPr>
            <a:spLocks noChangeArrowheads="1"/>
          </p:cNvSpPr>
          <p:nvPr/>
        </p:nvSpPr>
        <p:spPr bwMode="auto">
          <a:xfrm>
            <a:off x="1600200" y="2743200"/>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1" name="Line 9"/>
          <p:cNvSpPr>
            <a:spLocks noChangeShapeType="1"/>
          </p:cNvSpPr>
          <p:nvPr/>
        </p:nvSpPr>
        <p:spPr bwMode="auto">
          <a:xfrm flipH="1">
            <a:off x="609600" y="3048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82" name="Text Box 10"/>
          <p:cNvSpPr txBox="1">
            <a:spLocks noChangeArrowheads="1"/>
          </p:cNvSpPr>
          <p:nvPr/>
        </p:nvSpPr>
        <p:spPr bwMode="auto">
          <a:xfrm>
            <a:off x="3733800" y="2590800"/>
            <a:ext cx="449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Multivalued Attribute </a:t>
            </a:r>
          </a:p>
        </p:txBody>
      </p:sp>
      <p:sp>
        <p:nvSpPr>
          <p:cNvPr id="79883" name="Oval 11"/>
          <p:cNvSpPr>
            <a:spLocks noChangeArrowheads="1"/>
          </p:cNvSpPr>
          <p:nvPr/>
        </p:nvSpPr>
        <p:spPr bwMode="auto">
          <a:xfrm>
            <a:off x="1676400" y="4800600"/>
            <a:ext cx="14478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4" name="Oval 12"/>
          <p:cNvSpPr>
            <a:spLocks noChangeArrowheads="1"/>
          </p:cNvSpPr>
          <p:nvPr/>
        </p:nvSpPr>
        <p:spPr bwMode="auto">
          <a:xfrm>
            <a:off x="2667000" y="3581400"/>
            <a:ext cx="12192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5" name="Oval 13"/>
          <p:cNvSpPr>
            <a:spLocks noChangeArrowheads="1"/>
          </p:cNvSpPr>
          <p:nvPr/>
        </p:nvSpPr>
        <p:spPr bwMode="auto">
          <a:xfrm>
            <a:off x="1295400" y="3581400"/>
            <a:ext cx="9906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6" name="Oval 14"/>
          <p:cNvSpPr>
            <a:spLocks noChangeArrowheads="1"/>
          </p:cNvSpPr>
          <p:nvPr/>
        </p:nvSpPr>
        <p:spPr bwMode="auto">
          <a:xfrm>
            <a:off x="228600" y="3733800"/>
            <a:ext cx="990600" cy="838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87" name="Line 15"/>
          <p:cNvSpPr>
            <a:spLocks noChangeShapeType="1"/>
          </p:cNvSpPr>
          <p:nvPr/>
        </p:nvSpPr>
        <p:spPr bwMode="auto">
          <a:xfrm>
            <a:off x="990600" y="44958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88" name="Line 16"/>
          <p:cNvSpPr>
            <a:spLocks noChangeShapeType="1"/>
          </p:cNvSpPr>
          <p:nvPr/>
        </p:nvSpPr>
        <p:spPr bwMode="auto">
          <a:xfrm>
            <a:off x="1905000" y="4419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89" name="Line 17"/>
          <p:cNvSpPr>
            <a:spLocks noChangeShapeType="1"/>
          </p:cNvSpPr>
          <p:nvPr/>
        </p:nvSpPr>
        <p:spPr bwMode="auto">
          <a:xfrm flipH="1">
            <a:off x="609600" y="5257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0" name="Line 18"/>
          <p:cNvSpPr>
            <a:spLocks noChangeShapeType="1"/>
          </p:cNvSpPr>
          <p:nvPr/>
        </p:nvSpPr>
        <p:spPr bwMode="auto">
          <a:xfrm flipV="1">
            <a:off x="2743200" y="4419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1" name="Oval 19"/>
          <p:cNvSpPr>
            <a:spLocks noChangeArrowheads="1"/>
          </p:cNvSpPr>
          <p:nvPr/>
        </p:nvSpPr>
        <p:spPr bwMode="auto">
          <a:xfrm>
            <a:off x="1828800" y="5791200"/>
            <a:ext cx="1219200" cy="8382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ar-EG"/>
          </a:p>
        </p:txBody>
      </p:sp>
      <p:sp>
        <p:nvSpPr>
          <p:cNvPr id="79892" name="Line 20"/>
          <p:cNvSpPr>
            <a:spLocks noChangeShapeType="1"/>
          </p:cNvSpPr>
          <p:nvPr/>
        </p:nvSpPr>
        <p:spPr bwMode="auto">
          <a:xfrm flipH="1">
            <a:off x="762000" y="6172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3" name="Text Box 21"/>
          <p:cNvSpPr txBox="1">
            <a:spLocks noChangeArrowheads="1"/>
          </p:cNvSpPr>
          <p:nvPr/>
        </p:nvSpPr>
        <p:spPr bwMode="auto">
          <a:xfrm>
            <a:off x="3810000" y="5867400"/>
            <a:ext cx="373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Derived Attribute</a:t>
            </a:r>
          </a:p>
        </p:txBody>
      </p:sp>
      <p:sp>
        <p:nvSpPr>
          <p:cNvPr id="79894" name="Text Box 22"/>
          <p:cNvSpPr txBox="1">
            <a:spLocks noChangeArrowheads="1"/>
          </p:cNvSpPr>
          <p:nvPr/>
        </p:nvSpPr>
        <p:spPr bwMode="auto">
          <a:xfrm>
            <a:off x="3733800" y="4724400"/>
            <a:ext cx="449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Composite Attribute</a:t>
            </a:r>
          </a:p>
        </p:txBody>
      </p:sp>
    </p:spTree>
    <p:extLst>
      <p:ext uri="{BB962C8B-B14F-4D97-AF65-F5344CB8AC3E}">
        <p14:creationId xmlns:p14="http://schemas.microsoft.com/office/powerpoint/2010/main" val="3014599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Design Techniques</a:t>
            </a:r>
          </a:p>
        </p:txBody>
      </p:sp>
      <p:sp>
        <p:nvSpPr>
          <p:cNvPr id="80899" name="Rectangle 3"/>
          <p:cNvSpPr>
            <a:spLocks noGrp="1" noChangeArrowheads="1"/>
          </p:cNvSpPr>
          <p:nvPr>
            <p:ph type="body" idx="1"/>
          </p:nvPr>
        </p:nvSpPr>
        <p:spPr/>
        <p:txBody>
          <a:bodyPr/>
          <a:lstStyle/>
          <a:p>
            <a:pPr marL="609600" indent="-609600" eaLnBrk="1" hangingPunct="1">
              <a:buFont typeface="Monotype Sorts" pitchFamily="2" charset="2"/>
              <a:buAutoNum type="arabicPeriod"/>
            </a:pPr>
            <a:r>
              <a:rPr lang="en-US" smtClean="0"/>
              <a:t>Avoid redundancy.</a:t>
            </a:r>
          </a:p>
          <a:p>
            <a:pPr marL="609600" indent="-609600" eaLnBrk="1" hangingPunct="1">
              <a:buFont typeface="Monotype Sorts" pitchFamily="2" charset="2"/>
              <a:buAutoNum type="arabicPeriod"/>
            </a:pPr>
            <a:r>
              <a:rPr lang="en-US" smtClean="0"/>
              <a:t>Limit the use of weak entity sets.</a:t>
            </a:r>
          </a:p>
          <a:p>
            <a:pPr marL="609600" indent="-609600" eaLnBrk="1" hangingPunct="1">
              <a:buFont typeface="Monotype Sorts" pitchFamily="2" charset="2"/>
              <a:buAutoNum type="arabicPeriod"/>
            </a:pPr>
            <a:r>
              <a:rPr lang="en-US" smtClean="0"/>
              <a:t>Don’t use an entity set when an attribute will do.</a:t>
            </a:r>
          </a:p>
        </p:txBody>
      </p:sp>
    </p:spTree>
    <p:extLst>
      <p:ext uri="{BB962C8B-B14F-4D97-AF65-F5344CB8AC3E}">
        <p14:creationId xmlns:p14="http://schemas.microsoft.com/office/powerpoint/2010/main" val="4233783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Avoiding Redundancy</a:t>
            </a:r>
          </a:p>
        </p:txBody>
      </p:sp>
      <p:sp>
        <p:nvSpPr>
          <p:cNvPr id="81923" name="Rectangle 3"/>
          <p:cNvSpPr>
            <a:spLocks noGrp="1" noChangeArrowheads="1"/>
          </p:cNvSpPr>
          <p:nvPr>
            <p:ph type="body" idx="1"/>
          </p:nvPr>
        </p:nvSpPr>
        <p:spPr/>
        <p:txBody>
          <a:bodyPr/>
          <a:lstStyle/>
          <a:p>
            <a:pPr eaLnBrk="1" hangingPunct="1"/>
            <a:r>
              <a:rPr lang="en-US" i="1" smtClean="0">
                <a:solidFill>
                  <a:srgbClr val="FF0066"/>
                </a:solidFill>
              </a:rPr>
              <a:t>Redundancy</a:t>
            </a:r>
            <a:r>
              <a:rPr lang="en-US" smtClean="0"/>
              <a:t>  = saying the same thing in two (or more) different ways.</a:t>
            </a:r>
          </a:p>
          <a:p>
            <a:pPr eaLnBrk="1" hangingPunct="1"/>
            <a:r>
              <a:rPr lang="en-US" smtClean="0"/>
              <a:t>Wastes space and (more importantly) encourages inconsistency.</a:t>
            </a:r>
          </a:p>
          <a:p>
            <a:pPr lvl="1" eaLnBrk="1" hangingPunct="1"/>
            <a:r>
              <a:rPr lang="en-US" smtClean="0"/>
              <a:t>Two representations of the same fact become inconsistent if we change one and forget to change the other.</a:t>
            </a:r>
          </a:p>
          <a:p>
            <a:pPr lvl="1" eaLnBrk="1" hangingPunct="1"/>
            <a:r>
              <a:rPr lang="en-US" smtClean="0"/>
              <a:t>Recall anomalies due to FD’s.</a:t>
            </a:r>
          </a:p>
        </p:txBody>
      </p:sp>
    </p:spTree>
    <p:extLst>
      <p:ext uri="{BB962C8B-B14F-4D97-AF65-F5344CB8AC3E}">
        <p14:creationId xmlns:p14="http://schemas.microsoft.com/office/powerpoint/2010/main" val="3410281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solidFill>
                  <a:srgbClr val="33CC33"/>
                </a:solidFill>
              </a:rPr>
              <a:t>Example</a:t>
            </a:r>
            <a:r>
              <a:rPr lang="en-US" smtClean="0"/>
              <a:t>: Good</a:t>
            </a:r>
          </a:p>
        </p:txBody>
      </p:sp>
      <p:sp>
        <p:nvSpPr>
          <p:cNvPr id="82947" name="Rectangle 3"/>
          <p:cNvSpPr>
            <a:spLocks noChangeArrowheads="1"/>
          </p:cNvSpPr>
          <p:nvPr/>
        </p:nvSpPr>
        <p:spPr bwMode="auto">
          <a:xfrm>
            <a:off x="1143000" y="28194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Chocolate</a:t>
            </a:r>
          </a:p>
        </p:txBody>
      </p:sp>
      <p:sp>
        <p:nvSpPr>
          <p:cNvPr id="82948" name="Rectangle 4"/>
          <p:cNvSpPr>
            <a:spLocks noChangeArrowheads="1"/>
          </p:cNvSpPr>
          <p:nvPr/>
        </p:nvSpPr>
        <p:spPr bwMode="auto">
          <a:xfrm>
            <a:off x="5334000" y="2819400"/>
            <a:ext cx="10668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Manfs</a:t>
            </a:r>
          </a:p>
        </p:txBody>
      </p:sp>
      <p:sp>
        <p:nvSpPr>
          <p:cNvPr id="82949" name="AutoShape 5"/>
          <p:cNvSpPr>
            <a:spLocks noChangeArrowheads="1"/>
          </p:cNvSpPr>
          <p:nvPr/>
        </p:nvSpPr>
        <p:spPr bwMode="auto">
          <a:xfrm>
            <a:off x="3276600" y="2667000"/>
            <a:ext cx="1371600" cy="1219200"/>
          </a:xfrm>
          <a:prstGeom prst="diamond">
            <a:avLst/>
          </a:prstGeom>
          <a:solidFill>
            <a:srgbClr val="CC99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ManfBy</a:t>
            </a:r>
          </a:p>
        </p:txBody>
      </p:sp>
      <p:sp>
        <p:nvSpPr>
          <p:cNvPr id="82950" name="Line 6"/>
          <p:cNvSpPr>
            <a:spLocks noChangeShapeType="1"/>
          </p:cNvSpPr>
          <p:nvPr/>
        </p:nvSpPr>
        <p:spPr bwMode="auto">
          <a:xfrm>
            <a:off x="4648200" y="3276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1" name="Line 7"/>
          <p:cNvSpPr>
            <a:spLocks noChangeShapeType="1"/>
          </p:cNvSpPr>
          <p:nvPr/>
        </p:nvSpPr>
        <p:spPr bwMode="auto">
          <a:xfrm flipH="1">
            <a:off x="2438400" y="327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Oval 8"/>
          <p:cNvSpPr>
            <a:spLocks noChangeArrowheads="1"/>
          </p:cNvSpPr>
          <p:nvPr/>
        </p:nvSpPr>
        <p:spPr bwMode="auto">
          <a:xfrm>
            <a:off x="14478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u="sng">
                <a:latin typeface="Tahoma" pitchFamily="34" charset="0"/>
              </a:rPr>
              <a:t>name</a:t>
            </a:r>
          </a:p>
        </p:txBody>
      </p:sp>
      <p:sp>
        <p:nvSpPr>
          <p:cNvPr id="82953" name="Text Box 9"/>
          <p:cNvSpPr txBox="1">
            <a:spLocks noChangeArrowheads="1"/>
          </p:cNvSpPr>
          <p:nvPr/>
        </p:nvSpPr>
        <p:spPr bwMode="auto">
          <a:xfrm>
            <a:off x="838200" y="5181600"/>
            <a:ext cx="687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spcBef>
                <a:spcPct val="0"/>
              </a:spcBef>
              <a:buClrTx/>
              <a:buSzTx/>
              <a:buFontTx/>
              <a:buNone/>
            </a:pPr>
            <a:r>
              <a:rPr lang="en-US" sz="2400">
                <a:latin typeface="Tahoma" pitchFamily="34" charset="0"/>
              </a:rPr>
              <a:t>This design gives the address of each chocolate manufacturer exactly once.</a:t>
            </a:r>
          </a:p>
        </p:txBody>
      </p:sp>
      <p:sp>
        <p:nvSpPr>
          <p:cNvPr id="82954" name="Oval 10"/>
          <p:cNvSpPr>
            <a:spLocks noChangeArrowheads="1"/>
          </p:cNvSpPr>
          <p:nvPr/>
        </p:nvSpPr>
        <p:spPr bwMode="auto">
          <a:xfrm>
            <a:off x="48006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u="sng">
                <a:latin typeface="Tahoma" pitchFamily="34" charset="0"/>
              </a:rPr>
              <a:t>name</a:t>
            </a:r>
          </a:p>
        </p:txBody>
      </p:sp>
      <p:sp>
        <p:nvSpPr>
          <p:cNvPr id="82955" name="Oval 11"/>
          <p:cNvSpPr>
            <a:spLocks noChangeArrowheads="1"/>
          </p:cNvSpPr>
          <p:nvPr/>
        </p:nvSpPr>
        <p:spPr bwMode="auto">
          <a:xfrm>
            <a:off x="63246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a:latin typeface="Tahoma" pitchFamily="34" charset="0"/>
              </a:rPr>
              <a:t>addr</a:t>
            </a:r>
          </a:p>
        </p:txBody>
      </p:sp>
      <p:sp>
        <p:nvSpPr>
          <p:cNvPr id="82956" name="Line 12"/>
          <p:cNvSpPr>
            <a:spLocks noChangeShapeType="1"/>
          </p:cNvSpPr>
          <p:nvPr/>
        </p:nvSpPr>
        <p:spPr bwMode="auto">
          <a:xfrm>
            <a:off x="1905000" y="2438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7" name="Line 13"/>
          <p:cNvSpPr>
            <a:spLocks noChangeShapeType="1"/>
          </p:cNvSpPr>
          <p:nvPr/>
        </p:nvSpPr>
        <p:spPr bwMode="auto">
          <a:xfrm>
            <a:off x="52578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8" name="Line 14"/>
          <p:cNvSpPr>
            <a:spLocks noChangeShapeType="1"/>
          </p:cNvSpPr>
          <p:nvPr/>
        </p:nvSpPr>
        <p:spPr bwMode="auto">
          <a:xfrm flipH="1">
            <a:off x="6096000" y="2438400"/>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9" name="Line 15"/>
          <p:cNvSpPr>
            <a:spLocks noChangeShapeType="1"/>
          </p:cNvSpPr>
          <p:nvPr/>
        </p:nvSpPr>
        <p:spPr bwMode="auto">
          <a:xfrm>
            <a:off x="4724400" y="3276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74100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solidFill>
                  <a:srgbClr val="33CC33"/>
                </a:solidFill>
              </a:rPr>
              <a:t>Example</a:t>
            </a:r>
            <a:r>
              <a:rPr lang="en-US" smtClean="0"/>
              <a:t>: Bad</a:t>
            </a:r>
          </a:p>
        </p:txBody>
      </p:sp>
      <p:sp>
        <p:nvSpPr>
          <p:cNvPr id="83971" name="Rectangle 3"/>
          <p:cNvSpPr>
            <a:spLocks noChangeArrowheads="1"/>
          </p:cNvSpPr>
          <p:nvPr/>
        </p:nvSpPr>
        <p:spPr bwMode="auto">
          <a:xfrm>
            <a:off x="914400" y="2819400"/>
            <a:ext cx="15240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Chocolate</a:t>
            </a:r>
          </a:p>
        </p:txBody>
      </p:sp>
      <p:sp>
        <p:nvSpPr>
          <p:cNvPr id="83972" name="Rectangle 4"/>
          <p:cNvSpPr>
            <a:spLocks noChangeArrowheads="1"/>
          </p:cNvSpPr>
          <p:nvPr/>
        </p:nvSpPr>
        <p:spPr bwMode="auto">
          <a:xfrm>
            <a:off x="5334000" y="2819400"/>
            <a:ext cx="10668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Manfs</a:t>
            </a:r>
          </a:p>
        </p:txBody>
      </p:sp>
      <p:sp>
        <p:nvSpPr>
          <p:cNvPr id="83973" name="AutoShape 5"/>
          <p:cNvSpPr>
            <a:spLocks noChangeArrowheads="1"/>
          </p:cNvSpPr>
          <p:nvPr/>
        </p:nvSpPr>
        <p:spPr bwMode="auto">
          <a:xfrm>
            <a:off x="3276600" y="2667000"/>
            <a:ext cx="1371600" cy="1219200"/>
          </a:xfrm>
          <a:prstGeom prst="diamond">
            <a:avLst/>
          </a:prstGeom>
          <a:solidFill>
            <a:srgbClr val="CC99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ManfBy</a:t>
            </a:r>
          </a:p>
        </p:txBody>
      </p:sp>
      <p:sp>
        <p:nvSpPr>
          <p:cNvPr id="83974" name="Line 6"/>
          <p:cNvSpPr>
            <a:spLocks noChangeShapeType="1"/>
          </p:cNvSpPr>
          <p:nvPr/>
        </p:nvSpPr>
        <p:spPr bwMode="auto">
          <a:xfrm>
            <a:off x="4648200" y="3276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5" name="Line 7"/>
          <p:cNvSpPr>
            <a:spLocks noChangeShapeType="1"/>
          </p:cNvSpPr>
          <p:nvPr/>
        </p:nvSpPr>
        <p:spPr bwMode="auto">
          <a:xfrm flipH="1">
            <a:off x="2438400" y="327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6" name="Oval 8"/>
          <p:cNvSpPr>
            <a:spLocks noChangeArrowheads="1"/>
          </p:cNvSpPr>
          <p:nvPr/>
        </p:nvSpPr>
        <p:spPr bwMode="auto">
          <a:xfrm>
            <a:off x="14478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u="sng">
                <a:latin typeface="Tahoma" pitchFamily="34" charset="0"/>
              </a:rPr>
              <a:t>name</a:t>
            </a:r>
          </a:p>
        </p:txBody>
      </p:sp>
      <p:sp>
        <p:nvSpPr>
          <p:cNvPr id="83977" name="Text Box 9"/>
          <p:cNvSpPr txBox="1">
            <a:spLocks noChangeArrowheads="1"/>
          </p:cNvSpPr>
          <p:nvPr/>
        </p:nvSpPr>
        <p:spPr bwMode="auto">
          <a:xfrm>
            <a:off x="838200" y="5181600"/>
            <a:ext cx="6873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spcBef>
                <a:spcPct val="0"/>
              </a:spcBef>
              <a:buClrTx/>
              <a:buSzTx/>
              <a:buFontTx/>
              <a:buNone/>
            </a:pPr>
            <a:r>
              <a:rPr lang="en-US" sz="2400">
                <a:latin typeface="Tahoma" pitchFamily="34" charset="0"/>
              </a:rPr>
              <a:t>This design states the manufacturer of a chocolate twice: as an attribute and as a related entity.</a:t>
            </a:r>
          </a:p>
        </p:txBody>
      </p:sp>
      <p:sp>
        <p:nvSpPr>
          <p:cNvPr id="83978" name="Oval 10"/>
          <p:cNvSpPr>
            <a:spLocks noChangeArrowheads="1"/>
          </p:cNvSpPr>
          <p:nvPr/>
        </p:nvSpPr>
        <p:spPr bwMode="auto">
          <a:xfrm>
            <a:off x="48006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u="sng">
                <a:latin typeface="Tahoma" pitchFamily="34" charset="0"/>
              </a:rPr>
              <a:t>name</a:t>
            </a:r>
          </a:p>
        </p:txBody>
      </p:sp>
      <p:sp>
        <p:nvSpPr>
          <p:cNvPr id="83979" name="Oval 11"/>
          <p:cNvSpPr>
            <a:spLocks noChangeArrowheads="1"/>
          </p:cNvSpPr>
          <p:nvPr/>
        </p:nvSpPr>
        <p:spPr bwMode="auto">
          <a:xfrm>
            <a:off x="1447800" y="41148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a:latin typeface="Tahoma" pitchFamily="34" charset="0"/>
              </a:rPr>
              <a:t>manf</a:t>
            </a:r>
          </a:p>
        </p:txBody>
      </p:sp>
      <p:sp>
        <p:nvSpPr>
          <p:cNvPr id="83980" name="Line 12"/>
          <p:cNvSpPr>
            <a:spLocks noChangeShapeType="1"/>
          </p:cNvSpPr>
          <p:nvPr/>
        </p:nvSpPr>
        <p:spPr bwMode="auto">
          <a:xfrm>
            <a:off x="1905000" y="2438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1" name="Line 13"/>
          <p:cNvSpPr>
            <a:spLocks noChangeShapeType="1"/>
          </p:cNvSpPr>
          <p:nvPr/>
        </p:nvSpPr>
        <p:spPr bwMode="auto">
          <a:xfrm>
            <a:off x="52578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2" name="Line 14"/>
          <p:cNvSpPr>
            <a:spLocks noChangeShapeType="1"/>
          </p:cNvSpPr>
          <p:nvPr/>
        </p:nvSpPr>
        <p:spPr bwMode="auto">
          <a:xfrm flipH="1">
            <a:off x="6096000" y="2438400"/>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3" name="Line 15"/>
          <p:cNvSpPr>
            <a:spLocks noChangeShapeType="1"/>
          </p:cNvSpPr>
          <p:nvPr/>
        </p:nvSpPr>
        <p:spPr bwMode="auto">
          <a:xfrm>
            <a:off x="4724400" y="3276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4" name="Line 16"/>
          <p:cNvSpPr>
            <a:spLocks noChangeShapeType="1"/>
          </p:cNvSpPr>
          <p:nvPr/>
        </p:nvSpPr>
        <p:spPr bwMode="auto">
          <a:xfrm flipV="1">
            <a:off x="1905000" y="3657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5" name="Oval 17"/>
          <p:cNvSpPr>
            <a:spLocks noChangeArrowheads="1"/>
          </p:cNvSpPr>
          <p:nvPr/>
        </p:nvSpPr>
        <p:spPr bwMode="auto">
          <a:xfrm>
            <a:off x="63246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a:latin typeface="Tahoma" pitchFamily="34" charset="0"/>
              </a:rPr>
              <a:t>addr</a:t>
            </a:r>
          </a:p>
        </p:txBody>
      </p:sp>
    </p:spTree>
    <p:extLst>
      <p:ext uri="{BB962C8B-B14F-4D97-AF65-F5344CB8AC3E}">
        <p14:creationId xmlns:p14="http://schemas.microsoft.com/office/powerpoint/2010/main" val="64844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solidFill>
                  <a:srgbClr val="33CC33"/>
                </a:solidFill>
              </a:rPr>
              <a:t>Example</a:t>
            </a:r>
            <a:r>
              <a:rPr lang="en-US" smtClean="0"/>
              <a:t>: Bad</a:t>
            </a:r>
          </a:p>
        </p:txBody>
      </p:sp>
      <p:sp>
        <p:nvSpPr>
          <p:cNvPr id="84995" name="Rectangle 3"/>
          <p:cNvSpPr>
            <a:spLocks noChangeArrowheads="1"/>
          </p:cNvSpPr>
          <p:nvPr/>
        </p:nvSpPr>
        <p:spPr bwMode="auto">
          <a:xfrm>
            <a:off x="3048000" y="2819400"/>
            <a:ext cx="1600200" cy="914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latin typeface="Tahoma" pitchFamily="34" charset="0"/>
              </a:rPr>
              <a:t>Chocolate </a:t>
            </a:r>
          </a:p>
        </p:txBody>
      </p:sp>
      <p:sp>
        <p:nvSpPr>
          <p:cNvPr id="84996" name="Oval 4"/>
          <p:cNvSpPr>
            <a:spLocks noChangeArrowheads="1"/>
          </p:cNvSpPr>
          <p:nvPr/>
        </p:nvSpPr>
        <p:spPr bwMode="auto">
          <a:xfrm>
            <a:off x="1676400" y="1905000"/>
            <a:ext cx="10668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u="sng">
                <a:latin typeface="Tahoma" pitchFamily="34" charset="0"/>
              </a:rPr>
              <a:t>name</a:t>
            </a:r>
          </a:p>
        </p:txBody>
      </p:sp>
      <p:sp>
        <p:nvSpPr>
          <p:cNvPr id="84997" name="Text Box 5"/>
          <p:cNvSpPr txBox="1">
            <a:spLocks noChangeArrowheads="1"/>
          </p:cNvSpPr>
          <p:nvPr/>
        </p:nvSpPr>
        <p:spPr bwMode="auto">
          <a:xfrm>
            <a:off x="838200" y="4648200"/>
            <a:ext cx="6873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spcBef>
                <a:spcPct val="0"/>
              </a:spcBef>
              <a:buClrTx/>
              <a:buSzTx/>
              <a:buFontTx/>
              <a:buNone/>
            </a:pPr>
            <a:r>
              <a:rPr lang="en-US" sz="2400">
                <a:latin typeface="Tahoma" pitchFamily="34" charset="0"/>
              </a:rPr>
              <a:t>This design repeats the manufacturer’s address once for each chocolate and loses the address if there are temporarily no beers for a manufacturer.</a:t>
            </a:r>
          </a:p>
        </p:txBody>
      </p:sp>
      <p:sp>
        <p:nvSpPr>
          <p:cNvPr id="84998" name="Oval 6"/>
          <p:cNvSpPr>
            <a:spLocks noChangeArrowheads="1"/>
          </p:cNvSpPr>
          <p:nvPr/>
        </p:nvSpPr>
        <p:spPr bwMode="auto">
          <a:xfrm>
            <a:off x="3124200" y="1905000"/>
            <a:ext cx="9144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a:latin typeface="Tahoma" pitchFamily="34" charset="0"/>
              </a:rPr>
              <a:t>manf</a:t>
            </a:r>
          </a:p>
        </p:txBody>
      </p:sp>
      <p:sp>
        <p:nvSpPr>
          <p:cNvPr id="84999" name="Oval 7"/>
          <p:cNvSpPr>
            <a:spLocks noChangeArrowheads="1"/>
          </p:cNvSpPr>
          <p:nvPr/>
        </p:nvSpPr>
        <p:spPr bwMode="auto">
          <a:xfrm>
            <a:off x="4495800" y="1905000"/>
            <a:ext cx="1600200" cy="533400"/>
          </a:xfrm>
          <a:prstGeom prst="ellipse">
            <a:avLst/>
          </a:prstGeom>
          <a:solidFill>
            <a:srgbClr val="FFFF99"/>
          </a:solidFill>
          <a:ln w="9525">
            <a:solidFill>
              <a:schemeClr val="tx1"/>
            </a:solidFill>
            <a:round/>
            <a:headEnd/>
            <a:tailEnd/>
          </a:ln>
        </p:spPr>
        <p:txBody>
          <a:bodyPr wrap="none" anchor="ctr"/>
          <a:lstStyle/>
          <a:p>
            <a:pPr algn="ctr" eaLnBrk="0" hangingPunct="0">
              <a:spcBef>
                <a:spcPct val="0"/>
              </a:spcBef>
              <a:buClrTx/>
              <a:buSzTx/>
              <a:buFontTx/>
              <a:buNone/>
            </a:pPr>
            <a:r>
              <a:rPr lang="en-US" sz="2400">
                <a:latin typeface="Tahoma" pitchFamily="34" charset="0"/>
              </a:rPr>
              <a:t>manfAddr</a:t>
            </a:r>
          </a:p>
        </p:txBody>
      </p:sp>
      <p:sp>
        <p:nvSpPr>
          <p:cNvPr id="85000" name="Line 8"/>
          <p:cNvSpPr>
            <a:spLocks noChangeShapeType="1"/>
          </p:cNvSpPr>
          <p:nvPr/>
        </p:nvSpPr>
        <p:spPr bwMode="auto">
          <a:xfrm>
            <a:off x="2209800" y="2438400"/>
            <a:ext cx="838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1" name="Line 9"/>
          <p:cNvSpPr>
            <a:spLocks noChangeShapeType="1"/>
          </p:cNvSpPr>
          <p:nvPr/>
        </p:nvSpPr>
        <p:spPr bwMode="auto">
          <a:xfrm>
            <a:off x="3581400" y="2438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2" name="Line 10"/>
          <p:cNvSpPr>
            <a:spLocks noChangeShapeType="1"/>
          </p:cNvSpPr>
          <p:nvPr/>
        </p:nvSpPr>
        <p:spPr bwMode="auto">
          <a:xfrm flipH="1">
            <a:off x="4114800" y="2438400"/>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90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ko-KR" smtClean="0">
                <a:ea typeface="Gulim" pitchFamily="34" charset="-127"/>
              </a:rPr>
              <a:t>Consider a hospital: </a:t>
            </a:r>
            <a:endParaRPr lang="en-US" smtClean="0"/>
          </a:p>
        </p:txBody>
      </p:sp>
      <p:sp>
        <p:nvSpPr>
          <p:cNvPr id="86019" name="Rectangle 3"/>
          <p:cNvSpPr>
            <a:spLocks noGrp="1" noChangeArrowheads="1"/>
          </p:cNvSpPr>
          <p:nvPr>
            <p:ph type="body" idx="1"/>
          </p:nvPr>
        </p:nvSpPr>
        <p:spPr/>
        <p:txBody>
          <a:bodyPr/>
          <a:lstStyle/>
          <a:p>
            <a:pPr eaLnBrk="1" hangingPunct="1"/>
            <a:r>
              <a:rPr lang="en-US" altLang="ko-KR" sz="2600" b="1" smtClean="0">
                <a:ea typeface="Gulim" pitchFamily="34" charset="-127"/>
              </a:rPr>
              <a:t>Patients are treated in a single ward by the doctors assigned to them. Usually each patient will be assigned a single doctor, but in rare cases they will have two.</a:t>
            </a:r>
            <a:r>
              <a:rPr lang="en-US" altLang="ko-KR" sz="2600" smtClean="0">
                <a:ea typeface="Gulim" pitchFamily="34" charset="-127"/>
              </a:rPr>
              <a:t> </a:t>
            </a:r>
          </a:p>
          <a:p>
            <a:pPr eaLnBrk="1" hangingPunct="1"/>
            <a:r>
              <a:rPr lang="en-US" altLang="ko-KR" sz="2600" b="1" smtClean="0">
                <a:ea typeface="Gulim" pitchFamily="34" charset="-127"/>
              </a:rPr>
              <a:t>Heathcare assistants also attend to the patients, a number of these are associated with each ward. </a:t>
            </a:r>
          </a:p>
          <a:p>
            <a:pPr eaLnBrk="1" hangingPunct="1"/>
            <a:r>
              <a:rPr lang="en-US" altLang="ko-KR" sz="2600" b="1" smtClean="0">
                <a:ea typeface="Gulim" pitchFamily="34" charset="-127"/>
              </a:rPr>
              <a:t>Initially the system will be concerned solely with drug treatment. Each patient is required to take a variety of drugs a certain number of times per day and for varying lengths of time. </a:t>
            </a:r>
          </a:p>
          <a:p>
            <a:pPr eaLnBrk="1" hangingPunct="1"/>
            <a:endParaRPr lang="en-US" altLang="ko-KR" sz="2600" smtClean="0">
              <a:ea typeface="Gulim" pitchFamily="34" charset="-127"/>
            </a:endParaRPr>
          </a:p>
          <a:p>
            <a:pPr eaLnBrk="1" hangingPunct="1"/>
            <a:endParaRPr lang="en-US" sz="2600" smtClean="0"/>
          </a:p>
        </p:txBody>
      </p:sp>
    </p:spTree>
    <p:extLst>
      <p:ext uri="{BB962C8B-B14F-4D97-AF65-F5344CB8AC3E}">
        <p14:creationId xmlns:p14="http://schemas.microsoft.com/office/powerpoint/2010/main" val="1326087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ko-KR" smtClean="0">
                <a:ea typeface="Gulim" pitchFamily="34" charset="-127"/>
              </a:rPr>
              <a:t>Consider a hospital: (Cont…) </a:t>
            </a:r>
            <a:endParaRPr lang="en-US" smtClean="0"/>
          </a:p>
        </p:txBody>
      </p:sp>
      <p:sp>
        <p:nvSpPr>
          <p:cNvPr id="87043" name="Rectangle 3"/>
          <p:cNvSpPr>
            <a:spLocks noGrp="1" noChangeArrowheads="1"/>
          </p:cNvSpPr>
          <p:nvPr>
            <p:ph type="body" idx="1"/>
          </p:nvPr>
        </p:nvSpPr>
        <p:spPr/>
        <p:txBody>
          <a:bodyPr/>
          <a:lstStyle/>
          <a:p>
            <a:pPr eaLnBrk="1" hangingPunct="1">
              <a:lnSpc>
                <a:spcPct val="90000"/>
              </a:lnSpc>
            </a:pPr>
            <a:r>
              <a:rPr lang="en-US" altLang="ko-KR" sz="2600" b="1" smtClean="0">
                <a:ea typeface="Gulim" pitchFamily="34" charset="-127"/>
              </a:rPr>
              <a:t>The system must record details concerning patient treatment and staff payment. Some staff are paid part time and doctors and care assistants work varying amounts of overtime at varying rates (subject to grade). </a:t>
            </a:r>
          </a:p>
          <a:p>
            <a:pPr eaLnBrk="1" hangingPunct="1">
              <a:lnSpc>
                <a:spcPct val="90000"/>
              </a:lnSpc>
            </a:pPr>
            <a:r>
              <a:rPr lang="en-US" altLang="ko-KR" sz="2600" b="1" smtClean="0">
                <a:ea typeface="Gulim" pitchFamily="34" charset="-127"/>
              </a:rPr>
              <a:t>The system will also need to track what treatments are required for which patients and when and it should be capable of calculating the cost of treatment per week for each patient (though it is currently unclear to what use this information will be put).</a:t>
            </a:r>
            <a:r>
              <a:rPr lang="en-US" altLang="ko-KR" sz="2600" smtClean="0">
                <a:ea typeface="Gulim" pitchFamily="34" charset="-127"/>
              </a:rPr>
              <a:t> </a:t>
            </a:r>
            <a:endParaRPr lang="en-US" sz="2600" smtClean="0"/>
          </a:p>
        </p:txBody>
      </p:sp>
    </p:spTree>
    <p:extLst>
      <p:ext uri="{BB962C8B-B14F-4D97-AF65-F5344CB8AC3E}">
        <p14:creationId xmlns:p14="http://schemas.microsoft.com/office/powerpoint/2010/main" val="1247731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48131"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48132"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48133"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4"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48136"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48138"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48140"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48141"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48144"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48146"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7"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48148"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5237" name="Text Box 21"/>
          <p:cNvSpPr txBox="1">
            <a:spLocks noChangeArrowheads="1"/>
          </p:cNvSpPr>
          <p:nvPr/>
        </p:nvSpPr>
        <p:spPr bwMode="auto">
          <a:xfrm>
            <a:off x="4724400" y="4419600"/>
            <a:ext cx="32766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solidFill>
                  <a:srgbClr val="000066"/>
                </a:solidFill>
              </a:rPr>
              <a:t>An Entity </a:t>
            </a:r>
          </a:p>
          <a:p>
            <a:pPr eaLnBrk="1" hangingPunct="1">
              <a:spcBef>
                <a:spcPct val="50000"/>
              </a:spcBef>
              <a:buFont typeface="Wingdings" pitchFamily="2" charset="2"/>
              <a:buNone/>
            </a:pPr>
            <a:r>
              <a:rPr lang="en-US" sz="1800" b="1">
                <a:solidFill>
                  <a:srgbClr val="000066"/>
                </a:solidFill>
              </a:rPr>
              <a:t>I.e. An object </a:t>
            </a:r>
          </a:p>
          <a:p>
            <a:pPr eaLnBrk="1" hangingPunct="1">
              <a:spcBef>
                <a:spcPct val="50000"/>
              </a:spcBef>
              <a:buFont typeface="Wingdings" pitchFamily="2" charset="2"/>
              <a:buNone/>
            </a:pPr>
            <a:r>
              <a:rPr lang="en-US" sz="1800" b="1">
                <a:solidFill>
                  <a:srgbClr val="000066"/>
                </a:solidFill>
              </a:rPr>
              <a:t>With a physical existence </a:t>
            </a:r>
          </a:p>
          <a:p>
            <a:pPr eaLnBrk="1" hangingPunct="1">
              <a:spcBef>
                <a:spcPct val="50000"/>
              </a:spcBef>
              <a:buFont typeface="Wingdings" pitchFamily="2" charset="2"/>
              <a:buNone/>
            </a:pPr>
            <a:r>
              <a:rPr lang="en-US" sz="1800" b="1">
                <a:solidFill>
                  <a:srgbClr val="000066"/>
                </a:solidFill>
              </a:rPr>
              <a:t>Or a conceptual existence </a:t>
            </a:r>
          </a:p>
        </p:txBody>
      </p:sp>
      <p:sp>
        <p:nvSpPr>
          <p:cNvPr id="48150" name="Line 22"/>
          <p:cNvSpPr>
            <a:spLocks noChangeShapeType="1"/>
          </p:cNvSpPr>
          <p:nvPr/>
        </p:nvSpPr>
        <p:spPr bwMode="auto">
          <a:xfrm flipH="1" flipV="1">
            <a:off x="5257800" y="35052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1" name="Text Box 23"/>
          <p:cNvSpPr txBox="1">
            <a:spLocks noChangeArrowheads="1"/>
          </p:cNvSpPr>
          <p:nvPr/>
        </p:nvSpPr>
        <p:spPr bwMode="auto">
          <a:xfrm>
            <a:off x="1828800" y="6096000"/>
            <a:ext cx="449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Part of the ER Model </a:t>
            </a:r>
          </a:p>
        </p:txBody>
      </p:sp>
      <p:sp>
        <p:nvSpPr>
          <p:cNvPr id="48152" name="Oval 24"/>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48153" name="Line 25"/>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4" name="Text Box 26"/>
          <p:cNvSpPr txBox="1">
            <a:spLocks noChangeArrowheads="1"/>
          </p:cNvSpPr>
          <p:nvPr/>
        </p:nvSpPr>
        <p:spPr bwMode="auto">
          <a:xfrm>
            <a:off x="3429000" y="0"/>
            <a:ext cx="304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endParaRPr lang="ar-EG"/>
          </a:p>
        </p:txBody>
      </p:sp>
    </p:spTree>
    <p:extLst>
      <p:ext uri="{BB962C8B-B14F-4D97-AF65-F5344CB8AC3E}">
        <p14:creationId xmlns:p14="http://schemas.microsoft.com/office/powerpoint/2010/main" val="206023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65237"/>
                                        </p:tgtEl>
                                        <p:attrNameLst>
                                          <p:attrName>style.visibility</p:attrName>
                                        </p:attrNameLst>
                                      </p:cBhvr>
                                      <p:to>
                                        <p:strVal val="visible"/>
                                      </p:to>
                                    </p:set>
                                    <p:animEffect transition="in" filter="diamond(in)">
                                      <p:cBhvr>
                                        <p:cTn id="7" dur="2000"/>
                                        <p:tgtEl>
                                          <p:spTgt spid="26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ko-KR" smtClean="0">
                <a:ea typeface="Gulim" pitchFamily="34" charset="-127"/>
              </a:rPr>
              <a:t>How do we start an ERD? </a:t>
            </a:r>
            <a:endParaRPr lang="en-US" smtClean="0"/>
          </a:p>
        </p:txBody>
      </p:sp>
      <p:sp>
        <p:nvSpPr>
          <p:cNvPr id="88067" name="Rectangle 3"/>
          <p:cNvSpPr>
            <a:spLocks noGrp="1" noChangeArrowheads="1"/>
          </p:cNvSpPr>
          <p:nvPr>
            <p:ph type="body" idx="1"/>
          </p:nvPr>
        </p:nvSpPr>
        <p:spPr/>
        <p:txBody>
          <a:bodyPr/>
          <a:lstStyle/>
          <a:p>
            <a:pPr marL="495300" indent="-495300" eaLnBrk="1" hangingPunct="1">
              <a:buFont typeface="Wingdings" pitchFamily="2" charset="2"/>
              <a:buAutoNum type="arabicPeriod"/>
            </a:pPr>
            <a:r>
              <a:rPr lang="en-US" altLang="ko-KR" sz="2600" b="1" smtClean="0">
                <a:ea typeface="Gulim" pitchFamily="34" charset="-127"/>
              </a:rPr>
              <a:t>Define Entities: these are usually nouns used in descriptions of the system, in the discussion of business rules, or in documentation; </a:t>
            </a:r>
          </a:p>
          <a:p>
            <a:pPr marL="495300" indent="-495300" eaLnBrk="1" hangingPunct="1">
              <a:buFont typeface="Wingdings" pitchFamily="2" charset="2"/>
              <a:buNone/>
            </a:pPr>
            <a:r>
              <a:rPr lang="en-US" altLang="ko-KR" sz="2600" b="1" smtClean="0">
                <a:ea typeface="Gulim" pitchFamily="34" charset="-127"/>
              </a:rPr>
              <a:t>2. Define Relationships: these are usually verbs used in descriptions of the system or in discussion of the business rules</a:t>
            </a:r>
          </a:p>
          <a:p>
            <a:pPr marL="495300" indent="-495300" eaLnBrk="1" hangingPunct="1">
              <a:buFont typeface="Wingdings" pitchFamily="2" charset="2"/>
              <a:buNone/>
            </a:pPr>
            <a:r>
              <a:rPr lang="en-US" altLang="ko-KR" sz="2600" b="1" smtClean="0">
                <a:ea typeface="Gulim" pitchFamily="34" charset="-127"/>
              </a:rPr>
              <a:t> 3. Add attributes to the relations; these are determined by the queries,and may also suggest new entities, e.g. grade; or they may suggest the need for keys or identifiers.</a:t>
            </a:r>
            <a:r>
              <a:rPr lang="en-US" altLang="ko-KR" sz="2600" smtClean="0">
                <a:ea typeface="Gulim" pitchFamily="34" charset="-127"/>
              </a:rPr>
              <a:t> </a:t>
            </a:r>
            <a:endParaRPr lang="en-US" sz="2600" smtClean="0"/>
          </a:p>
        </p:txBody>
      </p:sp>
    </p:spTree>
    <p:extLst>
      <p:ext uri="{BB962C8B-B14F-4D97-AF65-F5344CB8AC3E}">
        <p14:creationId xmlns:p14="http://schemas.microsoft.com/office/powerpoint/2010/main" val="4148479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ko-KR" smtClean="0">
                <a:ea typeface="Gulim" pitchFamily="34" charset="-127"/>
              </a:rPr>
              <a:t>What questions can we ask? </a:t>
            </a:r>
            <a:endParaRPr lang="en-US" smtClean="0"/>
          </a:p>
        </p:txBody>
      </p:sp>
      <p:sp>
        <p:nvSpPr>
          <p:cNvPr id="89091" name="Rectangle 3"/>
          <p:cNvSpPr>
            <a:spLocks noGrp="1" noChangeArrowheads="1"/>
          </p:cNvSpPr>
          <p:nvPr>
            <p:ph type="body" idx="1"/>
          </p:nvPr>
        </p:nvSpPr>
        <p:spPr/>
        <p:txBody>
          <a:bodyPr/>
          <a:lstStyle/>
          <a:p>
            <a:pPr eaLnBrk="1" hangingPunct="1">
              <a:buFont typeface="Wingdings" pitchFamily="2" charset="2"/>
              <a:buNone/>
            </a:pPr>
            <a:r>
              <a:rPr lang="en-US" altLang="ko-KR" b="1" smtClean="0">
                <a:ea typeface="Gulim" pitchFamily="34" charset="-127"/>
              </a:rPr>
              <a:t>a. Which doctors work in which wards? </a:t>
            </a:r>
          </a:p>
          <a:p>
            <a:pPr eaLnBrk="1" hangingPunct="1">
              <a:buFont typeface="Wingdings" pitchFamily="2" charset="2"/>
              <a:buNone/>
            </a:pPr>
            <a:r>
              <a:rPr lang="en-US" altLang="ko-KR" b="1" smtClean="0">
                <a:ea typeface="Gulim" pitchFamily="34" charset="-127"/>
              </a:rPr>
              <a:t>b. How much will be spent in a ward in a given week? </a:t>
            </a:r>
          </a:p>
          <a:p>
            <a:pPr eaLnBrk="1" hangingPunct="1">
              <a:buFont typeface="Wingdings" pitchFamily="2" charset="2"/>
              <a:buNone/>
            </a:pPr>
            <a:r>
              <a:rPr lang="en-US" altLang="ko-KR" b="1" smtClean="0">
                <a:ea typeface="Gulim" pitchFamily="34" charset="-127"/>
              </a:rPr>
              <a:t>c. How much will a patient cost to treat? </a:t>
            </a:r>
          </a:p>
          <a:p>
            <a:pPr eaLnBrk="1" hangingPunct="1">
              <a:buFont typeface="Wingdings" pitchFamily="2" charset="2"/>
              <a:buNone/>
            </a:pPr>
            <a:r>
              <a:rPr lang="en-US" altLang="ko-KR" b="1" smtClean="0">
                <a:ea typeface="Gulim" pitchFamily="34" charset="-127"/>
              </a:rPr>
              <a:t>d. How much does a doctor cost per week? </a:t>
            </a:r>
          </a:p>
          <a:p>
            <a:pPr eaLnBrk="1" hangingPunct="1">
              <a:buFont typeface="Wingdings" pitchFamily="2" charset="2"/>
              <a:buNone/>
            </a:pPr>
            <a:r>
              <a:rPr lang="en-US" altLang="ko-KR" b="1" smtClean="0">
                <a:ea typeface="Gulim" pitchFamily="34" charset="-127"/>
              </a:rPr>
              <a:t>e. Which assistants can a patient expect to see? </a:t>
            </a:r>
          </a:p>
          <a:p>
            <a:pPr eaLnBrk="1" hangingPunct="1">
              <a:buFont typeface="Wingdings" pitchFamily="2" charset="2"/>
              <a:buNone/>
            </a:pPr>
            <a:r>
              <a:rPr lang="en-US" altLang="ko-KR" b="1" smtClean="0">
                <a:ea typeface="Gulim" pitchFamily="34" charset="-127"/>
              </a:rPr>
              <a:t>f. Which drugs are being used?</a:t>
            </a:r>
            <a:r>
              <a:rPr lang="en-US" altLang="ko-KR" smtClean="0">
                <a:ea typeface="Gulim" pitchFamily="34" charset="-127"/>
              </a:rPr>
              <a:t> </a:t>
            </a:r>
            <a:endParaRPr lang="en-US" smtClean="0"/>
          </a:p>
        </p:txBody>
      </p:sp>
    </p:spTree>
    <p:extLst>
      <p:ext uri="{BB962C8B-B14F-4D97-AF65-F5344CB8AC3E}">
        <p14:creationId xmlns:p14="http://schemas.microsoft.com/office/powerpoint/2010/main" val="727137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endParaRPr lang="ar-EG" smtClean="0"/>
          </a:p>
        </p:txBody>
      </p:sp>
      <p:sp>
        <p:nvSpPr>
          <p:cNvPr id="90115" name="Rectangle 3"/>
          <p:cNvSpPr>
            <a:spLocks noGrp="1" noChangeArrowheads="1"/>
          </p:cNvSpPr>
          <p:nvPr>
            <p:ph type="body" idx="1"/>
          </p:nvPr>
        </p:nvSpPr>
        <p:spPr/>
        <p:txBody>
          <a:bodyPr/>
          <a:lstStyle/>
          <a:p>
            <a:pPr eaLnBrk="1" hangingPunct="1">
              <a:buFont typeface="Wingdings" pitchFamily="2" charset="2"/>
              <a:buNone/>
            </a:pPr>
            <a:r>
              <a:rPr lang="en-US" altLang="ko-KR" b="1" smtClean="0">
                <a:ea typeface="Gulim" pitchFamily="34" charset="-127"/>
              </a:rPr>
              <a:t>4. Add cardinality to the relations </a:t>
            </a:r>
          </a:p>
          <a:p>
            <a:pPr eaLnBrk="1" hangingPunct="1"/>
            <a:r>
              <a:rPr lang="en-US" altLang="ko-KR" b="1" smtClean="0">
                <a:ea typeface="Gulim" pitchFamily="34" charset="-127"/>
              </a:rPr>
              <a:t>Many-to-Many must be resolved to two one-to-manys with an additional entity </a:t>
            </a:r>
          </a:p>
          <a:p>
            <a:pPr eaLnBrk="1" hangingPunct="1"/>
            <a:r>
              <a:rPr lang="en-US" altLang="ko-KR" b="1" smtClean="0">
                <a:ea typeface="Gulim" pitchFamily="34" charset="-127"/>
              </a:rPr>
              <a:t>Usually automatically happens </a:t>
            </a:r>
          </a:p>
          <a:p>
            <a:pPr eaLnBrk="1" hangingPunct="1"/>
            <a:r>
              <a:rPr lang="en-US" altLang="ko-KR" b="1" smtClean="0">
                <a:ea typeface="Gulim" pitchFamily="34" charset="-127"/>
              </a:rPr>
              <a:t>Sometimes involves introduction of a link entity (which will be all foreign key) Examples: Patient-Drug</a:t>
            </a:r>
            <a:endParaRPr lang="en-US" b="1" smtClean="0"/>
          </a:p>
        </p:txBody>
      </p:sp>
    </p:spTree>
    <p:extLst>
      <p:ext uri="{BB962C8B-B14F-4D97-AF65-F5344CB8AC3E}">
        <p14:creationId xmlns:p14="http://schemas.microsoft.com/office/powerpoint/2010/main" val="2929158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endParaRPr lang="ar-EG" smtClean="0"/>
          </a:p>
        </p:txBody>
      </p:sp>
      <p:sp>
        <p:nvSpPr>
          <p:cNvPr id="91139" name="Rectangle 3"/>
          <p:cNvSpPr>
            <a:spLocks noGrp="1" noChangeArrowheads="1"/>
          </p:cNvSpPr>
          <p:nvPr>
            <p:ph type="body" idx="1"/>
          </p:nvPr>
        </p:nvSpPr>
        <p:spPr/>
        <p:txBody>
          <a:bodyPr/>
          <a:lstStyle/>
          <a:p>
            <a:pPr eaLnBrk="1" hangingPunct="1">
              <a:buFont typeface="Wingdings" pitchFamily="2" charset="2"/>
              <a:buNone/>
            </a:pPr>
            <a:r>
              <a:rPr lang="en-US" altLang="ko-KR" b="1" smtClean="0">
                <a:ea typeface="Gulim" pitchFamily="34" charset="-127"/>
              </a:rPr>
              <a:t>5. This flexibility allows us to consider a variety of questions such as: </a:t>
            </a:r>
          </a:p>
          <a:p>
            <a:pPr eaLnBrk="1" hangingPunct="1">
              <a:buFont typeface="Wingdings" pitchFamily="2" charset="2"/>
              <a:buNone/>
            </a:pPr>
            <a:r>
              <a:rPr lang="en-US" altLang="ko-KR" b="1" smtClean="0">
                <a:ea typeface="Gulim" pitchFamily="34" charset="-127"/>
              </a:rPr>
              <a:t>a. Which beds are free? </a:t>
            </a:r>
          </a:p>
          <a:p>
            <a:pPr eaLnBrk="1" hangingPunct="1">
              <a:buFont typeface="Wingdings" pitchFamily="2" charset="2"/>
              <a:buNone/>
            </a:pPr>
            <a:r>
              <a:rPr lang="en-US" altLang="ko-KR" b="1" smtClean="0">
                <a:ea typeface="Gulim" pitchFamily="34" charset="-127"/>
              </a:rPr>
              <a:t>b. Which assistants work for Dr. X? </a:t>
            </a:r>
          </a:p>
          <a:p>
            <a:pPr eaLnBrk="1" hangingPunct="1">
              <a:buFont typeface="Wingdings" pitchFamily="2" charset="2"/>
              <a:buNone/>
            </a:pPr>
            <a:r>
              <a:rPr lang="en-US" altLang="ko-KR" b="1" smtClean="0">
                <a:ea typeface="Gulim" pitchFamily="34" charset="-127"/>
              </a:rPr>
              <a:t>c. What is the least expensive prescription? </a:t>
            </a:r>
          </a:p>
          <a:p>
            <a:pPr eaLnBrk="1" hangingPunct="1">
              <a:buFont typeface="Wingdings" pitchFamily="2" charset="2"/>
              <a:buNone/>
            </a:pPr>
            <a:r>
              <a:rPr lang="en-US" altLang="ko-KR" b="1" smtClean="0">
                <a:ea typeface="Gulim" pitchFamily="34" charset="-127"/>
              </a:rPr>
              <a:t>d. How many doctors are there in the hospital? </a:t>
            </a:r>
          </a:p>
          <a:p>
            <a:pPr eaLnBrk="1" hangingPunct="1">
              <a:buFont typeface="Wingdings" pitchFamily="2" charset="2"/>
              <a:buNone/>
            </a:pPr>
            <a:r>
              <a:rPr lang="en-US" altLang="ko-KR" b="1" smtClean="0">
                <a:ea typeface="Gulim" pitchFamily="34" charset="-127"/>
              </a:rPr>
              <a:t>e. Which patients are family related?</a:t>
            </a:r>
            <a:r>
              <a:rPr lang="en-US" altLang="ko-KR" smtClean="0">
                <a:ea typeface="Gulim" pitchFamily="34" charset="-127"/>
              </a:rPr>
              <a:t> </a:t>
            </a:r>
            <a:endParaRPr lang="en-US" smtClean="0"/>
          </a:p>
        </p:txBody>
      </p:sp>
    </p:spTree>
    <p:extLst>
      <p:ext uri="{BB962C8B-B14F-4D97-AF65-F5344CB8AC3E}">
        <p14:creationId xmlns:p14="http://schemas.microsoft.com/office/powerpoint/2010/main" val="3111764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sz="half" idx="1"/>
          </p:nvPr>
        </p:nvSpPr>
        <p:spPr/>
        <p:txBody>
          <a:bodyPr/>
          <a:lstStyle/>
          <a:p>
            <a:pPr eaLnBrk="1" hangingPunct="1">
              <a:buFont typeface="Wingdings" pitchFamily="2" charset="2"/>
              <a:buNone/>
            </a:pPr>
            <a:r>
              <a:rPr lang="en-US" altLang="ko-KR" sz="2600" b="1" smtClean="0">
                <a:ea typeface="Gulim" pitchFamily="34" charset="-127"/>
              </a:rPr>
              <a:t>6. Represent that information with symbols. Generally E-R Diagrams require the use of the following symbols:</a:t>
            </a:r>
            <a:r>
              <a:rPr lang="en-US" altLang="ko-KR" sz="2600" smtClean="0">
                <a:ea typeface="Gulim" pitchFamily="34" charset="-127"/>
              </a:rPr>
              <a:t> </a:t>
            </a:r>
            <a:endParaRPr lang="en-US" sz="2600" smtClean="0"/>
          </a:p>
        </p:txBody>
      </p:sp>
      <p:pic>
        <p:nvPicPr>
          <p:cNvPr id="92163" name="Picture 4" descr="er_symbol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86325" y="1885950"/>
            <a:ext cx="3562350" cy="4076700"/>
          </a:xfrm>
          <a:noFill/>
        </p:spPr>
      </p:pic>
    </p:spTree>
    <p:extLst>
      <p:ext uri="{BB962C8B-B14F-4D97-AF65-F5344CB8AC3E}">
        <p14:creationId xmlns:p14="http://schemas.microsoft.com/office/powerpoint/2010/main" val="2152761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title"/>
          </p:nvPr>
        </p:nvSpPr>
        <p:spPr/>
        <p:txBody>
          <a:bodyPr/>
          <a:lstStyle/>
          <a:p>
            <a:pPr eaLnBrk="1" hangingPunct="1"/>
            <a:endParaRPr lang="ar-EG" smtClean="0"/>
          </a:p>
        </p:txBody>
      </p:sp>
      <p:pic>
        <p:nvPicPr>
          <p:cNvPr id="93187" name="Picture 4" descr="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spTree>
    <p:extLst>
      <p:ext uri="{BB962C8B-B14F-4D97-AF65-F5344CB8AC3E}">
        <p14:creationId xmlns:p14="http://schemas.microsoft.com/office/powerpoint/2010/main" val="3683046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t>
            </a:r>
            <a:r>
              <a:rPr lang="en-US"/>
              <a:t>:</a:t>
            </a:r>
            <a:r>
              <a:rPr lang="en-US" smtClean="0"/>
              <a:t> </a:t>
            </a:r>
            <a:r>
              <a:rPr lang="en-US" dirty="0" smtClean="0"/>
              <a:t>Corona Virus  </a:t>
            </a:r>
            <a:endParaRPr lang="en-US" dirty="0"/>
          </a:p>
        </p:txBody>
      </p:sp>
      <p:sp>
        <p:nvSpPr>
          <p:cNvPr id="3" name="Content Placeholder 2"/>
          <p:cNvSpPr>
            <a:spLocks noGrp="1"/>
          </p:cNvSpPr>
          <p:nvPr>
            <p:ph idx="1"/>
          </p:nvPr>
        </p:nvSpPr>
        <p:spPr/>
        <p:txBody>
          <a:bodyPr/>
          <a:lstStyle/>
          <a:p>
            <a:r>
              <a:rPr lang="en-US" dirty="0" smtClean="0"/>
              <a:t>From </a:t>
            </a:r>
            <a:r>
              <a:rPr lang="en-US" dirty="0">
                <a:hlinkClick r:id="rId2"/>
              </a:rPr>
              <a:t>https://</a:t>
            </a:r>
            <a:r>
              <a:rPr lang="en-US" dirty="0" smtClean="0">
                <a:hlinkClick r:id="rId2"/>
              </a:rPr>
              <a:t>viralzone.expasy.org/764?outline=all_by_protein</a:t>
            </a:r>
            <a:r>
              <a:rPr lang="en-US" dirty="0" smtClean="0"/>
              <a:t> </a:t>
            </a:r>
            <a:r>
              <a:rPr lang="en-US" sz="2000" dirty="0"/>
              <a:t>Enveloped, spherical, about 120 nm in diameter. The RNA genome is associated with the N protein to form the </a:t>
            </a:r>
            <a:r>
              <a:rPr lang="en-US" sz="2000" dirty="0" err="1"/>
              <a:t>nucleocapsid</a:t>
            </a:r>
            <a:r>
              <a:rPr lang="en-US" sz="2000" dirty="0"/>
              <a:t>. see </a:t>
            </a:r>
            <a:r>
              <a:rPr lang="en-US" sz="2000" dirty="0" err="1">
                <a:hlinkClick r:id="rId3"/>
              </a:rPr>
              <a:t>Neuman</a:t>
            </a:r>
            <a:r>
              <a:rPr lang="en-US" sz="2000" dirty="0">
                <a:hlinkClick r:id="rId3"/>
              </a:rPr>
              <a:t> BW et al.</a:t>
            </a:r>
            <a:r>
              <a:rPr lang="en-US" sz="2000" dirty="0"/>
              <a:t> for </a:t>
            </a:r>
            <a:r>
              <a:rPr lang="en-US" sz="2000" dirty="0" err="1"/>
              <a:t>virion</a:t>
            </a:r>
            <a:r>
              <a:rPr lang="en-US" sz="2000" dirty="0"/>
              <a:t> </a:t>
            </a:r>
            <a:r>
              <a:rPr lang="en-US" sz="2000" dirty="0" err="1"/>
              <a:t>cryo</a:t>
            </a:r>
            <a:r>
              <a:rPr lang="en-US" sz="2000" dirty="0"/>
              <a:t>-electron microscopy analysis.</a:t>
            </a:r>
            <a:endParaRPr lang="en-US" sz="2000" dirty="0" smtClean="0"/>
          </a:p>
          <a:p>
            <a:pPr marL="0" indent="0">
              <a:buNone/>
            </a:pPr>
            <a:endParaRPr lang="en-US"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563" r="37196" b="16071"/>
          <a:stretch/>
        </p:blipFill>
        <p:spPr bwMode="auto">
          <a:xfrm>
            <a:off x="457200" y="3733800"/>
            <a:ext cx="817154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934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Betacoronavirus</a:t>
            </a:r>
            <a:r>
              <a:rPr lang="en-US" b="1" dirty="0"/>
              <a:t/>
            </a:r>
            <a:br>
              <a:rPr lang="en-US" b="1" dirty="0"/>
            </a:br>
            <a:endParaRPr lang="en-US" dirty="0"/>
          </a:p>
        </p:txBody>
      </p:sp>
      <p:graphicFrame>
        <p:nvGraphicFramePr>
          <p:cNvPr id="4" name="Diagram 3"/>
          <p:cNvGraphicFramePr/>
          <p:nvPr>
            <p:extLst>
              <p:ext uri="{D42A27DB-BD31-4B8C-83A1-F6EECF244321}">
                <p14:modId xmlns:p14="http://schemas.microsoft.com/office/powerpoint/2010/main" val="667835605"/>
              </p:ext>
            </p:extLst>
          </p:nvPr>
        </p:nvGraphicFramePr>
        <p:xfrm>
          <a:off x="0" y="1397000"/>
          <a:ext cx="9067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5129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Betacorona</a:t>
            </a:r>
            <a:r>
              <a:rPr lang="en-US" dirty="0" smtClean="0"/>
              <a:t> virus contains a number of strains</a:t>
            </a:r>
          </a:p>
          <a:p>
            <a:r>
              <a:rPr lang="en-US" dirty="0" smtClean="0"/>
              <a:t>Each Organism (strain ) contains a set proteins (</a:t>
            </a:r>
            <a:r>
              <a:rPr lang="en-US" b="1" dirty="0"/>
              <a:t>Matching </a:t>
            </a:r>
            <a:r>
              <a:rPr lang="en-US" b="1" dirty="0" err="1"/>
              <a:t>UniProtKB</a:t>
            </a:r>
            <a:r>
              <a:rPr lang="en-US" b="1" dirty="0"/>
              <a:t>/Swiss-</a:t>
            </a:r>
            <a:r>
              <a:rPr lang="en-US" b="1" dirty="0" err="1"/>
              <a:t>Prot</a:t>
            </a:r>
            <a:r>
              <a:rPr lang="en-US" b="1" dirty="0"/>
              <a:t> </a:t>
            </a:r>
            <a:r>
              <a:rPr lang="en-US" b="1" dirty="0" smtClean="0"/>
              <a:t>entries</a:t>
            </a:r>
            <a:r>
              <a:rPr lang="en-US" dirty="0" smtClean="0"/>
              <a:t>)</a:t>
            </a:r>
          </a:p>
          <a:p>
            <a:r>
              <a:rPr lang="en-US" dirty="0" smtClean="0"/>
              <a:t>A protein has a unique </a:t>
            </a:r>
            <a:r>
              <a:rPr lang="en-US" dirty="0" err="1" smtClean="0"/>
              <a:t>UniProtKB</a:t>
            </a:r>
            <a:r>
              <a:rPr lang="en-US" dirty="0" smtClean="0"/>
              <a:t> identifier (accession number ) , similar proteins, sequence, protein name, gene name, domain, family, structure.  </a:t>
            </a:r>
          </a:p>
          <a:p>
            <a:endParaRPr lang="en-US" dirty="0" smtClean="0"/>
          </a:p>
          <a:p>
            <a:endParaRPr lang="en-US" dirty="0" smtClean="0"/>
          </a:p>
          <a:p>
            <a:endParaRPr lang="en-US" b="1" dirty="0"/>
          </a:p>
        </p:txBody>
      </p:sp>
    </p:spTree>
    <p:extLst>
      <p:ext uri="{BB962C8B-B14F-4D97-AF65-F5344CB8AC3E}">
        <p14:creationId xmlns:p14="http://schemas.microsoft.com/office/powerpoint/2010/main" val="2663684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01" t="20437" r="12989" b="4735"/>
          <a:stretch/>
        </p:blipFill>
        <p:spPr bwMode="auto">
          <a:xfrm>
            <a:off x="7257" y="152400"/>
            <a:ext cx="9136743"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51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49155"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49156"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49157"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49160"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49162"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49164"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49165"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49168"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9"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49170"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49172"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Line 21"/>
          <p:cNvSpPr>
            <a:spLocks noChangeShapeType="1"/>
          </p:cNvSpPr>
          <p:nvPr/>
        </p:nvSpPr>
        <p:spPr bwMode="auto">
          <a:xfrm flipH="1" flipV="1">
            <a:off x="2667000" y="4419600"/>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Text Box 22"/>
          <p:cNvSpPr txBox="1">
            <a:spLocks noChangeArrowheads="1"/>
          </p:cNvSpPr>
          <p:nvPr/>
        </p:nvSpPr>
        <p:spPr bwMode="auto">
          <a:xfrm>
            <a:off x="1828800" y="6096000"/>
            <a:ext cx="449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Part of the ER Model </a:t>
            </a:r>
          </a:p>
        </p:txBody>
      </p:sp>
      <p:sp>
        <p:nvSpPr>
          <p:cNvPr id="49175" name="Oval 23"/>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49176" name="Line 24"/>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Text Box 25"/>
          <p:cNvSpPr txBox="1">
            <a:spLocks noChangeArrowheads="1"/>
          </p:cNvSpPr>
          <p:nvPr/>
        </p:nvSpPr>
        <p:spPr bwMode="auto">
          <a:xfrm>
            <a:off x="3429000" y="0"/>
            <a:ext cx="304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See Fig. 3.2 </a:t>
            </a:r>
          </a:p>
        </p:txBody>
      </p:sp>
      <p:sp>
        <p:nvSpPr>
          <p:cNvPr id="49178" name="Text Box 26"/>
          <p:cNvSpPr txBox="1">
            <a:spLocks noChangeArrowheads="1"/>
          </p:cNvSpPr>
          <p:nvPr/>
        </p:nvSpPr>
        <p:spPr bwMode="auto">
          <a:xfrm>
            <a:off x="3276600" y="4953000"/>
            <a:ext cx="2362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An Attribute</a:t>
            </a:r>
            <a:endParaRPr lang="en-GB"/>
          </a:p>
        </p:txBody>
      </p:sp>
      <p:sp>
        <p:nvSpPr>
          <p:cNvPr id="49179" name="Text Box 27"/>
          <p:cNvSpPr txBox="1">
            <a:spLocks noChangeArrowheads="1"/>
          </p:cNvSpPr>
          <p:nvPr/>
        </p:nvSpPr>
        <p:spPr bwMode="auto">
          <a:xfrm>
            <a:off x="6019800" y="3962400"/>
            <a:ext cx="3124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pPr>
            <a:r>
              <a:rPr lang="en-US"/>
              <a:t>Each Entity has its own attributes that describe its properties</a:t>
            </a:r>
            <a:endParaRPr lang="en-GB"/>
          </a:p>
        </p:txBody>
      </p:sp>
    </p:spTree>
    <p:extLst>
      <p:ext uri="{BB962C8B-B14F-4D97-AF65-F5344CB8AC3E}">
        <p14:creationId xmlns:p14="http://schemas.microsoft.com/office/powerpoint/2010/main" val="4257671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250"/>
          <a:stretch/>
        </p:blipFill>
        <p:spPr bwMode="auto">
          <a:xfrm>
            <a:off x="0" y="0"/>
            <a:ext cx="8991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067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383"/>
          <a:stretch/>
        </p:blipFill>
        <p:spPr bwMode="auto">
          <a:xfrm>
            <a:off x="0" y="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958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0268" y="2967335"/>
            <a:ext cx="7763471" cy="923330"/>
          </a:xfrm>
          <a:prstGeom prst="rect">
            <a:avLst/>
          </a:prstGeom>
          <a:noFill/>
        </p:spPr>
        <p:txBody>
          <a:bodyPr wrap="none">
            <a:spAutoFit/>
          </a:bodyPr>
          <a:lstStyle/>
          <a:p>
            <a:pPr algn="ctr">
              <a:buFont typeface="Wingdings" pitchFamily="2" charset="2"/>
              <a:buNone/>
              <a:defRPr/>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End of Today’s Lecture</a:t>
            </a:r>
          </a:p>
        </p:txBody>
      </p:sp>
    </p:spTree>
    <p:extLst>
      <p:ext uri="{BB962C8B-B14F-4D97-AF65-F5344CB8AC3E}">
        <p14:creationId xmlns:p14="http://schemas.microsoft.com/office/powerpoint/2010/main" val="1828902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smtClean="0"/>
              <a:t>Entity Types, Entity Sets, Attributes, and Keys (Cont.)</a:t>
            </a:r>
            <a:endParaRPr lang="en-GB" smtClean="0"/>
          </a:p>
        </p:txBody>
      </p:sp>
      <p:sp>
        <p:nvSpPr>
          <p:cNvPr id="267267" name="Rectangle 3"/>
          <p:cNvSpPr>
            <a:spLocks noGrp="1" noChangeArrowheads="1"/>
          </p:cNvSpPr>
          <p:nvPr>
            <p:ph type="body" idx="1"/>
          </p:nvPr>
        </p:nvSpPr>
        <p:spPr/>
        <p:txBody>
          <a:bodyPr/>
          <a:lstStyle/>
          <a:p>
            <a:pPr marL="571500" indent="-571500" eaLnBrk="1" hangingPunct="1">
              <a:defRPr/>
            </a:pPr>
            <a:r>
              <a:rPr lang="en-US" b="1" dirty="0" smtClean="0"/>
              <a:t>Types of Attributes:</a:t>
            </a:r>
          </a:p>
          <a:p>
            <a:pPr marL="1150938" lvl="2" indent="-457200" eaLnBrk="1" hangingPunct="1">
              <a:buClr>
                <a:schemeClr val="tx2">
                  <a:lumMod val="60000"/>
                  <a:lumOff val="40000"/>
                </a:schemeClr>
              </a:buClr>
              <a:buFont typeface="+mj-lt"/>
              <a:buAutoNum type="arabicPeriod"/>
              <a:defRPr/>
            </a:pPr>
            <a:r>
              <a:rPr lang="en-US" b="1" dirty="0" smtClean="0"/>
              <a:t>Composite versus Simple (Atomic) Attributes </a:t>
            </a:r>
          </a:p>
          <a:p>
            <a:pPr marL="1150938" lvl="2" indent="-457200" eaLnBrk="1" hangingPunct="1">
              <a:buClr>
                <a:schemeClr val="tx2">
                  <a:lumMod val="60000"/>
                  <a:lumOff val="40000"/>
                </a:schemeClr>
              </a:buClr>
              <a:buFont typeface="+mj-lt"/>
              <a:buAutoNum type="arabicPeriod"/>
              <a:defRPr/>
            </a:pPr>
            <a:r>
              <a:rPr lang="en-US" b="1" dirty="0" smtClean="0"/>
              <a:t>Single-Valued versus </a:t>
            </a:r>
            <a:r>
              <a:rPr lang="en-US" b="1" dirty="0" err="1" smtClean="0"/>
              <a:t>Multivalued</a:t>
            </a:r>
            <a:r>
              <a:rPr lang="en-US" b="1" dirty="0" smtClean="0"/>
              <a:t> Attributes </a:t>
            </a:r>
          </a:p>
          <a:p>
            <a:pPr marL="1150938" lvl="2" indent="-457200" eaLnBrk="1" hangingPunct="1">
              <a:buClr>
                <a:schemeClr val="tx2">
                  <a:lumMod val="60000"/>
                  <a:lumOff val="40000"/>
                </a:schemeClr>
              </a:buClr>
              <a:buFont typeface="+mj-lt"/>
              <a:buAutoNum type="arabicPeriod"/>
              <a:defRPr/>
            </a:pPr>
            <a:r>
              <a:rPr lang="en-US" b="1" dirty="0" smtClean="0"/>
              <a:t>Stored versus Derived Attributes </a:t>
            </a:r>
          </a:p>
          <a:p>
            <a:pPr marL="1150938" lvl="2" indent="-457200" eaLnBrk="1" hangingPunct="1">
              <a:buClr>
                <a:schemeClr val="tx2">
                  <a:lumMod val="60000"/>
                  <a:lumOff val="40000"/>
                </a:schemeClr>
              </a:buClr>
              <a:buFont typeface="+mj-lt"/>
              <a:buAutoNum type="arabicPeriod"/>
              <a:defRPr/>
            </a:pPr>
            <a:r>
              <a:rPr lang="en-US" b="1" dirty="0" smtClean="0"/>
              <a:t>Null Values </a:t>
            </a:r>
          </a:p>
          <a:p>
            <a:pPr marL="1150938" lvl="2" indent="-457200" eaLnBrk="1" hangingPunct="1">
              <a:buClr>
                <a:schemeClr val="tx2">
                  <a:lumMod val="60000"/>
                  <a:lumOff val="40000"/>
                </a:schemeClr>
              </a:buClr>
              <a:buFont typeface="+mj-lt"/>
              <a:buAutoNum type="arabicPeriod"/>
              <a:defRPr/>
            </a:pPr>
            <a:r>
              <a:rPr lang="en-US" b="1" dirty="0" smtClean="0"/>
              <a:t>Complex Attributes </a:t>
            </a:r>
            <a:endParaRPr lang="en-GB" b="1" dirty="0" smtClean="0"/>
          </a:p>
        </p:txBody>
      </p:sp>
    </p:spTree>
    <p:extLst>
      <p:ext uri="{BB962C8B-B14F-4D97-AF65-F5344CB8AC3E}">
        <p14:creationId xmlns:p14="http://schemas.microsoft.com/office/powerpoint/2010/main" val="2079402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990600" y="5486400"/>
            <a:ext cx="7162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a:t>1. Composite versus Simple Attributes </a:t>
            </a:r>
          </a:p>
        </p:txBody>
      </p:sp>
      <p:sp>
        <p:nvSpPr>
          <p:cNvPr id="51203" name="Text Box 9"/>
          <p:cNvSpPr txBox="1">
            <a:spLocks noChangeArrowheads="1"/>
          </p:cNvSpPr>
          <p:nvPr/>
        </p:nvSpPr>
        <p:spPr bwMode="auto">
          <a:xfrm>
            <a:off x="762000" y="4495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Number</a:t>
            </a:r>
          </a:p>
        </p:txBody>
      </p:sp>
      <p:grpSp>
        <p:nvGrpSpPr>
          <p:cNvPr id="51204" name="Group 18"/>
          <p:cNvGrpSpPr>
            <a:grpSpLocks/>
          </p:cNvGrpSpPr>
          <p:nvPr/>
        </p:nvGrpSpPr>
        <p:grpSpPr bwMode="auto">
          <a:xfrm>
            <a:off x="1752600" y="685800"/>
            <a:ext cx="6858000" cy="4267200"/>
            <a:chOff x="1104" y="432"/>
            <a:chExt cx="4320" cy="2688"/>
          </a:xfrm>
        </p:grpSpPr>
        <p:sp>
          <p:nvSpPr>
            <p:cNvPr id="51205" name="Oval 2"/>
            <p:cNvSpPr>
              <a:spLocks noChangeArrowheads="1"/>
            </p:cNvSpPr>
            <p:nvPr/>
          </p:nvSpPr>
          <p:spPr bwMode="auto">
            <a:xfrm>
              <a:off x="2304" y="432"/>
              <a:ext cx="1008" cy="48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51206" name="Line 4"/>
            <p:cNvSpPr>
              <a:spLocks noChangeShapeType="1"/>
            </p:cNvSpPr>
            <p:nvPr/>
          </p:nvSpPr>
          <p:spPr bwMode="auto">
            <a:xfrm flipH="1">
              <a:off x="1872" y="912"/>
              <a:ext cx="86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Text Box 5"/>
            <p:cNvSpPr txBox="1">
              <a:spLocks noChangeArrowheads="1"/>
            </p:cNvSpPr>
            <p:nvPr/>
          </p:nvSpPr>
          <p:spPr bwMode="auto">
            <a:xfrm>
              <a:off x="1200" y="168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StreetAddress</a:t>
              </a:r>
            </a:p>
          </p:txBody>
        </p:sp>
        <p:sp>
          <p:nvSpPr>
            <p:cNvPr id="51208" name="Line 6"/>
            <p:cNvSpPr>
              <a:spLocks noChangeShapeType="1"/>
            </p:cNvSpPr>
            <p:nvPr/>
          </p:nvSpPr>
          <p:spPr bwMode="auto">
            <a:xfrm>
              <a:off x="2784" y="912"/>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9" name="Text Box 7"/>
            <p:cNvSpPr txBox="1">
              <a:spLocks noChangeArrowheads="1"/>
            </p:cNvSpPr>
            <p:nvPr/>
          </p:nvSpPr>
          <p:spPr bwMode="auto">
            <a:xfrm>
              <a:off x="2640" y="172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City </a:t>
              </a:r>
            </a:p>
          </p:txBody>
        </p:sp>
        <p:sp>
          <p:nvSpPr>
            <p:cNvPr id="51210" name="Line 8"/>
            <p:cNvSpPr>
              <a:spLocks noChangeShapeType="1"/>
            </p:cNvSpPr>
            <p:nvPr/>
          </p:nvSpPr>
          <p:spPr bwMode="auto">
            <a:xfrm flipH="1">
              <a:off x="1104" y="1968"/>
              <a:ext cx="624"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0"/>
            <p:cNvSpPr>
              <a:spLocks noChangeShapeType="1"/>
            </p:cNvSpPr>
            <p:nvPr/>
          </p:nvSpPr>
          <p:spPr bwMode="auto">
            <a:xfrm>
              <a:off x="1728" y="1968"/>
              <a:ext cx="336"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2" name="Text Box 11"/>
            <p:cNvSpPr txBox="1">
              <a:spLocks noChangeArrowheads="1"/>
            </p:cNvSpPr>
            <p:nvPr/>
          </p:nvSpPr>
          <p:spPr bwMode="auto">
            <a:xfrm>
              <a:off x="1728" y="283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Street </a:t>
              </a:r>
            </a:p>
          </p:txBody>
        </p:sp>
        <p:sp>
          <p:nvSpPr>
            <p:cNvPr id="51213" name="Line 12"/>
            <p:cNvSpPr>
              <a:spLocks noChangeShapeType="1"/>
            </p:cNvSpPr>
            <p:nvPr/>
          </p:nvSpPr>
          <p:spPr bwMode="auto">
            <a:xfrm>
              <a:off x="1728" y="1968"/>
              <a:ext cx="1152"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4" name="Text Box 13"/>
            <p:cNvSpPr txBox="1">
              <a:spLocks noChangeArrowheads="1"/>
            </p:cNvSpPr>
            <p:nvPr/>
          </p:nvSpPr>
          <p:spPr bwMode="auto">
            <a:xfrm>
              <a:off x="2640" y="2784"/>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t>Apartment_Number</a:t>
              </a:r>
            </a:p>
          </p:txBody>
        </p:sp>
        <p:sp>
          <p:nvSpPr>
            <p:cNvPr id="51215" name="Line 14"/>
            <p:cNvSpPr>
              <a:spLocks noChangeShapeType="1"/>
            </p:cNvSpPr>
            <p:nvPr/>
          </p:nvSpPr>
          <p:spPr bwMode="auto">
            <a:xfrm>
              <a:off x="2832" y="912"/>
              <a:ext cx="1152"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6" name="Line 15"/>
            <p:cNvSpPr>
              <a:spLocks noChangeShapeType="1"/>
            </p:cNvSpPr>
            <p:nvPr/>
          </p:nvSpPr>
          <p:spPr bwMode="auto">
            <a:xfrm>
              <a:off x="2880" y="912"/>
              <a:ext cx="18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7" name="Text Box 16"/>
            <p:cNvSpPr txBox="1">
              <a:spLocks noChangeArrowheads="1"/>
            </p:cNvSpPr>
            <p:nvPr/>
          </p:nvSpPr>
          <p:spPr bwMode="auto">
            <a:xfrm>
              <a:off x="3696" y="168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State </a:t>
              </a:r>
            </a:p>
          </p:txBody>
        </p:sp>
        <p:sp>
          <p:nvSpPr>
            <p:cNvPr id="51218" name="Text Box 17"/>
            <p:cNvSpPr txBox="1">
              <a:spLocks noChangeArrowheads="1"/>
            </p:cNvSpPr>
            <p:nvPr/>
          </p:nvSpPr>
          <p:spPr bwMode="auto">
            <a:xfrm>
              <a:off x="4608" y="158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sz="2400" b="1"/>
                <a:t>Zip </a:t>
              </a:r>
            </a:p>
          </p:txBody>
        </p:sp>
      </p:grpSp>
    </p:spTree>
    <p:extLst>
      <p:ext uri="{BB962C8B-B14F-4D97-AF65-F5344CB8AC3E}">
        <p14:creationId xmlns:p14="http://schemas.microsoft.com/office/powerpoint/2010/main" val="325473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52227"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52228"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52229"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0"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1"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52232"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52234"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5"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52236"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52237"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52240"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52242"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52244"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21"/>
          <p:cNvSpPr>
            <a:spLocks noChangeShapeType="1"/>
          </p:cNvSpPr>
          <p:nvPr/>
        </p:nvSpPr>
        <p:spPr bwMode="auto">
          <a:xfrm flipV="1">
            <a:off x="6172200" y="3505200"/>
            <a:ext cx="1295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6" name="Text Box 22"/>
          <p:cNvSpPr txBox="1">
            <a:spLocks noChangeArrowheads="1"/>
          </p:cNvSpPr>
          <p:nvPr/>
        </p:nvSpPr>
        <p:spPr bwMode="auto">
          <a:xfrm>
            <a:off x="304800" y="6308725"/>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2. Single-Valued vs Multivalued Attributes </a:t>
            </a:r>
          </a:p>
        </p:txBody>
      </p:sp>
      <p:sp>
        <p:nvSpPr>
          <p:cNvPr id="52247" name="Oval 23"/>
          <p:cNvSpPr>
            <a:spLocks noChangeArrowheads="1"/>
          </p:cNvSpPr>
          <p:nvPr/>
        </p:nvSpPr>
        <p:spPr bwMode="auto">
          <a:xfrm>
            <a:off x="7086600" y="2286000"/>
            <a:ext cx="1600200" cy="1066800"/>
          </a:xfrm>
          <a:prstGeom prst="ellipse">
            <a:avLst/>
          </a:prstGeom>
          <a:noFill/>
          <a:ln w="28575" algn="ctr">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52248" name="Line 24"/>
          <p:cNvSpPr>
            <a:spLocks noChangeShapeType="1"/>
          </p:cNvSpPr>
          <p:nvPr/>
        </p:nvSpPr>
        <p:spPr bwMode="auto">
          <a:xfrm>
            <a:off x="6096000" y="2971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37" name="Text Box 25"/>
          <p:cNvSpPr txBox="1">
            <a:spLocks noChangeArrowheads="1"/>
          </p:cNvSpPr>
          <p:nvPr/>
        </p:nvSpPr>
        <p:spPr bwMode="auto">
          <a:xfrm>
            <a:off x="4267200" y="4038600"/>
            <a:ext cx="4876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Multivalued</a:t>
            </a:r>
          </a:p>
          <a:p>
            <a:pPr eaLnBrk="1" hangingPunct="1">
              <a:spcBef>
                <a:spcPct val="50000"/>
              </a:spcBef>
              <a:buFont typeface="Wingdings" pitchFamily="2" charset="2"/>
              <a:buNone/>
            </a:pPr>
            <a:r>
              <a:rPr lang="en-US" sz="2400" b="1">
                <a:solidFill>
                  <a:srgbClr val="000066"/>
                </a:solidFill>
              </a:rPr>
              <a:t>One person can have:</a:t>
            </a:r>
          </a:p>
          <a:p>
            <a:pPr eaLnBrk="1" hangingPunct="1">
              <a:spcBef>
                <a:spcPct val="50000"/>
              </a:spcBef>
              <a:buFont typeface="Wingdings 2" pitchFamily="18" charset="2"/>
              <a:buChar char="ó"/>
            </a:pPr>
            <a:r>
              <a:rPr lang="en-US" sz="2400" b="1">
                <a:solidFill>
                  <a:srgbClr val="000066"/>
                </a:solidFill>
              </a:rPr>
              <a:t>No degree </a:t>
            </a:r>
          </a:p>
          <a:p>
            <a:pPr eaLnBrk="1" hangingPunct="1">
              <a:spcBef>
                <a:spcPct val="50000"/>
              </a:spcBef>
              <a:buFont typeface="Wingdings 2" pitchFamily="18" charset="2"/>
              <a:buChar char="ó"/>
            </a:pPr>
            <a:r>
              <a:rPr lang="en-US" sz="2400" b="1">
                <a:solidFill>
                  <a:srgbClr val="000066"/>
                </a:solidFill>
              </a:rPr>
              <a:t>More than 2 degrees </a:t>
            </a:r>
          </a:p>
        </p:txBody>
      </p:sp>
      <p:sp>
        <p:nvSpPr>
          <p:cNvPr id="269338" name="Text Box 26"/>
          <p:cNvSpPr txBox="1">
            <a:spLocks noChangeArrowheads="1"/>
          </p:cNvSpPr>
          <p:nvPr/>
        </p:nvSpPr>
        <p:spPr bwMode="auto">
          <a:xfrm>
            <a:off x="990600" y="4876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Single-Valued</a:t>
            </a:r>
          </a:p>
        </p:txBody>
      </p:sp>
      <p:sp>
        <p:nvSpPr>
          <p:cNvPr id="52251" name="Line 27"/>
          <p:cNvSpPr>
            <a:spLocks noChangeShapeType="1"/>
          </p:cNvSpPr>
          <p:nvPr/>
        </p:nvSpPr>
        <p:spPr bwMode="auto">
          <a:xfrm>
            <a:off x="1905000" y="47244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52" name="Oval 28"/>
          <p:cNvSpPr>
            <a:spLocks noChangeArrowheads="1"/>
          </p:cNvSpPr>
          <p:nvPr/>
        </p:nvSpPr>
        <p:spPr bwMode="auto">
          <a:xfrm>
            <a:off x="7010400" y="2209800"/>
            <a:ext cx="1752600" cy="1219200"/>
          </a:xfrm>
          <a:prstGeom prst="ellipse">
            <a:avLst/>
          </a:prstGeom>
          <a:noFill/>
          <a:ln w="28575" algn="ctr">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endParaRPr lang="ar-EG" sz="2400" b="1">
              <a:solidFill>
                <a:srgbClr val="3333CC"/>
              </a:solidFill>
            </a:endParaRPr>
          </a:p>
        </p:txBody>
      </p:sp>
    </p:spTree>
    <p:extLst>
      <p:ext uri="{BB962C8B-B14F-4D97-AF65-F5344CB8AC3E}">
        <p14:creationId xmlns:p14="http://schemas.microsoft.com/office/powerpoint/2010/main" val="1110529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9337"/>
                                        </p:tgtEl>
                                        <p:attrNameLst>
                                          <p:attrName>style.visibility</p:attrName>
                                        </p:attrNameLst>
                                      </p:cBhvr>
                                      <p:to>
                                        <p:strVal val="visible"/>
                                      </p:to>
                                    </p:set>
                                    <p:animEffect transition="in" filter="checkerboard(across)">
                                      <p:cBhvr>
                                        <p:cTn id="7" dur="500"/>
                                        <p:tgtEl>
                                          <p:spTgt spid="269337"/>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69338"/>
                                        </p:tgtEl>
                                        <p:attrNameLst>
                                          <p:attrName>style.visibility</p:attrName>
                                        </p:attrNameLst>
                                      </p:cBhvr>
                                      <p:to>
                                        <p:strVal val="visible"/>
                                      </p:to>
                                    </p:set>
                                    <p:anim calcmode="lin" valueType="num">
                                      <p:cBhvr additive="base">
                                        <p:cTn id="11" dur="500" fill="hold"/>
                                        <p:tgtEl>
                                          <p:spTgt spid="269338"/>
                                        </p:tgtEl>
                                        <p:attrNameLst>
                                          <p:attrName>ppt_x</p:attrName>
                                        </p:attrNameLst>
                                      </p:cBhvr>
                                      <p:tavLst>
                                        <p:tav tm="0">
                                          <p:val>
                                            <p:strVal val="#ppt_x"/>
                                          </p:val>
                                        </p:tav>
                                        <p:tav tm="100000">
                                          <p:val>
                                            <p:strVal val="#ppt_x"/>
                                          </p:val>
                                        </p:tav>
                                      </p:tavLst>
                                    </p:anim>
                                    <p:anim calcmode="lin" valueType="num">
                                      <p:cBhvr additive="base">
                                        <p:cTn id="12" dur="500" fill="hold"/>
                                        <p:tgtEl>
                                          <p:spTgt spid="269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7" grpId="0"/>
      <p:bldP spid="26933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429000" y="2743200"/>
            <a:ext cx="26670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Employee</a:t>
            </a:r>
          </a:p>
        </p:txBody>
      </p:sp>
      <p:sp>
        <p:nvSpPr>
          <p:cNvPr id="53251" name="Oval 3"/>
          <p:cNvSpPr>
            <a:spLocks noChangeArrowheads="1"/>
          </p:cNvSpPr>
          <p:nvPr/>
        </p:nvSpPr>
        <p:spPr bwMode="auto">
          <a:xfrm>
            <a:off x="6781800" y="12954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Salary </a:t>
            </a:r>
          </a:p>
        </p:txBody>
      </p:sp>
      <p:sp>
        <p:nvSpPr>
          <p:cNvPr id="53252" name="Oval 4"/>
          <p:cNvSpPr>
            <a:spLocks noChangeArrowheads="1"/>
          </p:cNvSpPr>
          <p:nvPr/>
        </p:nvSpPr>
        <p:spPr bwMode="auto">
          <a:xfrm>
            <a:off x="5257800" y="914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Address </a:t>
            </a:r>
          </a:p>
        </p:txBody>
      </p:sp>
      <p:sp>
        <p:nvSpPr>
          <p:cNvPr id="53253" name="Line 5"/>
          <p:cNvSpPr>
            <a:spLocks noChangeShapeType="1"/>
          </p:cNvSpPr>
          <p:nvPr/>
        </p:nvSpPr>
        <p:spPr bwMode="auto">
          <a:xfrm flipH="1">
            <a:off x="5562600" y="19050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4" name="Line 6"/>
          <p:cNvSpPr>
            <a:spLocks noChangeShapeType="1"/>
          </p:cNvSpPr>
          <p:nvPr/>
        </p:nvSpPr>
        <p:spPr bwMode="auto">
          <a:xfrm flipV="1">
            <a:off x="5334000" y="1676400"/>
            <a:ext cx="533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5" name="Oval 7"/>
          <p:cNvSpPr>
            <a:spLocks noChangeArrowheads="1"/>
          </p:cNvSpPr>
          <p:nvPr/>
        </p:nvSpPr>
        <p:spPr bwMode="auto">
          <a:xfrm>
            <a:off x="3581400" y="7620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Gender  </a:t>
            </a:r>
          </a:p>
        </p:txBody>
      </p:sp>
      <p:sp>
        <p:nvSpPr>
          <p:cNvPr id="53256" name="Line 8"/>
          <p:cNvSpPr>
            <a:spLocks noChangeShapeType="1"/>
          </p:cNvSpPr>
          <p:nvPr/>
        </p:nvSpPr>
        <p:spPr bwMode="auto">
          <a:xfrm flipH="1">
            <a:off x="4419600" y="15240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7" name="Oval 9"/>
          <p:cNvSpPr>
            <a:spLocks noChangeArrowheads="1"/>
          </p:cNvSpPr>
          <p:nvPr/>
        </p:nvSpPr>
        <p:spPr bwMode="auto">
          <a:xfrm>
            <a:off x="1828800" y="16002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Name   </a:t>
            </a:r>
          </a:p>
        </p:txBody>
      </p:sp>
      <p:sp>
        <p:nvSpPr>
          <p:cNvPr id="53258" name="Line 10"/>
          <p:cNvSpPr>
            <a:spLocks noChangeShapeType="1"/>
          </p:cNvSpPr>
          <p:nvPr/>
        </p:nvSpPr>
        <p:spPr bwMode="auto">
          <a:xfrm>
            <a:off x="3048000" y="2286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Oval 11"/>
          <p:cNvSpPr>
            <a:spLocks noChangeArrowheads="1"/>
          </p:cNvSpPr>
          <p:nvPr/>
        </p:nvSpPr>
        <p:spPr bwMode="auto">
          <a:xfrm>
            <a:off x="1981200" y="533400"/>
            <a:ext cx="16002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Lname   </a:t>
            </a:r>
          </a:p>
        </p:txBody>
      </p:sp>
      <p:sp>
        <p:nvSpPr>
          <p:cNvPr id="53260" name="Oval 12"/>
          <p:cNvSpPr>
            <a:spLocks noChangeArrowheads="1"/>
          </p:cNvSpPr>
          <p:nvPr/>
        </p:nvSpPr>
        <p:spPr bwMode="auto">
          <a:xfrm>
            <a:off x="762000" y="609600"/>
            <a:ext cx="11430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Minit  </a:t>
            </a:r>
          </a:p>
        </p:txBody>
      </p:sp>
      <p:sp>
        <p:nvSpPr>
          <p:cNvPr id="53261" name="Line 13"/>
          <p:cNvSpPr>
            <a:spLocks noChangeShapeType="1"/>
          </p:cNvSpPr>
          <p:nvPr/>
        </p:nvSpPr>
        <p:spPr bwMode="auto">
          <a:xfrm>
            <a:off x="2743200" y="129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14"/>
          <p:cNvSpPr>
            <a:spLocks noChangeShapeType="1"/>
          </p:cNvSpPr>
          <p:nvPr/>
        </p:nvSpPr>
        <p:spPr bwMode="auto">
          <a:xfrm>
            <a:off x="1676400" y="1295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Oval 15"/>
          <p:cNvSpPr>
            <a:spLocks noChangeArrowheads="1"/>
          </p:cNvSpPr>
          <p:nvPr/>
        </p:nvSpPr>
        <p:spPr bwMode="auto">
          <a:xfrm>
            <a:off x="0" y="13716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Fname  </a:t>
            </a:r>
          </a:p>
        </p:txBody>
      </p:sp>
      <p:sp>
        <p:nvSpPr>
          <p:cNvPr id="53264" name="Line 16"/>
          <p:cNvSpPr>
            <a:spLocks noChangeShapeType="1"/>
          </p:cNvSpPr>
          <p:nvPr/>
        </p:nvSpPr>
        <p:spPr bwMode="auto">
          <a:xfrm>
            <a:off x="1447800" y="182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Oval 17"/>
          <p:cNvSpPr>
            <a:spLocks noChangeArrowheads="1"/>
          </p:cNvSpPr>
          <p:nvPr/>
        </p:nvSpPr>
        <p:spPr bwMode="auto">
          <a:xfrm>
            <a:off x="457200" y="26670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u="sng"/>
              <a:t>Ssn </a:t>
            </a:r>
            <a:r>
              <a:rPr lang="en-US" sz="2400" b="1"/>
              <a:t> </a:t>
            </a:r>
          </a:p>
        </p:txBody>
      </p:sp>
      <p:sp>
        <p:nvSpPr>
          <p:cNvPr id="53266" name="Line 18"/>
          <p:cNvSpPr>
            <a:spLocks noChangeShapeType="1"/>
          </p:cNvSpPr>
          <p:nvPr/>
        </p:nvSpPr>
        <p:spPr bwMode="auto">
          <a:xfrm>
            <a:off x="1905000" y="3048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Oval 19"/>
          <p:cNvSpPr>
            <a:spLocks noChangeArrowheads="1"/>
          </p:cNvSpPr>
          <p:nvPr/>
        </p:nvSpPr>
        <p:spPr bwMode="auto">
          <a:xfrm>
            <a:off x="1143000" y="3886200"/>
            <a:ext cx="1447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Bdate </a:t>
            </a:r>
          </a:p>
        </p:txBody>
      </p:sp>
      <p:sp>
        <p:nvSpPr>
          <p:cNvPr id="53268" name="Line 20"/>
          <p:cNvSpPr>
            <a:spLocks noChangeShapeType="1"/>
          </p:cNvSpPr>
          <p:nvPr/>
        </p:nvSpPr>
        <p:spPr bwMode="auto">
          <a:xfrm flipH="1">
            <a:off x="2514600" y="32766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Text Box 21"/>
          <p:cNvSpPr txBox="1">
            <a:spLocks noChangeArrowheads="1"/>
          </p:cNvSpPr>
          <p:nvPr/>
        </p:nvSpPr>
        <p:spPr bwMode="auto">
          <a:xfrm>
            <a:off x="304800" y="6308725"/>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algn="ctr" eaLnBrk="1" hangingPunct="1">
              <a:spcBef>
                <a:spcPct val="50000"/>
              </a:spcBef>
              <a:buFont typeface="Wingdings" pitchFamily="2" charset="2"/>
              <a:buNone/>
            </a:pPr>
            <a:r>
              <a:rPr lang="en-US"/>
              <a:t>3. Stored vs Derived Attributes </a:t>
            </a:r>
          </a:p>
        </p:txBody>
      </p:sp>
      <p:sp>
        <p:nvSpPr>
          <p:cNvPr id="53270" name="Oval 22"/>
          <p:cNvSpPr>
            <a:spLocks noChangeArrowheads="1"/>
          </p:cNvSpPr>
          <p:nvPr/>
        </p:nvSpPr>
        <p:spPr bwMode="auto">
          <a:xfrm>
            <a:off x="7086600" y="2286000"/>
            <a:ext cx="1600200" cy="1066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a:buFont typeface="Wingdings" pitchFamily="2" charset="2"/>
              <a:buNone/>
            </a:pPr>
            <a:r>
              <a:rPr lang="en-US" sz="2400" b="1"/>
              <a:t>College </a:t>
            </a:r>
          </a:p>
          <a:p>
            <a:pPr marL="342900" indent="-342900" algn="ctr">
              <a:buFont typeface="Wingdings" pitchFamily="2" charset="2"/>
              <a:buNone/>
            </a:pPr>
            <a:r>
              <a:rPr lang="en-US" sz="2400" b="1"/>
              <a:t>Degree</a:t>
            </a:r>
          </a:p>
        </p:txBody>
      </p:sp>
      <p:sp>
        <p:nvSpPr>
          <p:cNvPr id="53271" name="Line 23"/>
          <p:cNvSpPr>
            <a:spLocks noChangeShapeType="1"/>
          </p:cNvSpPr>
          <p:nvPr/>
        </p:nvSpPr>
        <p:spPr bwMode="auto">
          <a:xfrm>
            <a:off x="60960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360" name="Text Box 24"/>
          <p:cNvSpPr txBox="1">
            <a:spLocks noChangeArrowheads="1"/>
          </p:cNvSpPr>
          <p:nvPr/>
        </p:nvSpPr>
        <p:spPr bwMode="auto">
          <a:xfrm>
            <a:off x="1219200" y="5105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Stored </a:t>
            </a:r>
          </a:p>
        </p:txBody>
      </p:sp>
      <p:sp>
        <p:nvSpPr>
          <p:cNvPr id="270361" name="Line 25"/>
          <p:cNvSpPr>
            <a:spLocks noChangeShapeType="1"/>
          </p:cNvSpPr>
          <p:nvPr/>
        </p:nvSpPr>
        <p:spPr bwMode="auto">
          <a:xfrm>
            <a:off x="1905000" y="47244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70362" name="Text Box 26"/>
          <p:cNvSpPr txBox="1">
            <a:spLocks noChangeArrowheads="1"/>
          </p:cNvSpPr>
          <p:nvPr/>
        </p:nvSpPr>
        <p:spPr bwMode="auto">
          <a:xfrm>
            <a:off x="3429000" y="44196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cs typeface="Arial" charset="0"/>
              </a:defRPr>
            </a:lvl1pPr>
            <a:lvl2pPr marL="742950" indent="-285750" eaLnBrk="0" hangingPunct="0">
              <a:defRPr sz="3000">
                <a:solidFill>
                  <a:schemeClr val="tx1"/>
                </a:solidFill>
                <a:latin typeface="Arial" charset="0"/>
                <a:cs typeface="Arial" charset="0"/>
              </a:defRPr>
            </a:lvl2pPr>
            <a:lvl3pPr marL="1143000" indent="-228600" eaLnBrk="0" hangingPunct="0">
              <a:defRPr sz="3000">
                <a:solidFill>
                  <a:schemeClr val="tx1"/>
                </a:solidFill>
                <a:latin typeface="Arial" charset="0"/>
                <a:cs typeface="Arial" charset="0"/>
              </a:defRPr>
            </a:lvl3pPr>
            <a:lvl4pPr marL="1600200" indent="-228600" eaLnBrk="0" hangingPunct="0">
              <a:defRPr sz="3000">
                <a:solidFill>
                  <a:schemeClr val="tx1"/>
                </a:solidFill>
                <a:latin typeface="Arial" charset="0"/>
                <a:cs typeface="Arial" charset="0"/>
              </a:defRPr>
            </a:lvl4pPr>
            <a:lvl5pPr marL="2057400" indent="-228600" eaLnBrk="0" hangingPunct="0">
              <a:defRPr sz="3000">
                <a:solidFill>
                  <a:schemeClr val="tx1"/>
                </a:solidFill>
                <a:latin typeface="Arial" charset="0"/>
                <a:cs typeface="Arial" charset="0"/>
              </a:defRPr>
            </a:lvl5pPr>
            <a:lvl6pPr marL="25146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6pPr>
            <a:lvl7pPr marL="29718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7pPr>
            <a:lvl8pPr marL="34290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8pPr>
            <a:lvl9pPr marL="3886200" indent="-22860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Arial" charset="0"/>
                <a:cs typeface="Arial" charset="0"/>
              </a:defRPr>
            </a:lvl9pPr>
          </a:lstStyle>
          <a:p>
            <a:pPr eaLnBrk="1" hangingPunct="1">
              <a:spcBef>
                <a:spcPct val="50000"/>
              </a:spcBef>
              <a:buFont typeface="Wingdings" pitchFamily="2" charset="2"/>
              <a:buNone/>
            </a:pPr>
            <a:r>
              <a:rPr lang="en-US" sz="2400" b="1">
                <a:solidFill>
                  <a:srgbClr val="000066"/>
                </a:solidFill>
              </a:rPr>
              <a:t>Value of Age (derived attribute) can be determined </a:t>
            </a:r>
          </a:p>
        </p:txBody>
      </p:sp>
    </p:spTree>
    <p:extLst>
      <p:ext uri="{BB962C8B-B14F-4D97-AF65-F5344CB8AC3E}">
        <p14:creationId xmlns:p14="http://schemas.microsoft.com/office/powerpoint/2010/main" val="3425462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0360">
                                            <p:txEl>
                                              <p:pRg st="0" end="0"/>
                                            </p:txEl>
                                          </p:spTgt>
                                        </p:tgtEl>
                                        <p:attrNameLst>
                                          <p:attrName>style.visibility</p:attrName>
                                        </p:attrNameLst>
                                      </p:cBhvr>
                                      <p:to>
                                        <p:strVal val="visible"/>
                                      </p:to>
                                    </p:set>
                                    <p:anim calcmode="lin" valueType="num">
                                      <p:cBhvr additive="base">
                                        <p:cTn id="7" dur="500" fill="hold"/>
                                        <p:tgtEl>
                                          <p:spTgt spid="2703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grpId="0" nodeType="afterEffect">
                                  <p:stCondLst>
                                    <p:cond delay="0"/>
                                  </p:stCondLst>
                                  <p:childTnLst>
                                    <p:set>
                                      <p:cBhvr>
                                        <p:cTn id="11" dur="1" fill="hold">
                                          <p:stCondLst>
                                            <p:cond delay="0"/>
                                          </p:stCondLst>
                                        </p:cTn>
                                        <p:tgtEl>
                                          <p:spTgt spid="270361"/>
                                        </p:tgtEl>
                                        <p:attrNameLst>
                                          <p:attrName>style.visibility</p:attrName>
                                        </p:attrNameLst>
                                      </p:cBhvr>
                                      <p:to>
                                        <p:strVal val="visible"/>
                                      </p:to>
                                    </p:set>
                                    <p:animEffect transition="in" filter="diamond(in)">
                                      <p:cBhvr>
                                        <p:cTn id="12" dur="2000"/>
                                        <p:tgtEl>
                                          <p:spTgt spid="270361"/>
                                        </p:tgtEl>
                                      </p:cBhvr>
                                    </p:animEffect>
                                  </p:childTnLst>
                                </p:cTn>
                              </p:par>
                            </p:childTnLst>
                          </p:cTn>
                        </p:par>
                        <p:par>
                          <p:cTn id="13" fill="hold" nodeType="afterGroup">
                            <p:stCondLst>
                              <p:cond delay="2500"/>
                            </p:stCondLst>
                            <p:childTnLst>
                              <p:par>
                                <p:cTn id="14" presetID="8" presetClass="entr" presetSubtype="16" fill="hold" grpId="0" nodeType="afterEffect">
                                  <p:stCondLst>
                                    <p:cond delay="0"/>
                                  </p:stCondLst>
                                  <p:childTnLst>
                                    <p:set>
                                      <p:cBhvr>
                                        <p:cTn id="15" dur="1" fill="hold">
                                          <p:stCondLst>
                                            <p:cond delay="0"/>
                                          </p:stCondLst>
                                        </p:cTn>
                                        <p:tgtEl>
                                          <p:spTgt spid="270362"/>
                                        </p:tgtEl>
                                        <p:attrNameLst>
                                          <p:attrName>style.visibility</p:attrName>
                                        </p:attrNameLst>
                                      </p:cBhvr>
                                      <p:to>
                                        <p:strVal val="visible"/>
                                      </p:to>
                                    </p:set>
                                    <p:animEffect transition="in" filter="diamond(in)">
                                      <p:cBhvr>
                                        <p:cTn id="16" dur="2000"/>
                                        <p:tgtEl>
                                          <p:spTgt spid="27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1" grpId="0" animBg="1"/>
      <p:bldP spid="27036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1832</Words>
  <Application>Microsoft Office PowerPoint</Application>
  <PresentationFormat>On-screen Show (4:3)</PresentationFormat>
  <Paragraphs>438</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Database Systems</vt:lpstr>
      <vt:lpstr>Agenda </vt:lpstr>
      <vt:lpstr>Now … Consider the following Example (Employee Database)</vt:lpstr>
      <vt:lpstr>PowerPoint Presentation</vt:lpstr>
      <vt:lpstr>PowerPoint Presentation</vt:lpstr>
      <vt:lpstr>Entity Types, Entity Sets, Attributes, and Keys (Cont.)</vt:lpstr>
      <vt:lpstr>PowerPoint Presentation</vt:lpstr>
      <vt:lpstr>PowerPoint Presentation</vt:lpstr>
      <vt:lpstr>PowerPoint Presentation</vt:lpstr>
      <vt:lpstr>PowerPoint Presentation</vt:lpstr>
      <vt:lpstr>4. Null Values </vt:lpstr>
      <vt:lpstr>PowerPoint Presentation</vt:lpstr>
      <vt:lpstr>PowerPoint Presentation</vt:lpstr>
      <vt:lpstr>Initial Conceptual Design of the COMPANY Database </vt:lpstr>
      <vt:lpstr>PowerPoint Presentation</vt:lpstr>
      <vt:lpstr>PowerPoint Presentation</vt:lpstr>
      <vt:lpstr>PowerPoint Presentation</vt:lpstr>
      <vt:lpstr>Relationship Types, Sets, and Instances </vt:lpstr>
      <vt:lpstr>Relationship between Employee and Department </vt:lpstr>
      <vt:lpstr>Degree of a Relationship Type </vt:lpstr>
      <vt:lpstr>PowerPoint Presentation</vt:lpstr>
      <vt:lpstr>PowerPoint Presentation</vt:lpstr>
      <vt:lpstr>PowerPoint Presentation</vt:lpstr>
      <vt:lpstr>Constraints on Relationship Types </vt:lpstr>
      <vt:lpstr>Constraints on Relationship Types (Cont.) </vt:lpstr>
      <vt:lpstr>Constraints on Relationship Types (Cont.) </vt:lpstr>
      <vt:lpstr>PowerPoint Presentation</vt:lpstr>
      <vt:lpstr>Initial Conceptual Design of the COMPANY Database </vt:lpstr>
      <vt:lpstr>Refining the ER Design for the COMPANY Database </vt:lpstr>
      <vt:lpstr>PowerPoint Presentation</vt:lpstr>
      <vt:lpstr>Summary of Notations Used </vt:lpstr>
      <vt:lpstr>Summary of Notations Used (Cont.) </vt:lpstr>
      <vt:lpstr>Design Techniques</vt:lpstr>
      <vt:lpstr>Avoiding Redundancy</vt:lpstr>
      <vt:lpstr>Example: Good</vt:lpstr>
      <vt:lpstr>Example: Bad</vt:lpstr>
      <vt:lpstr>Example: Bad</vt:lpstr>
      <vt:lpstr>Consider a hospital: </vt:lpstr>
      <vt:lpstr>Consider a hospital: (Cont…) </vt:lpstr>
      <vt:lpstr>How do we start an ERD? </vt:lpstr>
      <vt:lpstr>What questions can we ask? </vt:lpstr>
      <vt:lpstr>PowerPoint Presentation</vt:lpstr>
      <vt:lpstr>PowerPoint Presentation</vt:lpstr>
      <vt:lpstr>PowerPoint Presentation</vt:lpstr>
      <vt:lpstr>PowerPoint Presentation</vt:lpstr>
      <vt:lpstr>Example : Corona Virus  </vt:lpstr>
      <vt:lpstr>Betacoronavirus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H P</dc:creator>
  <cp:lastModifiedBy>H P</cp:lastModifiedBy>
  <cp:revision>8</cp:revision>
  <dcterms:created xsi:type="dcterms:W3CDTF">2006-08-16T00:00:00Z</dcterms:created>
  <dcterms:modified xsi:type="dcterms:W3CDTF">2021-04-27T23:55:03Z</dcterms:modified>
</cp:coreProperties>
</file>