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2"/>
  </p:notesMasterIdLst>
  <p:sldIdLst>
    <p:sldId id="442" r:id="rId2"/>
    <p:sldId id="443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261" r:id="rId26"/>
    <p:sldId id="393" r:id="rId27"/>
    <p:sldId id="394" r:id="rId28"/>
    <p:sldId id="395" r:id="rId29"/>
    <p:sldId id="398" r:id="rId30"/>
    <p:sldId id="399" r:id="rId31"/>
    <p:sldId id="400" r:id="rId32"/>
    <p:sldId id="401" r:id="rId33"/>
    <p:sldId id="402" r:id="rId34"/>
    <p:sldId id="277" r:id="rId35"/>
    <p:sldId id="408" r:id="rId36"/>
    <p:sldId id="409" r:id="rId37"/>
    <p:sldId id="411" r:id="rId38"/>
    <p:sldId id="412" r:id="rId39"/>
    <p:sldId id="413" r:id="rId40"/>
    <p:sldId id="291" r:id="rId41"/>
    <p:sldId id="293" r:id="rId42"/>
    <p:sldId id="414" r:id="rId43"/>
    <p:sldId id="295" r:id="rId44"/>
    <p:sldId id="296" r:id="rId45"/>
    <p:sldId id="415" r:id="rId46"/>
    <p:sldId id="416" r:id="rId47"/>
    <p:sldId id="417" r:id="rId48"/>
    <p:sldId id="298" r:id="rId49"/>
    <p:sldId id="299" r:id="rId50"/>
    <p:sldId id="301" r:id="rId51"/>
    <p:sldId id="302" r:id="rId52"/>
    <p:sldId id="303" r:id="rId53"/>
    <p:sldId id="304" r:id="rId54"/>
    <p:sldId id="317" r:id="rId55"/>
    <p:sldId id="318" r:id="rId56"/>
    <p:sldId id="319" r:id="rId57"/>
    <p:sldId id="320" r:id="rId58"/>
    <p:sldId id="321" r:id="rId59"/>
    <p:sldId id="326" r:id="rId60"/>
    <p:sldId id="329" r:id="rId61"/>
    <p:sldId id="330" r:id="rId62"/>
    <p:sldId id="333" r:id="rId63"/>
    <p:sldId id="334" r:id="rId64"/>
    <p:sldId id="418" r:id="rId65"/>
    <p:sldId id="389" r:id="rId66"/>
    <p:sldId id="390" r:id="rId67"/>
    <p:sldId id="405" r:id="rId68"/>
    <p:sldId id="406" r:id="rId69"/>
    <p:sldId id="407" r:id="rId70"/>
    <p:sldId id="41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ACDE5-2C68-4C7B-8CF1-5643078F1A73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3999-C4E0-47F9-9B93-E18E5836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1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3D337-6426-49A5-A0CC-DE0ECCC15BC2}" type="slidenum">
              <a:rPr lang="en-CA"/>
              <a:pPr/>
              <a:t>25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3F90E-5AEB-4FF1-86F7-55B11E60D884}" type="slidenum">
              <a:rPr lang="en-CA"/>
              <a:pPr/>
              <a:t>34</a:t>
            </a:fld>
            <a:endParaRPr lang="en-CA"/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E6E3A-E5E1-45CA-AE85-F6FF4F4370C1}" type="slidenum">
              <a:rPr lang="en-CA"/>
              <a:pPr/>
              <a:t>40</a:t>
            </a:fld>
            <a:endParaRPr lang="en-CA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F9770-844B-49E0-93AA-803C2F864F5D}" type="slidenum">
              <a:rPr lang="en-CA"/>
              <a:pPr/>
              <a:t>41</a:t>
            </a:fld>
            <a:endParaRPr lang="en-CA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04301-95AF-4229-BF41-6191F974A540}" type="slidenum">
              <a:rPr lang="en-CA"/>
              <a:pPr/>
              <a:t>43</a:t>
            </a:fld>
            <a:endParaRPr lang="en-CA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52B21-6119-48B5-8682-9CFCC429CDA2}" type="slidenum">
              <a:rPr lang="en-CA"/>
              <a:pPr/>
              <a:t>48</a:t>
            </a:fld>
            <a:endParaRPr lang="en-CA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97BDCC-5545-4752-9EAE-62FCCB1F6061}" type="slidenum">
              <a:rPr lang="en-CA"/>
              <a:pPr/>
              <a:t>49</a:t>
            </a:fld>
            <a:endParaRPr lang="en-CA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42EDF-AE99-44A0-AA79-0B986CB7F7DF}" type="slidenum">
              <a:rPr lang="en-CA"/>
              <a:pPr/>
              <a:t>51</a:t>
            </a:fld>
            <a:endParaRPr lang="en-CA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48EA6-60A8-4402-B737-4E5170DE1465}" type="slidenum">
              <a:rPr lang="en-CA"/>
              <a:pPr/>
              <a:t>52</a:t>
            </a:fld>
            <a:endParaRPr lang="en-CA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FF4566-5627-4BCD-B305-BAB2219DD83A}" type="slidenum">
              <a:rPr lang="en-CA"/>
              <a:pPr/>
              <a:t>53</a:t>
            </a:fld>
            <a:endParaRPr lang="en-CA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BAAF6-C66F-4247-8802-6D84F413EB80}" type="slidenum">
              <a:rPr lang="en-CA"/>
              <a:pPr/>
              <a:t>54</a:t>
            </a:fld>
            <a:endParaRPr lang="en-CA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6C962D-D34F-45A0-8B34-42C367B4AF60}" type="slidenum">
              <a:rPr lang="en-CA"/>
              <a:pPr/>
              <a:t>55</a:t>
            </a:fld>
            <a:endParaRPr lang="en-CA"/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123CD-2D67-487B-AC98-9CDA58DF0FE2}" type="slidenum">
              <a:rPr lang="en-CA"/>
              <a:pPr/>
              <a:t>56</a:t>
            </a:fld>
            <a:endParaRPr lang="en-CA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5C5AE-D442-45A7-B9BF-1B0ED7B3C5CC}" type="slidenum">
              <a:rPr lang="en-CA"/>
              <a:pPr/>
              <a:t>57</a:t>
            </a:fld>
            <a:endParaRPr lang="en-CA"/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5747C-8CC6-4FB8-92BA-E382F429F1DE}" type="slidenum">
              <a:rPr lang="en-CA"/>
              <a:pPr/>
              <a:t>58</a:t>
            </a:fld>
            <a:endParaRPr lang="en-CA"/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13979-FB65-4134-8ACB-D255BD0401C3}" type="slidenum">
              <a:rPr lang="en-CA"/>
              <a:pPr/>
              <a:t>65</a:t>
            </a:fld>
            <a:endParaRPr lang="en-CA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6F46F-85BE-4D2D-BFB2-6405A8824978}" type="slidenum">
              <a:rPr lang="en-CA"/>
              <a:pPr/>
              <a:t>66</a:t>
            </a:fld>
            <a:endParaRPr lang="en-CA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1638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5288" cy="4103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Dept. of Computing Science, University of Aberdeen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68D9-4B20-4A0F-9A83-99DCE4739AD7}" type="slidenum">
              <a:rPr lang="ar-EG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89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6900" cy="1131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B78811-DD5C-474F-8DB1-6BC1C3F6B1F4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3C4DBA-7EB9-4F10-9210-76E7CA84FD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SQL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Prof. Dr. </a:t>
            </a:r>
            <a:r>
              <a:rPr lang="en-US" dirty="0" err="1" smtClean="0"/>
              <a:t>Taysir</a:t>
            </a:r>
            <a:r>
              <a:rPr lang="en-US" dirty="0" smtClean="0"/>
              <a:t> Hassan </a:t>
            </a:r>
            <a:r>
              <a:rPr lang="en-US" dirty="0" err="1" smtClean="0"/>
              <a:t>Adbel</a:t>
            </a:r>
            <a:r>
              <a:rPr lang="en-US" dirty="0" smtClean="0"/>
              <a:t> Hamid </a:t>
            </a:r>
          </a:p>
          <a:p>
            <a:r>
              <a:rPr lang="en-US" dirty="0" smtClean="0"/>
              <a:t>Information Systems Department </a:t>
            </a:r>
          </a:p>
          <a:p>
            <a:r>
              <a:rPr lang="en-US" dirty="0" smtClean="0"/>
              <a:t>Faculty of Computers and Information </a:t>
            </a:r>
          </a:p>
          <a:p>
            <a:r>
              <a:rPr lang="en-US" dirty="0" smtClean="0"/>
              <a:t>Assiut University</a:t>
            </a:r>
          </a:p>
          <a:p>
            <a:r>
              <a:rPr lang="en-US" dirty="0" smtClean="0"/>
              <a:t>March 29, 2020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57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INSERT statement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Used to add one or more tuples (records) to a relation (table)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Values for the attributes should be listed in the same order as the attributes were specified in the </a:t>
            </a:r>
            <a:r>
              <a:rPr lang="en-US" altLang="en-US" b="1" smtClean="0"/>
              <a:t>CREATE TABLE</a:t>
            </a:r>
            <a:r>
              <a:rPr lang="en-US" altLang="en-US" smtClean="0"/>
              <a:t> command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Attributes that have defaults values can be omitted in the new record(s)</a:t>
            </a:r>
          </a:p>
        </p:txBody>
      </p:sp>
    </p:spTree>
    <p:extLst>
      <p:ext uri="{BB962C8B-B14F-4D97-AF65-F5344CB8AC3E}">
        <p14:creationId xmlns:p14="http://schemas.microsoft.com/office/powerpoint/2010/main" val="2452997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INSERT statement (cont.)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Example: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U1:	INSERT INTO  	EMPLOYEE</a:t>
            </a:r>
            <a:br>
              <a:rPr lang="en-US" altLang="en-US" sz="2200" smtClean="0"/>
            </a:br>
            <a:r>
              <a:rPr lang="en-US" altLang="en-US" sz="2200" smtClean="0"/>
              <a:t>	VALUES ('Richard','K','Marini', '653298653', '30-DEC-52',</a:t>
            </a:r>
            <a:br>
              <a:rPr lang="en-US" altLang="en-US" sz="2200" smtClean="0"/>
            </a:br>
            <a:r>
              <a:rPr lang="en-US" altLang="en-US" sz="2200" smtClean="0"/>
              <a:t>	'98 Oak Forest,Katy,TX', 'M', 37000,'987654321', 4 ) ;</a:t>
            </a:r>
            <a:br>
              <a:rPr lang="en-US" altLang="en-US" sz="2200" smtClean="0"/>
            </a:br>
            <a:endParaRPr lang="en-US" altLang="en-US" sz="2200" smtClean="0"/>
          </a:p>
          <a:p>
            <a:pPr marL="330200" indent="-33020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An alternate form of INSERT specifies explicitly the attribute names that correspond to the values in the new tuple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Attributes with NULL or default values can be left out</a:t>
            </a:r>
          </a:p>
          <a:p>
            <a:pPr marL="330200" indent="-33020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Example: Insert a tuple for a new EMPLOYEE for whom we only know the FNAME, LNAME, and SSN attributes.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U1A:   INSERT INTO 	EMPLOYEE (FNAME, LNAME, SSN)</a:t>
            </a:r>
            <a:br>
              <a:rPr lang="en-US" altLang="en-US" sz="2200" smtClean="0"/>
            </a:br>
            <a:r>
              <a:rPr lang="en-US" altLang="en-US" sz="2200" smtClean="0"/>
              <a:t>	   VALUES ('Richard', 'Marini', '653298653') ;</a:t>
            </a:r>
          </a:p>
        </p:txBody>
      </p:sp>
    </p:spTree>
    <p:extLst>
      <p:ext uri="{BB962C8B-B14F-4D97-AF65-F5344CB8AC3E}">
        <p14:creationId xmlns:p14="http://schemas.microsoft.com/office/powerpoint/2010/main" val="3537094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INSERT statement (cont.)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Constraints specified in the DDL  are automatically enforced by the DBMS when updates are applied to the database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Can insert multiple tuples in one INSERT statement</a:t>
            </a:r>
          </a:p>
          <a:p>
            <a:pPr marL="730250" lvl="1" indent="-273050" eaLnBrk="1" hangingPunct="1">
              <a:spcBef>
                <a:spcPts val="6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The values in each tuple are enclosed in parentheses</a:t>
            </a:r>
          </a:p>
          <a:p>
            <a:pPr marL="330200" indent="-330200" eaLnBrk="1" hangingPunct="1">
              <a:spcBef>
                <a:spcPts val="700"/>
              </a:spcBef>
              <a:buClrTx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61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6213" cy="914400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smtClean="0"/>
              <a:t>INSERT statement (cont.)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2725" y="1144588"/>
            <a:ext cx="8294688" cy="5027612"/>
          </a:xfrm>
        </p:spPr>
        <p:txBody>
          <a:bodyPr lIns="90000" tIns="46800" bIns="46800"/>
          <a:lstStyle/>
          <a:p>
            <a:pPr marL="330200" indent="-330200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Can also insert tuples from a query result into a table</a:t>
            </a:r>
          </a:p>
          <a:p>
            <a:pPr marL="330200" indent="-330200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Example: Suppose we want to create a temporary table that has the employee  last name, project name, and hours per week for each employee.</a:t>
            </a:r>
          </a:p>
          <a:p>
            <a:pPr marL="730250" lvl="1" indent="-273050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A table WORKS_ON_INFO is created by U3A, and is loaded with the summary information retrieved from the database by the query in U3B.</a:t>
            </a:r>
          </a:p>
          <a:p>
            <a:pPr marL="730250"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U3A:	CREATE TABLE  WORKS_ON_INFO</a:t>
            </a:r>
            <a:br>
              <a:rPr lang="en-US" altLang="en-US" sz="2000" smtClean="0"/>
            </a:br>
            <a:r>
              <a:rPr lang="en-US" altLang="en-US" sz="2000" smtClean="0"/>
              <a:t>			(EMP_NAME     			VARCHAR(15),</a:t>
            </a:r>
            <a:br>
              <a:rPr lang="en-US" altLang="en-US" sz="2000" smtClean="0"/>
            </a:br>
            <a:r>
              <a:rPr lang="en-US" altLang="en-US" sz="2000" smtClean="0"/>
              <a:t>			 PROJ_NAME	       		VARCHAR(15),</a:t>
            </a:r>
            <a:br>
              <a:rPr lang="en-US" altLang="en-US" sz="2000" smtClean="0"/>
            </a:br>
            <a:r>
              <a:rPr lang="en-US" altLang="en-US" sz="2000" smtClean="0"/>
              <a:t>			 HOURS_PER_WEEK		DECIMAL(3,1));</a:t>
            </a:r>
          </a:p>
          <a:p>
            <a:pPr marL="730250"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z="2000" smtClean="0"/>
          </a:p>
          <a:p>
            <a:pPr marL="730250"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U3B:	INSERT INTO	WORKS_ON_INFO (EMP_NAME, 					PROJ_NAME, HOURS_PER_WEEK)</a:t>
            </a:r>
            <a:br>
              <a:rPr lang="en-US" altLang="en-US" sz="2000" smtClean="0"/>
            </a:br>
            <a:r>
              <a:rPr lang="en-US" altLang="en-US" sz="2000" smtClean="0"/>
              <a:t>		SELECT	E.LNAME, P.PNAME, W.HOURS</a:t>
            </a:r>
            <a:br>
              <a:rPr lang="en-US" altLang="en-US" sz="2000" smtClean="0"/>
            </a:br>
            <a:r>
              <a:rPr lang="en-US" altLang="en-US" sz="2000" smtClean="0"/>
              <a:t>		FROM		EMPLOYEE  E, PROJECT P, WORKS_ON W</a:t>
            </a:r>
            <a:br>
              <a:rPr lang="en-US" altLang="en-US" sz="2000" smtClean="0"/>
            </a:br>
            <a:r>
              <a:rPr lang="en-US" altLang="en-US" sz="2000" smtClean="0"/>
              <a:t>		WHERE	E.SSN=W.ESSN AND W.PNO=P.PNUMBER ;</a:t>
            </a:r>
          </a:p>
        </p:txBody>
      </p:sp>
    </p:spTree>
    <p:extLst>
      <p:ext uri="{BB962C8B-B14F-4D97-AF65-F5344CB8AC3E}">
        <p14:creationId xmlns:p14="http://schemas.microsoft.com/office/powerpoint/2010/main" val="2682126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INSERT statement (cont.)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800" smtClean="0"/>
              <a:t>Note: The WORKS_ON_INFO table may not be up-to-date if we change the tuples in the WORKS_ON, PROJECT, or EMPLOYEE relations </a:t>
            </a:r>
            <a:r>
              <a:rPr lang="en-US" altLang="en-US" sz="2800" i="1" smtClean="0"/>
              <a:t>after</a:t>
            </a:r>
            <a:r>
              <a:rPr lang="en-US" altLang="en-US" sz="2800" smtClean="0"/>
              <a:t>  executing U3B.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800" smtClean="0"/>
              <a:t>We have to use CREATE VIEW (see Chapter 5) to keep such a table up to date.</a:t>
            </a:r>
          </a:p>
        </p:txBody>
      </p:sp>
    </p:spTree>
    <p:extLst>
      <p:ext uri="{BB962C8B-B14F-4D97-AF65-F5344CB8AC3E}">
        <p14:creationId xmlns:p14="http://schemas.microsoft.com/office/powerpoint/2010/main" val="1681131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DELETE Statement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Removes tuples from a relation</a:t>
            </a:r>
          </a:p>
          <a:p>
            <a:pPr marL="730250" lvl="1" indent="-273050" eaLnBrk="1" hangingPunct="1"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Includes a WHERE-clause to select the tuples to be deleted</a:t>
            </a:r>
          </a:p>
          <a:p>
            <a:pPr marL="730250" lvl="1" indent="-273050" eaLnBrk="1" hangingPunct="1"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Referential integrity should be enforced (via REJECT/RESTRICT, CASCADE, SET NULL, or SET DEFAULT)</a:t>
            </a:r>
          </a:p>
          <a:p>
            <a:pPr marL="730250" lvl="1" indent="-273050" eaLnBrk="1" hangingPunct="1"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Tuples are deleted from only </a:t>
            </a:r>
            <a:r>
              <a:rPr lang="en-US" altLang="en-US" sz="2200" i="1" smtClean="0"/>
              <a:t>one table</a:t>
            </a:r>
            <a:r>
              <a:rPr lang="en-US" altLang="en-US" sz="2200" smtClean="0"/>
              <a:t> at a time (unless CASCADE is specified on a referential integrity constraint)</a:t>
            </a:r>
          </a:p>
          <a:p>
            <a:pPr marL="730250" lvl="1" indent="-273050" eaLnBrk="1" hangingPunct="1"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Missing WHERE-clause deletes </a:t>
            </a:r>
            <a:r>
              <a:rPr lang="en-US" altLang="en-US" sz="2200" i="1" smtClean="0"/>
              <a:t>all tuples</a:t>
            </a:r>
            <a:r>
              <a:rPr lang="en-US" altLang="en-US" sz="2200" smtClean="0"/>
              <a:t> in the relation; the table then becomes an empty table</a:t>
            </a:r>
          </a:p>
          <a:p>
            <a:pPr marL="730250" lvl="1" indent="-273050" eaLnBrk="1" hangingPunct="1"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Number of tuples deleted is the number of tuples selected by the WHERE-clause</a:t>
            </a:r>
          </a:p>
          <a:p>
            <a:pPr marL="330200" indent="-330200" eaLnBrk="1" hangingPunct="1">
              <a:spcBef>
                <a:spcPts val="550"/>
              </a:spcBef>
              <a:buClrTx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3143918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DELETE Statement (cont.)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Examples:</a:t>
            </a:r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U4A:	DELETE FROM 	EMPLOYEE</a:t>
            </a:r>
            <a:br>
              <a:rPr lang="en-US" altLang="en-US" sz="2000" smtClean="0"/>
            </a:br>
            <a:r>
              <a:rPr lang="en-US" altLang="en-US" sz="2000" smtClean="0"/>
              <a:t>		WHERE			LNAME='Brown' ;</a:t>
            </a:r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z="2000" smtClean="0"/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U4B:	DELETE FROM 	EMPLOYEE</a:t>
            </a:r>
            <a:br>
              <a:rPr lang="en-US" altLang="en-US" sz="2000" smtClean="0"/>
            </a:br>
            <a:r>
              <a:rPr lang="en-US" altLang="en-US" sz="2000" smtClean="0"/>
              <a:t>		WHERE			SSN='123456789’ ;</a:t>
            </a:r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z="2000" smtClean="0"/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U4C:	DELETE FROM 	EMPLOYEE</a:t>
            </a:r>
            <a:br>
              <a:rPr lang="en-US" altLang="en-US" sz="2000" smtClean="0"/>
            </a:br>
            <a:r>
              <a:rPr lang="en-US" altLang="en-US" sz="2000" smtClean="0"/>
              <a:t>		WHERE			DNO  = 5 ;</a:t>
            </a:r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endParaRPr lang="en-US" altLang="en-US" sz="2000" smtClean="0"/>
          </a:p>
          <a:p>
            <a:pPr lvl="1" indent="-273050" eaLnBrk="1" hangingPunct="1">
              <a:lnSpc>
                <a:spcPct val="8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U4D:	DELETE FROM 	EMPLOYEE ;</a:t>
            </a:r>
          </a:p>
        </p:txBody>
      </p:sp>
    </p:spTree>
    <p:extLst>
      <p:ext uri="{BB962C8B-B14F-4D97-AF65-F5344CB8AC3E}">
        <p14:creationId xmlns:p14="http://schemas.microsoft.com/office/powerpoint/2010/main" val="2868063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96213" cy="992188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UPDATE Statement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294688" cy="3886200"/>
          </a:xfrm>
        </p:spPr>
        <p:txBody>
          <a:bodyPr lIns="90000" tIns="46800" bIns="46800">
            <a:normAutofit lnSpcReduction="10000"/>
          </a:bodyPr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Used to modify attribute values of one or more selected tuples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A WHERE-clause selects the tuples to be modified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An additional SET-clause specifies the attributes to be modified and their new values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Each command modifies tuples </a:t>
            </a:r>
            <a:r>
              <a:rPr lang="en-US" altLang="en-US" sz="2600" i="1" smtClean="0"/>
              <a:t>in the same relation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Referential integrity should be enforced (via REJECT/RESTRICT, CASCADE, SET NULL, or SET DEFAULT)</a:t>
            </a:r>
          </a:p>
        </p:txBody>
      </p:sp>
    </p:spTree>
    <p:extLst>
      <p:ext uri="{BB962C8B-B14F-4D97-AF65-F5344CB8AC3E}">
        <p14:creationId xmlns:p14="http://schemas.microsoft.com/office/powerpoint/2010/main" val="1033703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UPDATE Statement (cont.)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Example: Change the location and controlling department number of project number 10 to 'Bellaire' and 5, respectively.</a:t>
            </a:r>
          </a:p>
          <a:p>
            <a:pPr lvl="1" indent="-273050" eaLnBrk="1" hangingPunct="1">
              <a:spcBef>
                <a:spcPts val="65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mtClean="0"/>
              <a:t>U5:	UPDATE 	PROJECT</a:t>
            </a:r>
            <a:br>
              <a:rPr lang="en-US" altLang="en-US" smtClean="0"/>
            </a:br>
            <a:r>
              <a:rPr lang="en-US" altLang="en-US" smtClean="0"/>
              <a:t>		SET	PLOCATION = 'Bellaire', DNUM = 5</a:t>
            </a:r>
            <a:br>
              <a:rPr lang="en-US" altLang="en-US" smtClean="0"/>
            </a:br>
            <a:r>
              <a:rPr lang="en-US" altLang="en-US" smtClean="0"/>
              <a:t>		WHERE	PNUMBER=10 ;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5937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UPDATE Statement (cont.)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Example: Give all employees in department  number 5 a 10% raise in salary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U6:	UPDATE 	EMPLOYEE</a:t>
            </a:r>
            <a:br>
              <a:rPr lang="en-US" altLang="en-US" sz="2200" smtClean="0"/>
            </a:br>
            <a:r>
              <a:rPr lang="en-US" altLang="en-US" sz="2200" smtClean="0"/>
              <a:t>	SET		SALARY = SALARY *1.1</a:t>
            </a:r>
            <a:br>
              <a:rPr lang="en-US" altLang="en-US" sz="2200" smtClean="0"/>
            </a:br>
            <a:r>
              <a:rPr lang="en-US" altLang="en-US" sz="2200" smtClean="0"/>
              <a:t>	WHERE	DNO = 5 ;</a:t>
            </a:r>
            <a:br>
              <a:rPr lang="en-US" altLang="en-US" sz="2200" smtClean="0"/>
            </a:br>
            <a:endParaRPr lang="en-US" altLang="en-US" sz="2200" smtClean="0"/>
          </a:p>
          <a:p>
            <a:pPr marL="330200" indent="-330200" eaLnBrk="1" hangingPunct="1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In this request, the modified SALARY value depends on the original SALARY value in each tuple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The reference to the SALARY attribute on the right of = refers to the old SALARY value before modification</a:t>
            </a:r>
          </a:p>
          <a:p>
            <a:pPr lvl="1" indent="-273050" eaLnBrk="1" hangingPunct="1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200" smtClean="0"/>
              <a:t>The reference to the SALARY attribute on the left of = refers to the new SALARY value after modification</a:t>
            </a:r>
            <a:br>
              <a:rPr lang="en-US" altLang="en-US" sz="2200" smtClean="0"/>
            </a:br>
            <a:endParaRPr lang="en-US" altLang="en-US" sz="2200" smtClean="0"/>
          </a:p>
        </p:txBody>
      </p:sp>
    </p:spTree>
    <p:extLst>
      <p:ext uri="{BB962C8B-B14F-4D97-AF65-F5344CB8AC3E}">
        <p14:creationId xmlns:p14="http://schemas.microsoft.com/office/powerpoint/2010/main" val="3156282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Oultine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INSERT, UPDATE, DELETE </a:t>
            </a:r>
          </a:p>
          <a:p>
            <a:r>
              <a:rPr lang="en-US" dirty="0" smtClean="0"/>
              <a:t>Nested Queries </a:t>
            </a:r>
          </a:p>
          <a:p>
            <a:r>
              <a:rPr lang="en-US" dirty="0" smtClean="0"/>
              <a:t>IN </a:t>
            </a:r>
          </a:p>
          <a:p>
            <a:r>
              <a:rPr lang="en-US" dirty="0" smtClean="0"/>
              <a:t>EXISTS and Not EXISTS </a:t>
            </a:r>
          </a:p>
          <a:p>
            <a:r>
              <a:rPr lang="en-US" dirty="0" smtClean="0"/>
              <a:t>Views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229600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smtClean="0"/>
              <a:t>Set and Multiset Operations in SQL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SQL has directly incorporated some set operations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The set operations are: union  (UNION), set difference (EXCEPT or MINUS) and intersection (INTERSECT)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Results of these set operations are sets of tuples; </a:t>
            </a:r>
            <a:r>
              <a:rPr lang="en-US" altLang="en-US" sz="2400" i="1" smtClean="0"/>
              <a:t>duplicate tuples are eliminated</a:t>
            </a:r>
            <a:r>
              <a:rPr lang="en-US" altLang="en-US" sz="2400" smtClean="0"/>
              <a:t> </a:t>
            </a:r>
            <a:r>
              <a:rPr lang="en-US" altLang="en-US" sz="2400" i="1" smtClean="0"/>
              <a:t>from the result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Set operations apply only to </a:t>
            </a:r>
            <a:r>
              <a:rPr lang="en-US" altLang="en-US" sz="2400" i="1" smtClean="0"/>
              <a:t>type compatible </a:t>
            </a:r>
            <a:r>
              <a:rPr lang="en-US" altLang="en-US" sz="2400" smtClean="0"/>
              <a:t>relations (also called </a:t>
            </a:r>
            <a:r>
              <a:rPr lang="en-US" altLang="en-US" sz="2400" i="1" smtClean="0"/>
              <a:t>union compatible</a:t>
            </a:r>
            <a:r>
              <a:rPr lang="en-US" altLang="en-US" sz="2400" smtClean="0"/>
              <a:t>); the two relations must have the same (or similar) attribute types and in the same order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Set operations typically applied to the results of two separate queries; e.g Q1 UNION Q2</a:t>
            </a:r>
          </a:p>
        </p:txBody>
      </p:sp>
    </p:spTree>
    <p:extLst>
      <p:ext uri="{BB962C8B-B14F-4D97-AF65-F5344CB8AC3E}">
        <p14:creationId xmlns:p14="http://schemas.microsoft.com/office/powerpoint/2010/main" val="902183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Set Operations (cont.) 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Example: Query 4: Make a list of all project names for projects that involve an employee whose last name is 'Smith' as a worker on the project or as a manager of the department that controls the project.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indent="-273050" eaLnBrk="1" hangingPunct="1">
              <a:lnSpc>
                <a:spcPct val="9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Q4:		(SELECT 	PNAME</a:t>
            </a:r>
            <a:br>
              <a:rPr lang="en-US" altLang="en-US" sz="2000" smtClean="0"/>
            </a:br>
            <a:r>
              <a:rPr lang="en-US" altLang="en-US" sz="2000" smtClean="0"/>
              <a:t>		FROM		PROJECT, DEPARTMENT, EMPLOYEE</a:t>
            </a:r>
            <a:br>
              <a:rPr lang="en-US" altLang="en-US" sz="2000" smtClean="0"/>
            </a:br>
            <a:r>
              <a:rPr lang="en-US" altLang="en-US" sz="2000" smtClean="0"/>
              <a:t>		WHERE	DNUM=DNUMBER AND 					                                   MGRSSN=SSN AND LNAME='Smith')</a:t>
            </a:r>
            <a:br>
              <a:rPr lang="en-US" altLang="en-US" sz="2000" smtClean="0"/>
            </a:br>
            <a:r>
              <a:rPr lang="en-US" altLang="en-US" sz="2000" smtClean="0"/>
              <a:t>		UNION	</a:t>
            </a:r>
          </a:p>
          <a:p>
            <a:pPr lvl="1" indent="-273050" eaLnBrk="1" hangingPunct="1">
              <a:lnSpc>
                <a:spcPct val="9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			(SELECT  	PNAME</a:t>
            </a:r>
            <a:br>
              <a:rPr lang="en-US" altLang="en-US" sz="2000" smtClean="0"/>
            </a:br>
            <a:r>
              <a:rPr lang="en-US" altLang="en-US" sz="2000" smtClean="0"/>
              <a:t>		FROM		PROJECT, WORKS_ON, EMPLOYEE</a:t>
            </a:r>
            <a:br>
              <a:rPr lang="en-US" altLang="en-US" sz="2000" smtClean="0"/>
            </a:br>
            <a:r>
              <a:rPr lang="en-US" altLang="en-US" sz="2000" smtClean="0"/>
              <a:t>		WHERE	PNUMBER=PNO AND </a:t>
            </a:r>
          </a:p>
          <a:p>
            <a:pPr lvl="1" indent="-273050" eaLnBrk="1" hangingPunct="1">
              <a:lnSpc>
                <a:spcPct val="90000"/>
              </a:lnSpc>
              <a:spcBef>
                <a:spcPts val="500"/>
              </a:spcBef>
              <a:buClrTx/>
              <a:buSzPct val="55000"/>
              <a:buFontTx/>
              <a:buNone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000" smtClean="0"/>
              <a:t>					       ESSN=SSN AND LNAME='Smith') ;</a:t>
            </a:r>
          </a:p>
        </p:txBody>
      </p:sp>
    </p:spTree>
    <p:extLst>
      <p:ext uri="{BB962C8B-B14F-4D97-AF65-F5344CB8AC3E}">
        <p14:creationId xmlns:p14="http://schemas.microsoft.com/office/powerpoint/2010/main" val="135429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8229600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smtClean="0"/>
              <a:t>Multiset Operations in SQL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SQL has multiset operations when the user does not want to eliminate duplicates from the query results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These are: UNION ALL, EXCEPT ALL, and INTERSECT ALL; see examples in Figure 4.5 (next slide)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Results of these  operations are multisets of tuples; </a:t>
            </a:r>
            <a:r>
              <a:rPr lang="en-US" altLang="en-US" sz="2400" i="1" smtClean="0"/>
              <a:t>all tuples and duplicates in the input tables are considered </a:t>
            </a:r>
            <a:r>
              <a:rPr lang="en-US" altLang="en-US" sz="2400" smtClean="0"/>
              <a:t>when computing the result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Multiset operations also apply only to </a:t>
            </a:r>
            <a:r>
              <a:rPr lang="en-US" altLang="en-US" sz="2400" i="1" smtClean="0"/>
              <a:t>type compatible </a:t>
            </a:r>
            <a:r>
              <a:rPr lang="en-US" altLang="en-US" sz="2400" smtClean="0"/>
              <a:t>relations</a:t>
            </a:r>
          </a:p>
          <a:p>
            <a:pPr marL="330200" indent="-330200" eaLnBrk="1" hangingPunct="1">
              <a:spcBef>
                <a:spcPts val="6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400" smtClean="0"/>
              <a:t>Typically applied to the results of two separate queries; e.g Q1 UNION ALL Q2 ;</a:t>
            </a:r>
          </a:p>
        </p:txBody>
      </p:sp>
    </p:spTree>
    <p:extLst>
      <p:ext uri="{BB962C8B-B14F-4D97-AF65-F5344CB8AC3E}">
        <p14:creationId xmlns:p14="http://schemas.microsoft.com/office/powerpoint/2010/main" val="3624898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8683625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605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ChangeArrowheads="1"/>
          </p:cNvSpPr>
          <p:nvPr>
            <p:ph type="title"/>
          </p:nvPr>
        </p:nvSpPr>
        <p:spPr>
          <a:xfrm>
            <a:off x="282575" y="73025"/>
            <a:ext cx="7796213" cy="839788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smtClean="0"/>
              <a:t>Some Other Features of SQL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More complex query features: nested queries, aggregate functions, GROUP BY, HAVING, EXISTS function 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Views, 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2318743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7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96213" cy="762000"/>
          </a:xfrm>
        </p:spPr>
        <p:txBody>
          <a:bodyPr/>
          <a:lstStyle/>
          <a:p>
            <a:r>
              <a:rPr lang="en-US"/>
              <a:t>The COMPANY Database Schema</a:t>
            </a:r>
          </a:p>
        </p:txBody>
      </p:sp>
      <p:pic>
        <p:nvPicPr>
          <p:cNvPr id="6963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143000"/>
            <a:ext cx="8077200" cy="5119688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41E35C9-213D-45AE-A641-287EF64B160D}" type="slidenum">
              <a:rPr lang="en-US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1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Updates in SQL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There are three SQL commands to modify the database; INSERT, DELETE, and UPDATE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E906E434-3282-4429-9B5E-CBD1EC40EB19}" type="slidenum">
              <a:rPr lang="en-US" sz="1600">
                <a:solidFill>
                  <a:schemeClr val="bg2"/>
                </a:solidFill>
              </a:rPr>
              <a:pPr eaLnBrk="1" hangingPunct="1"/>
              <a:t>26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In its simplest form, it is used to add one or more tuples to a relation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Attribute values should be listed in the same order as the attributes were specified in the CREATE TABLE command</a:t>
            </a:r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334CA8F2-FBEC-41CE-8547-B9138C2CB796}" type="slidenum">
              <a:rPr lang="en-US" sz="1600">
                <a:solidFill>
                  <a:schemeClr val="bg2"/>
                </a:solidFill>
              </a:rPr>
              <a:pPr eaLnBrk="1" hangingPunct="1"/>
              <a:t>27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 smtClean="0">
                <a:solidFill>
                  <a:srgbClr val="000000"/>
                </a:solidFill>
              </a:rPr>
              <a:t>Example:</a:t>
            </a:r>
            <a:br>
              <a:rPr lang="en-US" sz="2000" u="sng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0000"/>
                </a:solidFill>
              </a:rPr>
              <a:t/>
            </a:r>
            <a:br>
              <a:rPr lang="en-US" sz="2000" u="sng" dirty="0" smtClean="0">
                <a:solidFill>
                  <a:srgbClr val="000000"/>
                </a:solidFill>
              </a:rPr>
            </a:br>
            <a:r>
              <a:rPr lang="en-US" sz="2000" u="sng" dirty="0" smtClean="0">
                <a:solidFill>
                  <a:srgbClr val="000000"/>
                </a:solidFill>
              </a:rPr>
              <a:t>QUERY </a:t>
            </a:r>
            <a:r>
              <a:rPr lang="en-US" sz="2000" b="1" dirty="0" smtClean="0">
                <a:solidFill>
                  <a:srgbClr val="000000"/>
                </a:solidFill>
              </a:rPr>
              <a:t>:	INSERT INTO  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VALUES </a:t>
            </a:r>
            <a:r>
              <a:rPr lang="en-US" sz="2000" b="1" dirty="0" smtClean="0">
                <a:solidFill>
                  <a:srgbClr val="000000"/>
                </a:solidFill>
              </a:rPr>
              <a:t>(‘</a:t>
            </a:r>
            <a:r>
              <a:rPr lang="en-US" sz="2000" b="1" dirty="0" err="1" smtClean="0">
                <a:solidFill>
                  <a:srgbClr val="000000"/>
                </a:solidFill>
              </a:rPr>
              <a:t>Aly</a:t>
            </a:r>
            <a:r>
              <a:rPr lang="en-US" sz="2000" b="1" dirty="0" smtClean="0">
                <a:solidFill>
                  <a:srgbClr val="000000"/>
                </a:solidFill>
              </a:rPr>
              <a:t>’</a:t>
            </a:r>
            <a:r>
              <a:rPr lang="en-US" sz="2000" b="1" dirty="0" smtClean="0">
                <a:solidFill>
                  <a:srgbClr val="000000"/>
                </a:solidFill>
              </a:rPr>
              <a:t>,</a:t>
            </a:r>
            <a:r>
              <a:rPr lang="en-US" sz="2000" b="1" dirty="0" smtClean="0">
                <a:solidFill>
                  <a:srgbClr val="000000"/>
                </a:solidFill>
              </a:rPr>
              <a:t>'K</a:t>
            </a:r>
            <a:r>
              <a:rPr lang="en-US" sz="2000" b="1" dirty="0" smtClean="0">
                <a:solidFill>
                  <a:srgbClr val="000000"/>
                </a:solidFill>
              </a:rPr>
              <a:t>',‘</a:t>
            </a:r>
            <a:r>
              <a:rPr lang="en-US" sz="2000" b="1" dirty="0" err="1" smtClean="0">
                <a:solidFill>
                  <a:srgbClr val="000000"/>
                </a:solidFill>
              </a:rPr>
              <a:t>ElGohary</a:t>
            </a:r>
            <a:r>
              <a:rPr lang="en-US" sz="2000" b="1" dirty="0" smtClean="0">
                <a:solidFill>
                  <a:srgbClr val="000000"/>
                </a:solidFill>
              </a:rPr>
              <a:t>', </a:t>
            </a:r>
            <a:r>
              <a:rPr lang="en-US" sz="2000" b="1" dirty="0" smtClean="0">
                <a:solidFill>
                  <a:srgbClr val="000000"/>
                </a:solidFill>
              </a:rPr>
              <a:t>'653298653', '30-DEC-52',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</a:t>
            </a:r>
            <a:r>
              <a:rPr lang="en-US" sz="2000" b="1" dirty="0" smtClean="0">
                <a:solidFill>
                  <a:srgbClr val="000000"/>
                </a:solidFill>
              </a:rPr>
              <a:t>‘7 </a:t>
            </a:r>
            <a:r>
              <a:rPr lang="en-US" sz="2000" b="1" dirty="0" err="1" smtClean="0">
                <a:solidFill>
                  <a:srgbClr val="000000"/>
                </a:solidFill>
              </a:rPr>
              <a:t>ElGomherya</a:t>
            </a:r>
            <a:r>
              <a:rPr lang="en-US" sz="2000" b="1" dirty="0" smtClean="0">
                <a:solidFill>
                  <a:srgbClr val="000000"/>
                </a:solidFill>
              </a:rPr>
              <a:t> Street', </a:t>
            </a:r>
            <a:r>
              <a:rPr lang="en-US" sz="2000" b="1" dirty="0" smtClean="0">
                <a:solidFill>
                  <a:srgbClr val="000000"/>
                </a:solidFill>
              </a:rPr>
              <a:t>'M', 37000,'987654321', 4 )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An alternate form of INSERT specifies explicitly the attribute names that correspond to the values in the new tuple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Attributes with NULL values can be left out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dirty="0" smtClean="0">
                <a:solidFill>
                  <a:srgbClr val="000000"/>
                </a:solidFill>
              </a:rPr>
              <a:t>Query :</a:t>
            </a:r>
            <a:r>
              <a:rPr lang="en-US" sz="2000" dirty="0" smtClean="0">
                <a:solidFill>
                  <a:srgbClr val="000000"/>
                </a:solidFill>
              </a:rPr>
              <a:t> Insert a tuple for a new EMPLOYEE for whom we only know the FNAME, LNAME, and SSN attributes.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              </a:t>
            </a:r>
            <a:r>
              <a:rPr lang="en-US" sz="2000" b="1" dirty="0" smtClean="0">
                <a:solidFill>
                  <a:srgbClr val="000000"/>
                </a:solidFill>
              </a:rPr>
              <a:t>INSERT INTO EMPLOYEE (FNAME, LNAME, SSN)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   VALUES </a:t>
            </a:r>
            <a:r>
              <a:rPr lang="en-US" sz="2000" b="1" dirty="0" smtClean="0">
                <a:solidFill>
                  <a:srgbClr val="000000"/>
                </a:solidFill>
              </a:rPr>
              <a:t>(‘</a:t>
            </a:r>
            <a:r>
              <a:rPr lang="en-US" sz="2000" b="1" dirty="0" err="1" smtClean="0">
                <a:solidFill>
                  <a:srgbClr val="000000"/>
                </a:solidFill>
              </a:rPr>
              <a:t>Aly</a:t>
            </a:r>
            <a:r>
              <a:rPr lang="en-US" sz="2000" b="1" dirty="0" smtClean="0">
                <a:solidFill>
                  <a:srgbClr val="000000"/>
                </a:solidFill>
              </a:rPr>
              <a:t>', ‘</a:t>
            </a:r>
            <a:r>
              <a:rPr lang="en-US" sz="2000" b="1" dirty="0" err="1" smtClean="0">
                <a:solidFill>
                  <a:srgbClr val="000000"/>
                </a:solidFill>
              </a:rPr>
              <a:t>ElGohary</a:t>
            </a:r>
            <a:r>
              <a:rPr lang="en-US" sz="2000" b="1" dirty="0" smtClean="0">
                <a:solidFill>
                  <a:srgbClr val="000000"/>
                </a:solidFill>
              </a:rPr>
              <a:t>', </a:t>
            </a:r>
            <a:r>
              <a:rPr lang="en-US" sz="2000" b="1" dirty="0" smtClean="0">
                <a:solidFill>
                  <a:srgbClr val="000000"/>
                </a:solidFill>
              </a:rPr>
              <a:t>'653298653')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7FA03103-E9F1-4EC0-B98C-1809A68B972E}" type="slidenum">
              <a:rPr lang="en-US" sz="1600">
                <a:solidFill>
                  <a:schemeClr val="bg2"/>
                </a:solidFill>
              </a:rPr>
              <a:pPr eaLnBrk="1" hangingPunct="1"/>
              <a:t>28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2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Note:</a:t>
            </a:r>
            <a:r>
              <a:rPr lang="en-US" sz="2400" dirty="0" smtClean="0">
                <a:solidFill>
                  <a:srgbClr val="000000"/>
                </a:solidFill>
              </a:rPr>
              <a:t> The DEPTS_INFO table may not be up-to-date if we change the tuples in either the DEPARTMENT or the EMPLOYEE relations </a:t>
            </a:r>
            <a:r>
              <a:rPr lang="en-US" sz="2400" i="1" dirty="0" smtClean="0">
                <a:solidFill>
                  <a:srgbClr val="000000"/>
                </a:solidFill>
              </a:rPr>
              <a:t>after</a:t>
            </a:r>
            <a:r>
              <a:rPr lang="en-US" sz="2400" dirty="0" smtClean="0">
                <a:solidFill>
                  <a:srgbClr val="000000"/>
                </a:solidFill>
              </a:rPr>
              <a:t>  issuing the last query. We have to create a view (see later) to keep such a table up to date.</a:t>
            </a:r>
          </a:p>
        </p:txBody>
      </p:sp>
      <p:sp>
        <p:nvSpPr>
          <p:cNvPr id="696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2733185C-52A6-48D4-AAF0-BC837381C110}" type="slidenum">
              <a:rPr lang="en-US" sz="1600">
                <a:solidFill>
                  <a:schemeClr val="bg2"/>
                </a:solidFill>
              </a:rPr>
              <a:pPr eaLnBrk="1" hangingPunct="1"/>
              <a:t>29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9921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Relational Update Operations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Each </a:t>
            </a:r>
            <a:r>
              <a:rPr lang="en-US" altLang="en-US" sz="2400" i="1" smtClean="0"/>
              <a:t>relation</a:t>
            </a:r>
            <a:r>
              <a:rPr lang="en-US" altLang="en-US" sz="2400" smtClean="0"/>
              <a:t> will have many tuples in its current relation state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The </a:t>
            </a:r>
            <a:r>
              <a:rPr lang="en-US" altLang="en-US" sz="2400" i="1" smtClean="0"/>
              <a:t>relational database state</a:t>
            </a:r>
            <a:r>
              <a:rPr lang="en-US" altLang="en-US" sz="2400" smtClean="0"/>
              <a:t> is a union of all the individual relation states at a particular time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Whenever the database is changed, a new state arises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Basic operations for changing the database: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INSERT new tuples in a relation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DELETE existing tuples from a relation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UPDATE attribute values of existing tuples</a:t>
            </a:r>
          </a:p>
          <a:p>
            <a:pPr marL="336550" indent="-336550" eaLnBrk="1" hangingPunct="1">
              <a:spcBef>
                <a:spcPts val="600"/>
              </a:spcBef>
              <a:buClrTx/>
              <a:buSzTx/>
              <a:buFontTx/>
              <a:buNone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39258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Removes tuples from a relation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Includes a WHERE-clause to select the tuples to be deleted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Tuples are deleted from only </a:t>
            </a:r>
            <a:r>
              <a:rPr lang="en-US" sz="2400" i="1" dirty="0" smtClean="0">
                <a:solidFill>
                  <a:srgbClr val="000000"/>
                </a:solidFill>
              </a:rPr>
              <a:t>one table</a:t>
            </a:r>
            <a:r>
              <a:rPr lang="en-US" sz="2400" dirty="0" smtClean="0">
                <a:solidFill>
                  <a:srgbClr val="000000"/>
                </a:solidFill>
              </a:rPr>
              <a:t>  at a time (unless CASCADE is specified on a referential integrity constraint)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A missing WHERE-clause specifies that </a:t>
            </a:r>
            <a:r>
              <a:rPr lang="en-US" sz="2400" i="1" dirty="0" smtClean="0">
                <a:solidFill>
                  <a:srgbClr val="000000"/>
                </a:solidFill>
              </a:rPr>
              <a:t>all tuples</a:t>
            </a:r>
            <a:r>
              <a:rPr lang="en-US" sz="2400" dirty="0" smtClean="0">
                <a:solidFill>
                  <a:srgbClr val="000000"/>
                </a:solidFill>
              </a:rPr>
              <a:t>  in the relation are to be deleted; the table then becomes an empty table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The number of tuples deleted depends on the number of tuples in the relation that satisfy the WHERE-clause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Referential integrity should be enforced</a:t>
            </a:r>
            <a:endParaRPr lang="en-US" sz="28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00E02CDD-EE81-4909-90DB-E89651F0115E}" type="slidenum">
              <a:rPr lang="en-US" sz="1600">
                <a:solidFill>
                  <a:schemeClr val="bg2"/>
                </a:solidFill>
              </a:rPr>
              <a:pPr eaLnBrk="1" hangingPunct="1"/>
              <a:t>30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Examples:</a:t>
            </a:r>
            <a:br>
              <a:rPr lang="en-US" sz="2400" u="sng" dirty="0" smtClean="0">
                <a:solidFill>
                  <a:srgbClr val="000000"/>
                </a:solidFill>
              </a:rPr>
            </a:br>
            <a:endParaRPr lang="en-US" sz="2400" u="sng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U4A:	DELETE  FROM 	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	LNAME='Brown’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U4B:	DELETE  FROM 	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	SSN='123456789’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U4C:	DELETE FROM 	EMPLOYEE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33CEA0D4-E1BF-4A21-9323-17D6A644B1B9}" type="slidenum">
              <a:rPr lang="en-US" sz="1600">
                <a:solidFill>
                  <a:schemeClr val="bg2"/>
                </a:solidFill>
              </a:rPr>
              <a:pPr eaLnBrk="1" hangingPunct="1"/>
              <a:t>31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Used to modify attribute values of one or more selected tuples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A WHERE-clause selects the tuples to be modified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An additional SET-clause specifies the attributes to be modified and their new values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Each command modifies tuples </a:t>
            </a:r>
            <a:r>
              <a:rPr lang="en-US" sz="2800" i="1" smtClean="0">
                <a:solidFill>
                  <a:srgbClr val="000000"/>
                </a:solidFill>
              </a:rPr>
              <a:t>in the same relation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Referential integrity should be enforced</a:t>
            </a:r>
            <a:endParaRPr lang="en-US" sz="2800" i="1" smtClean="0">
              <a:solidFill>
                <a:srgbClr val="000000"/>
              </a:solidFill>
            </a:endParaRPr>
          </a:p>
        </p:txBody>
      </p:sp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A4AAA0F2-5AE9-457F-9AAB-2117F93AE03E}" type="slidenum">
              <a:rPr lang="en-US" sz="1600">
                <a:solidFill>
                  <a:schemeClr val="bg2"/>
                </a:solidFill>
              </a:rPr>
              <a:pPr eaLnBrk="1" hangingPunct="1"/>
              <a:t>32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UPDATE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512763" y="1641475"/>
            <a:ext cx="7945437" cy="4802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Example:</a:t>
            </a:r>
            <a:r>
              <a:rPr lang="en-US" sz="2400" dirty="0" smtClean="0">
                <a:solidFill>
                  <a:srgbClr val="000000"/>
                </a:solidFill>
              </a:rPr>
              <a:t> Change the location and controlling department number of project number 10 to </a:t>
            </a:r>
            <a:r>
              <a:rPr lang="en-US" sz="2400" dirty="0" smtClean="0">
                <a:solidFill>
                  <a:srgbClr val="000000"/>
                </a:solidFill>
              </a:rPr>
              <a:t>‘Cairo' </a:t>
            </a:r>
            <a:r>
              <a:rPr lang="en-US" sz="2400" dirty="0" smtClean="0">
                <a:solidFill>
                  <a:srgbClr val="000000"/>
                </a:solidFill>
              </a:rPr>
              <a:t>and 5, respectively.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U5:	UPDATE 	PROJECT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SET		PLOCATION = </a:t>
            </a:r>
            <a:r>
              <a:rPr lang="en-US" sz="2400" b="1" dirty="0" smtClean="0">
                <a:solidFill>
                  <a:srgbClr val="000000"/>
                </a:solidFill>
              </a:rPr>
              <a:t>‘Cairo', </a:t>
            </a:r>
            <a:r>
              <a:rPr lang="en-US" sz="2400" b="1" dirty="0" smtClean="0">
                <a:solidFill>
                  <a:srgbClr val="000000"/>
                </a:solidFill>
              </a:rPr>
              <a:t>DNUM = 5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WHERE	PNUMBER=10</a:t>
            </a:r>
            <a:r>
              <a:rPr lang="en-US" sz="2800" b="1" dirty="0" smtClean="0">
                <a:solidFill>
                  <a:srgbClr val="000000"/>
                </a:solidFill>
              </a:rPr>
              <a:t/>
            </a:r>
            <a:br>
              <a:rPr lang="en-US" sz="2800" b="1" dirty="0" smtClean="0">
                <a:solidFill>
                  <a:srgbClr val="000000"/>
                </a:solidFill>
              </a:rPr>
            </a:br>
            <a:endParaRPr lang="en-US" sz="2800" b="1" dirty="0" smtClean="0">
              <a:solidFill>
                <a:srgbClr val="000000"/>
              </a:solidFill>
            </a:endParaRPr>
          </a:p>
        </p:txBody>
      </p:sp>
      <p:sp>
        <p:nvSpPr>
          <p:cNvPr id="737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A3661120-D970-4902-8CA3-4911B41EA246}" type="slidenum">
              <a:rPr lang="en-US" sz="1600">
                <a:solidFill>
                  <a:schemeClr val="bg2"/>
                </a:solidFill>
              </a:rPr>
              <a:pPr eaLnBrk="1" hangingPunct="1"/>
              <a:t>33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6213" cy="839788"/>
          </a:xfrm>
        </p:spPr>
        <p:txBody>
          <a:bodyPr/>
          <a:lstStyle/>
          <a:p>
            <a:r>
              <a:rPr lang="en-US"/>
              <a:t>Arithmetic Operations</a:t>
            </a:r>
          </a:p>
        </p:txBody>
      </p:sp>
      <p:sp>
        <p:nvSpPr>
          <p:cNvPr id="778247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1219200"/>
            <a:ext cx="8294687" cy="5334000"/>
          </a:xfrm>
        </p:spPr>
        <p:txBody>
          <a:bodyPr/>
          <a:lstStyle/>
          <a:p>
            <a:r>
              <a:rPr lang="en-US" sz="2400" dirty="0"/>
              <a:t>The standard arithmetic operators </a:t>
            </a:r>
            <a:r>
              <a:rPr lang="en-US" sz="2400" b="1" dirty="0"/>
              <a:t>'+', '-'. '*', and '/'</a:t>
            </a:r>
            <a:r>
              <a:rPr lang="en-US" sz="2400" dirty="0"/>
              <a:t> can be applied to numeric values in an SQL query result</a:t>
            </a:r>
          </a:p>
          <a:p>
            <a:r>
              <a:rPr lang="en-US" sz="2400" dirty="0"/>
              <a:t>Example 1: Show the effect of a 10% pay raise on all employees.</a:t>
            </a:r>
          </a:p>
          <a:p>
            <a:endParaRPr lang="en-US" sz="9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</a:rPr>
              <a:t>SELECT 	</a:t>
            </a:r>
            <a:r>
              <a:rPr lang="en-US" sz="2400" dirty="0" err="1">
                <a:latin typeface="Courier New" pitchFamily="49" charset="0"/>
              </a:rPr>
              <a:t>Fname</a:t>
            </a:r>
            <a:r>
              <a:rPr lang="en-US" sz="2400" dirty="0">
                <a:latin typeface="Courier New" pitchFamily="49" charset="0"/>
              </a:rPr>
              <a:t>, Lame, </a:t>
            </a:r>
            <a:r>
              <a:rPr lang="en-US" sz="2400" b="1" dirty="0">
                <a:latin typeface="Courier New" pitchFamily="49" charset="0"/>
              </a:rPr>
              <a:t>1.1*Salary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FROM	</a:t>
            </a:r>
            <a:r>
              <a:rPr lang="en-US" sz="2400" dirty="0" smtClean="0">
                <a:latin typeface="Courier New" pitchFamily="49" charset="0"/>
              </a:rPr>
              <a:t> EMPLOYEE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endParaRPr lang="en-US" sz="900" dirty="0"/>
          </a:p>
          <a:p>
            <a:r>
              <a:rPr lang="en-US" sz="2400" dirty="0"/>
              <a:t>List the names of those employees whose salary would exceed $100,000 if given a 20% + $5000  pay raise.</a:t>
            </a:r>
          </a:p>
          <a:p>
            <a:endParaRPr lang="en-US" sz="9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</a:rPr>
              <a:t>SELECT 	</a:t>
            </a:r>
            <a:r>
              <a:rPr lang="en-US" sz="2400" dirty="0" err="1">
                <a:latin typeface="Courier New" pitchFamily="49" charset="0"/>
              </a:rPr>
              <a:t>Fname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Lname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FROM	</a:t>
            </a:r>
            <a:r>
              <a:rPr lang="en-US" sz="2400" dirty="0" smtClean="0">
                <a:latin typeface="Courier New" pitchFamily="49" charset="0"/>
              </a:rPr>
              <a:t> EMPLOYEE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WHERE	(</a:t>
            </a:r>
            <a:r>
              <a:rPr lang="en-US" sz="2400" b="1" dirty="0">
                <a:latin typeface="Courier New" pitchFamily="49" charset="0"/>
              </a:rPr>
              <a:t>Salary*1.2 + 5000</a:t>
            </a:r>
            <a:r>
              <a:rPr lang="en-US" sz="2400" dirty="0">
                <a:latin typeface="Courier New" pitchFamily="49" charset="0"/>
              </a:rPr>
              <a:t>) &gt;= 100000;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0E6477E-881F-4268-89C0-524D8C408E7D}" type="slidenum">
              <a:rPr lang="en-US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4DF2381D-1880-4EEC-92B1-A4373F5C6C90}" type="slidenum">
              <a:rPr lang="en-US" sz="1600">
                <a:solidFill>
                  <a:schemeClr val="bg2"/>
                </a:solidFill>
              </a:rPr>
              <a:pPr eaLnBrk="1" hangingPunct="1"/>
              <a:t>35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OF QUERIES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A complete SELECT query, called a </a:t>
            </a:r>
            <a:r>
              <a:rPr lang="en-US" sz="2000" i="1" dirty="0" smtClean="0">
                <a:solidFill>
                  <a:srgbClr val="000000"/>
                </a:solidFill>
              </a:rPr>
              <a:t>nested query</a:t>
            </a:r>
            <a:r>
              <a:rPr lang="en-US" sz="2000" dirty="0" smtClean="0">
                <a:solidFill>
                  <a:srgbClr val="000000"/>
                </a:solidFill>
              </a:rPr>
              <a:t> , can be specified within the WHERE-clause of another query, called the </a:t>
            </a:r>
            <a:r>
              <a:rPr lang="en-US" sz="2000" i="1" dirty="0" smtClean="0">
                <a:solidFill>
                  <a:srgbClr val="000000"/>
                </a:solidFill>
              </a:rPr>
              <a:t>outer query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Many of the previous queries can be specified in an alternative form using nesting</a:t>
            </a:r>
          </a:p>
          <a:p>
            <a:pPr eaLnBrk="1" hangingPunct="1"/>
            <a:r>
              <a:rPr lang="en-US" sz="2000" u="sng" dirty="0" smtClean="0">
                <a:solidFill>
                  <a:srgbClr val="000000"/>
                </a:solidFill>
              </a:rPr>
              <a:t>Query :</a:t>
            </a:r>
            <a:r>
              <a:rPr lang="en-US" sz="2000" dirty="0" smtClean="0">
                <a:solidFill>
                  <a:srgbClr val="000000"/>
                </a:solidFill>
              </a:rPr>
              <a:t> Retrieve the name and address of all employees who work for the 'Research' department.</a:t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/>
            </a:r>
            <a:br>
              <a:rPr lang="en-US" sz="2000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Q1:	SELECT	FNAME, LNAME, ADDRESS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FROM 		EMPLOYEE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DNO IN  (SELECT  DNUMBER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FROM		DEPARTMENT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r>
              <a:rPr lang="en-US" sz="2000" b="1" dirty="0" smtClean="0">
                <a:solidFill>
                  <a:srgbClr val="000000"/>
                </a:solidFill>
              </a:rPr>
              <a:t>	WHERE	DNAME='Research' )</a:t>
            </a:r>
            <a:br>
              <a:rPr lang="en-US" sz="2000" b="1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E9B2E402-5D54-471C-864C-77AEC5DF2764}" type="slidenum">
              <a:rPr lang="en-US" sz="1600">
                <a:solidFill>
                  <a:schemeClr val="bg2"/>
                </a:solidFill>
              </a:rPr>
              <a:pPr eaLnBrk="1" hangingPunct="1"/>
              <a:t>36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NESTING OF QUERIES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7550"/>
            <a:ext cx="79756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The nested query selects the number of the 'Research'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The outer query select an EMPLOYEE tuple if its DNO value is in the result of either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The comparison operator </a:t>
            </a:r>
            <a:r>
              <a:rPr lang="en-US" sz="2000" b="1" smtClean="0">
                <a:solidFill>
                  <a:srgbClr val="000000"/>
                </a:solidFill>
              </a:rPr>
              <a:t>IN</a:t>
            </a:r>
            <a:r>
              <a:rPr lang="en-US" sz="2000" smtClean="0">
                <a:solidFill>
                  <a:srgbClr val="000000"/>
                </a:solidFill>
              </a:rPr>
              <a:t> compares a value v with a set (or multi-set) of values V, and evaluates to </a:t>
            </a:r>
            <a:r>
              <a:rPr lang="en-US" sz="2000" b="1" smtClean="0">
                <a:solidFill>
                  <a:srgbClr val="000000"/>
                </a:solidFill>
              </a:rPr>
              <a:t>TRUE</a:t>
            </a:r>
            <a:r>
              <a:rPr lang="en-US" sz="2000" smtClean="0">
                <a:solidFill>
                  <a:srgbClr val="000000"/>
                </a:solidFill>
              </a:rPr>
              <a:t> if v is one of the elements in V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In general, we can have several levels of nested queries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A reference to an </a:t>
            </a:r>
            <a:r>
              <a:rPr lang="en-US" sz="2000" i="1" smtClean="0">
                <a:solidFill>
                  <a:srgbClr val="000000"/>
                </a:solidFill>
              </a:rPr>
              <a:t>unqualified attribute</a:t>
            </a:r>
            <a:r>
              <a:rPr lang="en-US" sz="2000" smtClean="0">
                <a:solidFill>
                  <a:srgbClr val="000000"/>
                </a:solidFill>
              </a:rPr>
              <a:t>  refers to the relation declared in the </a:t>
            </a:r>
            <a:r>
              <a:rPr lang="en-US" sz="2000" i="1" smtClean="0">
                <a:solidFill>
                  <a:srgbClr val="000000"/>
                </a:solidFill>
              </a:rPr>
              <a:t>innermost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In this example, the nested query is </a:t>
            </a:r>
            <a:r>
              <a:rPr lang="en-US" sz="2000" i="1" smtClean="0">
                <a:solidFill>
                  <a:srgbClr val="000000"/>
                </a:solidFill>
              </a:rPr>
              <a:t>not correlated</a:t>
            </a:r>
            <a:r>
              <a:rPr lang="en-US" sz="2000" smtClean="0">
                <a:solidFill>
                  <a:srgbClr val="000000"/>
                </a:solidFill>
              </a:rPr>
              <a:t>  with the outer query</a:t>
            </a:r>
            <a:endParaRPr lang="en-US" sz="2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6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39BCBBFA-3250-458B-99CB-F68FC2312BFC}" type="slidenum">
              <a:rPr lang="en-US" sz="1600">
                <a:solidFill>
                  <a:schemeClr val="bg2"/>
                </a:solidFill>
              </a:rPr>
              <a:pPr eaLnBrk="1" hangingPunct="1"/>
              <a:t>37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313737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THE EXISTS FUNCTION </a:t>
            </a:r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259763" cy="5030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>
                <a:solidFill>
                  <a:srgbClr val="000000"/>
                </a:solidFill>
              </a:rPr>
              <a:t>Query :</a:t>
            </a:r>
            <a:r>
              <a:rPr lang="en-US" sz="2800" dirty="0" smtClean="0">
                <a:solidFill>
                  <a:srgbClr val="000000"/>
                </a:solidFill>
              </a:rPr>
              <a:t> Retrieve the name of each employee who has a dependent with the same first name as the employee.</a:t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dirty="0" smtClean="0">
                <a:solidFill>
                  <a:srgbClr val="000000"/>
                </a:solidFill>
              </a:rPr>
              <a:t/>
            </a:r>
            <a:br>
              <a:rPr lang="en-US" sz="2800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QB: 	SELECT  	FNAME, LNAME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		FROM	EMPLOYEE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		WHERE	EXISTS  	(SELECT	*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			FROM	DEPENDENT</a:t>
            </a:r>
            <a:br>
              <a:rPr lang="en-US" sz="2800" b="1" dirty="0" smtClean="0">
                <a:solidFill>
                  <a:srgbClr val="000000"/>
                </a:solidFill>
              </a:rPr>
            </a:br>
            <a:r>
              <a:rPr lang="en-US" sz="2800" b="1" dirty="0" smtClean="0">
                <a:solidFill>
                  <a:srgbClr val="000000"/>
                </a:solidFill>
              </a:rPr>
              <a:t>			WHERE	SSN=ESSN AND		 		FNAME=DEPENDENT_NAME)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9863AEC2-CC64-47EF-92D5-92415318EC58}" type="slidenum">
              <a:rPr lang="en-US" sz="1600">
                <a:solidFill>
                  <a:schemeClr val="bg2"/>
                </a:solidFill>
              </a:rPr>
              <a:pPr eaLnBrk="1" hangingPunct="1"/>
              <a:t>38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269875"/>
            <a:ext cx="8313737" cy="1143000"/>
          </a:xfrm>
        </p:spPr>
        <p:txBody>
          <a:bodyPr/>
          <a:lstStyle/>
          <a:p>
            <a:pPr eaLnBrk="1" hangingPunct="1"/>
            <a:r>
              <a:rPr lang="en-US" smtClean="0"/>
              <a:t>THE EXISTS FUNCTION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4125"/>
            <a:ext cx="8124825" cy="5189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Query :</a:t>
            </a:r>
            <a:r>
              <a:rPr lang="en-US" sz="2400" dirty="0" smtClean="0">
                <a:solidFill>
                  <a:srgbClr val="000000"/>
                </a:solidFill>
              </a:rPr>
              <a:t> Retrieve the names of employees who have no dependents.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Q:		SELECT  	FNAME, LNAME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NOT EXISTS   (SELECT	*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		FROM  DEPENDENT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		WHERE SSN=ESSN)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the above query</a:t>
            </a:r>
            <a:r>
              <a:rPr lang="en-US" sz="2000" dirty="0" smtClean="0">
                <a:solidFill>
                  <a:srgbClr val="000000"/>
                </a:solidFill>
              </a:rPr>
              <a:t>, the correlated nested query retrieves all DEPENDENT tuples related to an EMPLOYEE tuple. If </a:t>
            </a:r>
            <a:r>
              <a:rPr lang="en-US" sz="2000" i="1" dirty="0" smtClean="0">
                <a:solidFill>
                  <a:srgbClr val="000000"/>
                </a:solidFill>
              </a:rPr>
              <a:t>none exist</a:t>
            </a:r>
            <a:r>
              <a:rPr lang="en-US" sz="2000" dirty="0" smtClean="0">
                <a:solidFill>
                  <a:srgbClr val="000000"/>
                </a:solidFill>
              </a:rPr>
              <a:t> , the EMPLOYEE tuple is selected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EXISTS is necessary for the expressive power of SQL</a:t>
            </a:r>
            <a:endParaRPr lang="en-US" sz="20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A65AE890-9D2E-42E1-B645-DA7BBDBBD21E}" type="slidenum">
              <a:rPr lang="en-US" sz="1600">
                <a:solidFill>
                  <a:schemeClr val="bg2"/>
                </a:solidFill>
              </a:rPr>
              <a:pPr eaLnBrk="1" hangingPunct="1"/>
              <a:t>39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EXPLICIT SETS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It is also possible to use an </a:t>
            </a:r>
            <a:r>
              <a:rPr lang="en-US" sz="2400" b="1" dirty="0" smtClean="0">
                <a:solidFill>
                  <a:srgbClr val="000000"/>
                </a:solidFill>
              </a:rPr>
              <a:t>explicit (enumerated) set of values</a:t>
            </a:r>
            <a:r>
              <a:rPr lang="en-US" sz="2400" dirty="0" smtClean="0">
                <a:solidFill>
                  <a:srgbClr val="000000"/>
                </a:solidFill>
              </a:rPr>
              <a:t> in the WHERE-clause rather than a nested query</a:t>
            </a:r>
          </a:p>
          <a:p>
            <a:pPr eaLnBrk="1" hangingPunct="1"/>
            <a:r>
              <a:rPr lang="en-US" sz="2400" u="sng" dirty="0" smtClean="0">
                <a:solidFill>
                  <a:srgbClr val="000000"/>
                </a:solidFill>
              </a:rPr>
              <a:t>Query :</a:t>
            </a:r>
            <a:r>
              <a:rPr lang="en-US" sz="2400" dirty="0" smtClean="0">
                <a:solidFill>
                  <a:srgbClr val="000000"/>
                </a:solidFill>
              </a:rPr>
              <a:t> Retrieve the social security numbers of all employees who work on project number 1, 2, or 3.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00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     	SELECT  	DISTINCT ESSN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WORKS_ON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PNO IN  (1, 2, 3)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204788" y="211138"/>
            <a:ext cx="7796212" cy="703262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smtClean="0"/>
              <a:t>Operations to Modify Relations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7613"/>
            <a:ext cx="8294688" cy="5411787"/>
          </a:xfrm>
        </p:spPr>
        <p:txBody>
          <a:bodyPr lIns="90000" tIns="46800" bIns="46800"/>
          <a:lstStyle/>
          <a:p>
            <a:pPr marL="336550" indent="-336550" eaLnBrk="1" hangingPunct="1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Three basic operations:</a:t>
            </a:r>
          </a:p>
          <a:p>
            <a:pPr marL="1484313" lvl="1" indent="-568325" eaLnBrk="1" hangingPunct="1">
              <a:buFont typeface="Times New Roman" pitchFamily="18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600" smtClean="0"/>
              <a:t>INSERT</a:t>
            </a:r>
          </a:p>
          <a:p>
            <a:pPr marL="1484313" lvl="1" indent="-568325" eaLnBrk="1" hangingPunct="1">
              <a:buFont typeface="Times New Roman" pitchFamily="18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600" smtClean="0"/>
              <a:t>DELETE</a:t>
            </a:r>
          </a:p>
          <a:p>
            <a:pPr marL="1484313" lvl="1" indent="-568325" eaLnBrk="1" hangingPunct="1">
              <a:buFont typeface="Times New Roman" pitchFamily="18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600" smtClean="0"/>
              <a:t>UPDATE</a:t>
            </a:r>
          </a:p>
          <a:p>
            <a:pPr marL="336550" indent="-336550" eaLnBrk="1" hangingPunct="1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800" smtClean="0"/>
              <a:t>Integrity constraints should not be violated by the update operations.</a:t>
            </a:r>
          </a:p>
          <a:p>
            <a:pPr marL="336550" indent="-336550" eaLnBrk="1" hangingPunct="1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800" smtClean="0"/>
              <a:t>Several update operations may have to be grouped together into a </a:t>
            </a:r>
            <a:r>
              <a:rPr lang="en-US" altLang="en-US" sz="2800" b="1" smtClean="0"/>
              <a:t>transaction</a:t>
            </a:r>
            <a:r>
              <a:rPr lang="en-US" altLang="en-US" sz="2800" smtClean="0"/>
              <a:t>.</a:t>
            </a:r>
          </a:p>
          <a:p>
            <a:pPr marL="336550" indent="-336550" eaLnBrk="1" hangingPunct="1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800" smtClean="0"/>
              <a:t>Updates may </a:t>
            </a:r>
            <a:r>
              <a:rPr lang="en-US" altLang="en-US" sz="2800" b="1" smtClean="0"/>
              <a:t>propagate</a:t>
            </a:r>
            <a:r>
              <a:rPr lang="en-US" altLang="en-US" sz="2800" smtClean="0"/>
              <a:t>  to cause other updates automatically. This may be necessary to maintain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3775761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839787"/>
          </a:xfrm>
        </p:spPr>
        <p:txBody>
          <a:bodyPr/>
          <a:lstStyle/>
          <a:p>
            <a:r>
              <a:rPr lang="en-US" dirty="0"/>
              <a:t>Nesting OF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724999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1295400"/>
            <a:ext cx="852328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complete SELECT query, called a </a:t>
            </a:r>
            <a:r>
              <a:rPr lang="en-US" i="1" dirty="0"/>
              <a:t>nested query</a:t>
            </a:r>
            <a:r>
              <a:rPr lang="en-US" dirty="0"/>
              <a:t>, can be specified within the WHERE-clause of another query, called the </a:t>
            </a:r>
            <a:r>
              <a:rPr lang="en-US" i="1" dirty="0"/>
              <a:t>outer query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Retrieve the name and address of all employees who work for the 'Research' department.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SELECT	</a:t>
            </a:r>
            <a:r>
              <a:rPr lang="en-US" sz="2600" dirty="0" err="1">
                <a:latin typeface="Courier New" pitchFamily="49" charset="0"/>
              </a:rPr>
              <a:t>Fname</a:t>
            </a:r>
            <a:r>
              <a:rPr lang="en-US" sz="2600" dirty="0">
                <a:latin typeface="Courier New" pitchFamily="49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Lname</a:t>
            </a:r>
            <a:r>
              <a:rPr lang="en-US" sz="2600" dirty="0">
                <a:latin typeface="Courier New" pitchFamily="49" charset="0"/>
              </a:rPr>
              <a:t>, Address</a:t>
            </a:r>
            <a:br>
              <a:rPr lang="en-US" sz="2600" dirty="0">
                <a:latin typeface="Courier New" pitchFamily="49" charset="0"/>
              </a:rPr>
            </a:br>
            <a:r>
              <a:rPr lang="en-US" sz="2600" dirty="0">
                <a:latin typeface="Courier New" pitchFamily="49" charset="0"/>
              </a:rPr>
              <a:t>FROM 	EMPLOYEE</a:t>
            </a:r>
            <a:br>
              <a:rPr lang="en-US" sz="2600" dirty="0">
                <a:latin typeface="Courier New" pitchFamily="49" charset="0"/>
              </a:rPr>
            </a:br>
            <a:r>
              <a:rPr lang="en-US" sz="2600" dirty="0">
                <a:latin typeface="Courier New" pitchFamily="49" charset="0"/>
              </a:rPr>
              <a:t>WHERE 	</a:t>
            </a:r>
            <a:r>
              <a:rPr lang="en-US" sz="2600" dirty="0" err="1">
                <a:latin typeface="Courier New" pitchFamily="49" charset="0"/>
              </a:rPr>
              <a:t>Dno</a:t>
            </a: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3000" b="1" dirty="0">
                <a:latin typeface="Courier New" pitchFamily="49" charset="0"/>
              </a:rPr>
              <a:t>IN</a:t>
            </a:r>
            <a:r>
              <a:rPr lang="en-US" sz="2600" dirty="0">
                <a:latin typeface="Courier New" pitchFamily="49" charset="0"/>
              </a:rPr>
              <a:t> (SELECT </a:t>
            </a:r>
            <a:r>
              <a:rPr lang="en-US" sz="2600" dirty="0" err="1">
                <a:latin typeface="Courier New" pitchFamily="49" charset="0"/>
              </a:rPr>
              <a:t>Dnumber</a:t>
            </a:r>
            <a:r>
              <a:rPr lang="en-US" sz="2600" dirty="0">
                <a:latin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</a:rPr>
            </a:br>
            <a:r>
              <a:rPr lang="en-US" sz="2600" dirty="0">
                <a:latin typeface="Courier New" pitchFamily="49" charset="0"/>
              </a:rPr>
              <a:t>			    FROM	 DEPARTMENT</a:t>
            </a:r>
            <a:br>
              <a:rPr lang="en-US" sz="2600" dirty="0">
                <a:latin typeface="Courier New" pitchFamily="49" charset="0"/>
              </a:rPr>
            </a:br>
            <a:r>
              <a:rPr lang="en-US" sz="2600" dirty="0">
                <a:latin typeface="Courier New" pitchFamily="49" charset="0"/>
              </a:rPr>
              <a:t>			    WHERE	 </a:t>
            </a:r>
            <a:endParaRPr lang="en-US" sz="26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</a:rPr>
              <a:t>                 </a:t>
            </a:r>
            <a:r>
              <a:rPr lang="en-US" sz="2600" dirty="0" err="1" smtClean="0">
                <a:latin typeface="Courier New" pitchFamily="49" charset="0"/>
              </a:rPr>
              <a:t>Dname</a:t>
            </a:r>
            <a:r>
              <a:rPr lang="en-US" sz="2600" dirty="0">
                <a:latin typeface="Courier New" pitchFamily="49" charset="0"/>
              </a:rPr>
              <a:t>='Research');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endParaRPr lang="en-US" sz="14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NOT IN </a:t>
            </a:r>
            <a:r>
              <a:rPr lang="en-US" dirty="0"/>
              <a:t>can also be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ACA4C32-A79B-4BC1-89E0-C220FBAD4E93}" type="slidenum">
              <a:rPr lang="en-US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2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4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6213" cy="762000"/>
          </a:xfrm>
        </p:spPr>
        <p:txBody>
          <a:bodyPr/>
          <a:lstStyle/>
          <a:p>
            <a:r>
              <a:rPr lang="en-US"/>
              <a:t>Correlated Nested Queries</a:t>
            </a:r>
          </a:p>
        </p:txBody>
      </p:sp>
      <p:sp>
        <p:nvSpPr>
          <p:cNvPr id="729095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990600"/>
            <a:ext cx="8599487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If a </a:t>
            </a:r>
            <a:r>
              <a:rPr lang="en-US" sz="2400" i="1" dirty="0"/>
              <a:t>nested query</a:t>
            </a:r>
            <a:r>
              <a:rPr lang="en-US" sz="2400" dirty="0"/>
              <a:t> references an attribute of a relation in the </a:t>
            </a:r>
            <a:r>
              <a:rPr lang="en-US" sz="2400" i="1" dirty="0"/>
              <a:t>outer query</a:t>
            </a:r>
            <a:r>
              <a:rPr lang="en-US" sz="2400" dirty="0"/>
              <a:t>, the two queries are said to be </a:t>
            </a:r>
            <a:r>
              <a:rPr lang="en-US" sz="2400" i="1" dirty="0"/>
              <a:t>correlated.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 reference to an </a:t>
            </a:r>
            <a:r>
              <a:rPr lang="en-US" sz="2400" i="1" dirty="0"/>
              <a:t>unqualified attribute</a:t>
            </a:r>
            <a:r>
              <a:rPr lang="en-US" sz="2400" dirty="0"/>
              <a:t> refers to the relation in the </a:t>
            </a:r>
            <a:r>
              <a:rPr lang="en-US" sz="2400" i="1" dirty="0"/>
              <a:t>innermost nested query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Attributes from the outer query must be qualified in the inner query.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Example: Retrieve the name of each employee who has a dependent with the same first name as the employee.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SELECT  	</a:t>
            </a:r>
            <a:r>
              <a:rPr lang="en-US" sz="2400" dirty="0" err="1">
                <a:latin typeface="Courier New" pitchFamily="49" charset="0"/>
              </a:rPr>
              <a:t>E.Fname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E.Lname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FROM	</a:t>
            </a:r>
            <a:r>
              <a:rPr lang="en-US" sz="2400" dirty="0" smtClean="0">
                <a:latin typeface="Courier New" pitchFamily="49" charset="0"/>
              </a:rPr>
              <a:t> EMPLOYEE </a:t>
            </a:r>
            <a:r>
              <a:rPr lang="en-US" sz="2400" b="1" dirty="0">
                <a:latin typeface="Courier New" pitchFamily="49" charset="0"/>
              </a:rPr>
              <a:t>AS E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WHERE	SSN IN (SELECT 	</a:t>
            </a:r>
            <a:r>
              <a:rPr lang="en-US" sz="2400" dirty="0" err="1">
                <a:latin typeface="Courier New" pitchFamily="49" charset="0"/>
              </a:rPr>
              <a:t>Essn</a:t>
            </a:r>
            <a:r>
              <a:rPr lang="en-US" sz="2400" dirty="0">
                <a:latin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	   FROM	DEPENDENT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	   WHERE	</a:t>
            </a:r>
            <a:r>
              <a:rPr lang="en-US" sz="2400" dirty="0" err="1">
                <a:latin typeface="Courier New" pitchFamily="49" charset="0"/>
              </a:rPr>
              <a:t>Essn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E.SSN</a:t>
            </a:r>
            <a:r>
              <a:rPr lang="en-US" sz="2400" dirty="0">
                <a:latin typeface="Courier New" pitchFamily="49" charset="0"/>
              </a:rPr>
              <a:t> AND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	 	   </a:t>
            </a:r>
            <a:r>
              <a:rPr lang="en-US" sz="2400" b="1" dirty="0" err="1">
                <a:latin typeface="Courier New" pitchFamily="49" charset="0"/>
              </a:rPr>
              <a:t>E.Fname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 err="1">
                <a:latin typeface="Courier New" pitchFamily="49" charset="0"/>
              </a:rPr>
              <a:t>DEPENDENT.Name</a:t>
            </a:r>
            <a:r>
              <a:rPr lang="en-US" sz="2400" dirty="0">
                <a:latin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5684C55-4215-4423-B92E-F84BCA73D71B}" type="slidenum">
              <a:rPr lang="en-US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7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27EAF24C-27A2-4DC0-8F42-D85B8A13AD50}" type="slidenum">
              <a:rPr lang="en-US" sz="1600">
                <a:solidFill>
                  <a:schemeClr val="bg2"/>
                </a:solidFill>
              </a:rPr>
              <a:pPr eaLnBrk="1" hangingPunct="1"/>
              <a:t>42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NULLS IN SQL QUERIES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SQL allows queries that check if a value is NULL (missing or undefined or not applicable)</a:t>
            </a:r>
          </a:p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SQL uses </a:t>
            </a:r>
            <a:r>
              <a:rPr lang="en-US" sz="2400" b="1" dirty="0" smtClean="0">
                <a:solidFill>
                  <a:srgbClr val="000000"/>
                </a:solidFill>
              </a:rPr>
              <a:t>IS</a:t>
            </a:r>
            <a:r>
              <a:rPr lang="en-US" sz="2400" dirty="0" smtClean="0">
                <a:solidFill>
                  <a:srgbClr val="000000"/>
                </a:solidFill>
              </a:rPr>
              <a:t> or </a:t>
            </a:r>
            <a:r>
              <a:rPr lang="en-US" sz="2400" b="1" dirty="0" smtClean="0">
                <a:solidFill>
                  <a:srgbClr val="000000"/>
                </a:solidFill>
              </a:rPr>
              <a:t>IS NOT</a:t>
            </a:r>
            <a:r>
              <a:rPr lang="en-US" sz="2400" dirty="0" smtClean="0">
                <a:solidFill>
                  <a:srgbClr val="000000"/>
                </a:solidFill>
              </a:rPr>
              <a:t> to compare NULLs because it considers each NULL value distinct from other NULL values, so </a:t>
            </a:r>
            <a:r>
              <a:rPr lang="en-US" sz="2400" u="sng" dirty="0" smtClean="0">
                <a:solidFill>
                  <a:srgbClr val="000000"/>
                </a:solidFill>
              </a:rPr>
              <a:t>equality comparison is not appropriate</a:t>
            </a:r>
            <a:r>
              <a:rPr lang="en-US" sz="2400" dirty="0" smtClean="0">
                <a:solidFill>
                  <a:srgbClr val="000000"/>
                </a:solidFill>
              </a:rPr>
              <a:t> .</a:t>
            </a:r>
          </a:p>
          <a:p>
            <a:pPr eaLnBrk="1" hangingPunct="1"/>
            <a:r>
              <a:rPr lang="en-US" sz="2400" u="sng" dirty="0" smtClean="0">
                <a:solidFill>
                  <a:srgbClr val="000000"/>
                </a:solidFill>
              </a:rPr>
              <a:t>Query :</a:t>
            </a:r>
            <a:r>
              <a:rPr lang="en-US" sz="2400" dirty="0" smtClean="0">
                <a:solidFill>
                  <a:srgbClr val="000000"/>
                </a:solidFill>
              </a:rPr>
              <a:t> Retrieve the names of all employees who do not have supervisors.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SELECT  	FNAME, LNAME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 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SUPERSSN  IS  NULL</a:t>
            </a:r>
            <a:r>
              <a:rPr lang="en-US" sz="2400" u="sng" dirty="0" smtClean="0">
                <a:solidFill>
                  <a:srgbClr val="000000"/>
                </a:solidFill>
              </a:rPr>
              <a:t/>
            </a:r>
            <a:br>
              <a:rPr lang="en-US" sz="2400" u="sng" dirty="0" smtClean="0">
                <a:solidFill>
                  <a:srgbClr val="000000"/>
                </a:solidFill>
              </a:rPr>
            </a:br>
            <a:r>
              <a:rPr lang="en-US" sz="2400" u="sng" dirty="0" smtClean="0">
                <a:solidFill>
                  <a:srgbClr val="000000"/>
                </a:solidFill>
              </a:rPr>
              <a:t>Note:</a:t>
            </a:r>
            <a:r>
              <a:rPr lang="en-US" sz="2400" dirty="0" smtClean="0">
                <a:solidFill>
                  <a:srgbClr val="000000"/>
                </a:solidFill>
              </a:rPr>
              <a:t> If a join condition is specified, tuples with NULL values for the join attributes are not included in the result</a:t>
            </a:r>
          </a:p>
        </p:txBody>
      </p:sp>
    </p:spTree>
    <p:extLst>
      <p:ext uri="{BB962C8B-B14F-4D97-AF65-F5344CB8AC3E}">
        <p14:creationId xmlns:p14="http://schemas.microsoft.com/office/powerpoint/2010/main" val="3769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with the IN Operator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Give all employees in the 'Research' department a 10% raise in salary.</a:t>
            </a:r>
          </a:p>
          <a:p>
            <a:pPr>
              <a:buFont typeface="Wingdings" pitchFamily="2" charset="2"/>
              <a:buNone/>
            </a:pPr>
            <a:r>
              <a:rPr lang="en-US"/>
              <a:t>	UPDATE 	EMPLOYEE</a:t>
            </a:r>
            <a:br>
              <a:rPr lang="en-US"/>
            </a:br>
            <a:r>
              <a:rPr lang="en-US"/>
              <a:t>SET		SALARY = SALARY *1.1</a:t>
            </a:r>
            <a:br>
              <a:rPr lang="en-US"/>
            </a:br>
            <a:r>
              <a:rPr lang="en-US"/>
              <a:t>WHERE	Dno  IN (SELECT	Dnumber</a:t>
            </a:r>
            <a:br>
              <a:rPr lang="en-US"/>
            </a:br>
            <a:r>
              <a:rPr lang="en-US"/>
              <a:t>			    FROM	DEPARTMENT</a:t>
            </a:r>
            <a:br>
              <a:rPr lang="en-US"/>
            </a:br>
            <a:r>
              <a:rPr lang="en-US"/>
              <a:t>			    WHERE	Dname='Research');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AC36AD7-5157-43C0-A034-E04057D4656A}" type="slidenum">
              <a:rPr lang="en-US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3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96213" cy="914400"/>
          </a:xfrm>
        </p:spPr>
        <p:txBody>
          <a:bodyPr/>
          <a:lstStyle/>
          <a:p>
            <a:r>
              <a:rPr lang="en-US"/>
              <a:t>The IN Operator Explained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1143000"/>
            <a:ext cx="8675687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operator </a:t>
            </a:r>
            <a:r>
              <a:rPr lang="en-US" sz="2400" dirty="0">
                <a:latin typeface="Courier New" pitchFamily="49" charset="0"/>
              </a:rPr>
              <a:t>IN</a:t>
            </a:r>
            <a:r>
              <a:rPr lang="en-US" sz="2400" dirty="0"/>
              <a:t> tests a value </a:t>
            </a:r>
            <a:r>
              <a:rPr lang="en-US" sz="2400" i="1" dirty="0"/>
              <a:t>v</a:t>
            </a:r>
            <a:r>
              <a:rPr lang="en-US" sz="2400" dirty="0"/>
              <a:t> exists in the results of an inner query.  It is equal to operator “</a:t>
            </a:r>
            <a:r>
              <a:rPr lang="en-US" sz="2400" dirty="0">
                <a:latin typeface="Courier New" pitchFamily="49" charset="0"/>
              </a:rPr>
              <a:t>= Any</a:t>
            </a:r>
            <a:r>
              <a:rPr lang="en-US" sz="2400" dirty="0"/>
              <a:t>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similar operator is “</a:t>
            </a:r>
            <a:r>
              <a:rPr lang="en-US" sz="2400" dirty="0">
                <a:latin typeface="Courier New" pitchFamily="49" charset="0"/>
              </a:rPr>
              <a:t>= All</a:t>
            </a:r>
            <a:r>
              <a:rPr lang="en-US" sz="2400" dirty="0"/>
              <a:t>”    Can you guess its meaning 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also have “</a:t>
            </a:r>
            <a:r>
              <a:rPr lang="en-US" sz="2400" dirty="0">
                <a:latin typeface="Courier New" pitchFamily="49" charset="0"/>
              </a:rPr>
              <a:t>&gt; Any</a:t>
            </a:r>
            <a:r>
              <a:rPr lang="en-US" sz="2400" dirty="0"/>
              <a:t>”, “</a:t>
            </a:r>
            <a:r>
              <a:rPr lang="en-US" sz="2400" dirty="0">
                <a:latin typeface="Courier New" pitchFamily="49" charset="0"/>
              </a:rPr>
              <a:t>&lt;= All</a:t>
            </a:r>
            <a:r>
              <a:rPr lang="en-US" sz="2400" dirty="0"/>
              <a:t>”, 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IN is equivalent to 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Simply put, </a:t>
            </a:r>
            <a:r>
              <a:rPr lang="en-US" sz="2400" dirty="0">
                <a:latin typeface="Courier New" pitchFamily="49" charset="0"/>
              </a:rPr>
              <a:t>IN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NOT IN</a:t>
            </a:r>
            <a:r>
              <a:rPr lang="en-US" sz="2400" dirty="0"/>
              <a:t> are both comparison operators that produces Boolean results.  They can be used with other Boolean operators to form complex expressions.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Example: name the eldest employee.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SELECT </a:t>
            </a: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Fname</a:t>
            </a:r>
            <a:r>
              <a:rPr lang="en-US" sz="2400" dirty="0">
                <a:latin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</a:rPr>
              <a:t>Lname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</a:rPr>
              <a:t>FROM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 EMPLOYEE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</a:rPr>
              <a:t>WHERE</a:t>
            </a: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Bdate</a:t>
            </a:r>
            <a:r>
              <a:rPr lang="en-US" sz="2400" dirty="0">
                <a:latin typeface="Courier New" pitchFamily="49" charset="0"/>
              </a:rPr>
              <a:t> &gt;= ALL (Select </a:t>
            </a:r>
            <a:r>
              <a:rPr lang="en-US" sz="2400" dirty="0" err="1">
                <a:latin typeface="Courier New" pitchFamily="49" charset="0"/>
              </a:rPr>
              <a:t>Bdate</a:t>
            </a:r>
            <a:r>
              <a:rPr lang="en-US" sz="2400" dirty="0">
                <a:latin typeface="Courier New" pitchFamily="49" charset="0"/>
              </a:rPr>
              <a:t> 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		    from   EMPLOYEE);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570C8D6-0EAB-41CA-A19D-ACCD5BA5FD01}" type="slidenum">
              <a:rPr lang="en-US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1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B1D0198F-AE7D-41B6-BEA6-0524E3664697}" type="slidenum">
              <a:rPr lang="en-US" sz="1600">
                <a:solidFill>
                  <a:schemeClr val="bg2"/>
                </a:solidFill>
              </a:rPr>
              <a:pPr eaLnBrk="1" hangingPunct="1"/>
              <a:t>45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FUNCTIONS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8313738" cy="4802188"/>
          </a:xfrm>
        </p:spPr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00"/>
                </a:solidFill>
              </a:rPr>
              <a:t>Include </a:t>
            </a:r>
            <a:r>
              <a:rPr lang="en-US" sz="2400" b="1" dirty="0" smtClean="0">
                <a:solidFill>
                  <a:srgbClr val="000000"/>
                </a:solidFill>
              </a:rPr>
              <a:t>COUNT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</a:rPr>
              <a:t>SUM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</a:rPr>
              <a:t>MAX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b="1" dirty="0" smtClean="0">
                <a:solidFill>
                  <a:srgbClr val="000000"/>
                </a:solidFill>
              </a:rPr>
              <a:t>MIN</a:t>
            </a:r>
            <a:r>
              <a:rPr lang="en-US" sz="2400" dirty="0" smtClean="0">
                <a:solidFill>
                  <a:srgbClr val="000000"/>
                </a:solidFill>
              </a:rPr>
              <a:t>, and </a:t>
            </a:r>
            <a:r>
              <a:rPr lang="en-US" sz="2400" b="1" dirty="0" smtClean="0">
                <a:solidFill>
                  <a:srgbClr val="000000"/>
                </a:solidFill>
              </a:rPr>
              <a:t>AVG</a:t>
            </a:r>
          </a:p>
          <a:p>
            <a:pPr eaLnBrk="1" hangingPunct="1"/>
            <a:r>
              <a:rPr lang="en-US" sz="2400" u="sng" dirty="0" smtClean="0">
                <a:solidFill>
                  <a:srgbClr val="000000"/>
                </a:solidFill>
              </a:rPr>
              <a:t>Query :</a:t>
            </a:r>
            <a:r>
              <a:rPr lang="en-US" sz="2400" dirty="0" smtClean="0">
                <a:solidFill>
                  <a:srgbClr val="000000"/>
                </a:solidFill>
              </a:rPr>
              <a:t> Find the maximum salary, the minimum salary, and the average salary among all employees.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SELECT  	MAX(SALARY), 						MIN(SALARY), AVG(SALARY)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endParaRPr lang="en-US" sz="2400" b="1" dirty="0" smtClean="0">
              <a:solidFill>
                <a:srgbClr val="000000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rgbClr val="000000"/>
                </a:solidFill>
              </a:rPr>
              <a:t>Some SQL implementations </a:t>
            </a:r>
            <a:r>
              <a:rPr lang="en-US" sz="2400" i="1" dirty="0" smtClean="0">
                <a:solidFill>
                  <a:srgbClr val="000000"/>
                </a:solidFill>
              </a:rPr>
              <a:t>may not allow more than one function</a:t>
            </a:r>
            <a:r>
              <a:rPr lang="en-US" sz="2400" dirty="0" smtClean="0">
                <a:solidFill>
                  <a:srgbClr val="000000"/>
                </a:solidFill>
              </a:rPr>
              <a:t>  in the SELECT-clause</a:t>
            </a:r>
            <a:endParaRPr lang="en-US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D524A1D5-846D-4C70-A526-F4588CC1545C}" type="slidenum">
              <a:rPr lang="en-US" sz="1600">
                <a:solidFill>
                  <a:schemeClr val="bg2"/>
                </a:solidFill>
              </a:rPr>
              <a:pPr eaLnBrk="1" hangingPunct="1"/>
              <a:t>46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FUNCTIONS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51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Query :</a:t>
            </a:r>
            <a:r>
              <a:rPr lang="en-US" sz="2400" dirty="0" smtClean="0">
                <a:solidFill>
                  <a:srgbClr val="000000"/>
                </a:solidFill>
              </a:rPr>
              <a:t> Find the maximum salary, the minimum salary, and the average salary among employees who work for the 'Research' department.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 SELECT 	MAX(SALARY), MIN(SALARY), 			AVG(SALARY)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FROM	EMPLOYEE, DEPARTMENT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WHERE	DNO=DNUMBER AND 					DNAME='Research'</a:t>
            </a:r>
            <a:r>
              <a:rPr lang="en-US" sz="2400" u="sng" dirty="0" smtClean="0">
                <a:solidFill>
                  <a:srgbClr val="000000"/>
                </a:solidFill>
              </a:rPr>
              <a:t/>
            </a:r>
            <a:br>
              <a:rPr lang="en-US" sz="2400" u="sng" dirty="0" smtClean="0">
                <a:solidFill>
                  <a:srgbClr val="000000"/>
                </a:solidFill>
              </a:rPr>
            </a:br>
            <a:endParaRPr lang="en-US" sz="2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25B63B6B-E84B-4667-8FF5-DFC9E1981EEF}" type="slidenum">
              <a:rPr lang="en-US" sz="1600">
                <a:solidFill>
                  <a:schemeClr val="bg2"/>
                </a:solidFill>
              </a:rPr>
              <a:pPr eaLnBrk="1" hangingPunct="1"/>
              <a:t>47</a:t>
            </a:fld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FUNCTIONS (cont.)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511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0000"/>
                </a:solidFill>
              </a:rPr>
              <a:t>Queries:</a:t>
            </a:r>
            <a:r>
              <a:rPr lang="en-US" sz="2400" dirty="0" smtClean="0">
                <a:solidFill>
                  <a:srgbClr val="000000"/>
                </a:solidFill>
              </a:rPr>
              <a:t> Retrieve the total number of employees in the company, and the number of employees in the 'Research' department .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SELECT  	COUNT (*)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EMPLOYEE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/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SELECT  	COUNT (*)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FROM	EMPLOYEE, 						DEPARTMENT</a:t>
            </a:r>
            <a:br>
              <a:rPr lang="en-US" sz="2400" b="1" dirty="0" smtClean="0">
                <a:solidFill>
                  <a:srgbClr val="000000"/>
                </a:solidFill>
              </a:rPr>
            </a:br>
            <a:r>
              <a:rPr lang="en-US" sz="2400" b="1" dirty="0" smtClean="0">
                <a:solidFill>
                  <a:srgbClr val="000000"/>
                </a:solidFill>
              </a:rPr>
              <a:t>		WHERE	DNO=DNUMBER AND 					DNAME='Research’</a:t>
            </a:r>
            <a:endParaRPr lang="en-US" sz="28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96213" cy="762000"/>
          </a:xfrm>
        </p:spPr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1143000"/>
            <a:ext cx="8294687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COUNT, SUM, MAX, MIN, and AVG</a:t>
            </a:r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Example 1: Find the maximum salary, the minimum salary, and the average salary among all employees.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</a:rPr>
              <a:t>SELECT 	</a:t>
            </a:r>
            <a:r>
              <a:rPr lang="en-US" sz="2400" b="1" dirty="0">
                <a:latin typeface="Courier New" pitchFamily="49" charset="0"/>
              </a:rPr>
              <a:t>MAX</a:t>
            </a:r>
            <a:r>
              <a:rPr lang="en-US" sz="2400" dirty="0">
                <a:latin typeface="Courier New" pitchFamily="49" charset="0"/>
              </a:rPr>
              <a:t>(SALARY), </a:t>
            </a:r>
            <a:r>
              <a:rPr lang="en-US" sz="2400" b="1" dirty="0">
                <a:latin typeface="Courier New" pitchFamily="49" charset="0"/>
              </a:rPr>
              <a:t>MIN</a:t>
            </a:r>
            <a:r>
              <a:rPr lang="en-US" sz="2400" dirty="0">
                <a:latin typeface="Courier New" pitchFamily="49" charset="0"/>
              </a:rPr>
              <a:t>(SALARY),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</a:rPr>
              <a:t>AVG</a:t>
            </a:r>
            <a:r>
              <a:rPr lang="en-US" sz="2400" dirty="0">
                <a:latin typeface="Courier New" pitchFamily="49" charset="0"/>
              </a:rPr>
              <a:t>(SALARY)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FROM	</a:t>
            </a:r>
            <a:r>
              <a:rPr lang="en-US" sz="2400" dirty="0" smtClean="0">
                <a:latin typeface="Courier New" pitchFamily="49" charset="0"/>
              </a:rPr>
              <a:t> EMPLOYEE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dirty="0"/>
              <a:t>Example 2: Find the max/min/</a:t>
            </a:r>
            <a:r>
              <a:rPr lang="en-US" sz="2400" dirty="0" err="1"/>
              <a:t>avg</a:t>
            </a:r>
            <a:r>
              <a:rPr lang="en-US" sz="2400" dirty="0"/>
              <a:t> salaries among employees who work for the 'Research' department.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itchFamily="49" charset="0"/>
              </a:rPr>
              <a:t>SELECT 	MAX(SALARY), MIN(SALARY),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		AVG(SALARY)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FROM	</a:t>
            </a:r>
            <a:r>
              <a:rPr lang="en-US" sz="2400" dirty="0" smtClean="0">
                <a:latin typeface="Courier New" pitchFamily="49" charset="0"/>
              </a:rPr>
              <a:t> EMPLOYEE</a:t>
            </a:r>
            <a:r>
              <a:rPr lang="en-US" sz="2400" dirty="0">
                <a:latin typeface="Courier New" pitchFamily="49" charset="0"/>
              </a:rPr>
              <a:t>, DEPARTMENT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WHERE	</a:t>
            </a:r>
            <a:r>
              <a:rPr lang="en-US" sz="2400" dirty="0" err="1">
                <a:latin typeface="Courier New" pitchFamily="49" charset="0"/>
              </a:rPr>
              <a:t>Dno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 err="1">
                <a:latin typeface="Courier New" pitchFamily="49" charset="0"/>
              </a:rPr>
              <a:t>Dnumber</a:t>
            </a:r>
            <a:r>
              <a:rPr lang="en-US" sz="2400" dirty="0">
                <a:latin typeface="Courier New" pitchFamily="49" charset="0"/>
              </a:rPr>
              <a:t> &amp;&amp; </a:t>
            </a:r>
            <a:r>
              <a:rPr lang="en-US" sz="2400" dirty="0" err="1">
                <a:latin typeface="Courier New" pitchFamily="49" charset="0"/>
              </a:rPr>
              <a:t>Dname</a:t>
            </a:r>
            <a:r>
              <a:rPr lang="en-US" sz="2400" dirty="0">
                <a:latin typeface="Courier New" pitchFamily="49" charset="0"/>
              </a:rPr>
              <a:t>='Research';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10592EB-C09F-45E6-9BF2-D711933AAD26}" type="slidenum">
              <a:rPr lang="en-US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4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763587"/>
          </a:xfrm>
        </p:spPr>
        <p:txBody>
          <a:bodyPr/>
          <a:lstStyle/>
          <a:p>
            <a:r>
              <a:rPr lang="en-US"/>
              <a:t>Aggregate Functions (contd.)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51888" cy="5410200"/>
          </a:xfrm>
        </p:spPr>
        <p:txBody>
          <a:bodyPr>
            <a:normAutofit/>
          </a:bodyPr>
          <a:lstStyle/>
          <a:p>
            <a:r>
              <a:rPr lang="en-US" dirty="0"/>
              <a:t>Examples: Retrieve the total number of employees in the company (Q1), and the number of employees in the 'Research' department (Q2).</a:t>
            </a:r>
          </a:p>
          <a:p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en-US" dirty="0"/>
              <a:t>Q1:	SELECT  	COUNT (</a:t>
            </a:r>
            <a:r>
              <a:rPr lang="en-US" b="1" dirty="0"/>
              <a:t>*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FROM	</a:t>
            </a:r>
            <a:r>
              <a:rPr lang="en-US" dirty="0" smtClean="0"/>
              <a:t> EMPLOYEE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sz="1000" dirty="0"/>
          </a:p>
          <a:p>
            <a:pPr>
              <a:buFont typeface="Wingdings" pitchFamily="2" charset="2"/>
              <a:buNone/>
            </a:pPr>
            <a:r>
              <a:rPr lang="en-US" dirty="0"/>
              <a:t>Q2:	SELECT  	COUNT (</a:t>
            </a:r>
            <a:r>
              <a:rPr lang="en-US" b="1" dirty="0"/>
              <a:t>*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FROM	</a:t>
            </a:r>
            <a:r>
              <a:rPr lang="en-US" dirty="0" smtClean="0"/>
              <a:t> EMPLOYEE</a:t>
            </a:r>
            <a:r>
              <a:rPr lang="en-US" dirty="0"/>
              <a:t>, DEPARTMENT</a:t>
            </a:r>
            <a:br>
              <a:rPr lang="en-US" dirty="0"/>
            </a:br>
            <a:r>
              <a:rPr lang="en-US" dirty="0"/>
              <a:t>	WHERE	</a:t>
            </a:r>
            <a:r>
              <a:rPr lang="en-US" dirty="0" err="1"/>
              <a:t>Dno</a:t>
            </a:r>
            <a:r>
              <a:rPr lang="en-US" dirty="0"/>
              <a:t>=</a:t>
            </a:r>
            <a:r>
              <a:rPr lang="en-US" dirty="0" err="1"/>
              <a:t>Dnumber</a:t>
            </a:r>
            <a:r>
              <a:rPr lang="en-US" dirty="0"/>
              <a:t> AND </a:t>
            </a:r>
            <a:r>
              <a:rPr lang="en-US" dirty="0" err="1"/>
              <a:t>Dname</a:t>
            </a:r>
            <a:r>
              <a:rPr lang="en-US" dirty="0"/>
              <a:t>='Research’</a:t>
            </a:r>
          </a:p>
          <a:p>
            <a:endParaRPr lang="en-US" sz="1000" dirty="0"/>
          </a:p>
          <a:p>
            <a:r>
              <a:rPr lang="en-US" dirty="0"/>
              <a:t>All aggregate functions are computed </a:t>
            </a:r>
            <a:r>
              <a:rPr lang="en-US" i="1" dirty="0"/>
              <a:t>after</a:t>
            </a:r>
            <a:r>
              <a:rPr lang="en-US" dirty="0"/>
              <a:t> WHERE</a:t>
            </a:r>
          </a:p>
          <a:p>
            <a:pPr lvl="1"/>
            <a:r>
              <a:rPr lang="en-US" dirty="0"/>
              <a:t>aggregate functions themselves cannot be used in 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F497C19-2349-4F8E-9DF5-28646789B19C}" type="slidenum">
              <a:rPr lang="en-US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1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50813"/>
            <a:ext cx="7796213" cy="763587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Operations (cont.)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6388" y="1157288"/>
            <a:ext cx="8294687" cy="5238750"/>
          </a:xfrm>
        </p:spPr>
        <p:txBody>
          <a:bodyPr lIns="90000" tIns="46800" bIns="46800"/>
          <a:lstStyle/>
          <a:p>
            <a:pPr marL="336550" indent="-336550" eaLnBrk="1" hangingPunct="1">
              <a:spcBef>
                <a:spcPts val="7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In case of integrity violation, several actions can be taken:</a:t>
            </a:r>
          </a:p>
          <a:p>
            <a:pPr marL="736600" lvl="1" indent="-279400" eaLnBrk="1" hangingPunct="1">
              <a:spcBef>
                <a:spcPts val="6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Cancel the operation that causes the violation (RESTRICT or REJECT option)</a:t>
            </a:r>
          </a:p>
          <a:p>
            <a:pPr marL="736600" lvl="1" indent="-279400" eaLnBrk="1" hangingPunct="1">
              <a:spcBef>
                <a:spcPts val="6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Perform the operation but inform the user of the violation</a:t>
            </a:r>
          </a:p>
          <a:p>
            <a:pPr marL="736600" lvl="1" indent="-279400" eaLnBrk="1" hangingPunct="1">
              <a:spcBef>
                <a:spcPts val="6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Trigger additional updates so the violation is corrected (CASCADE option, SET NULL option)</a:t>
            </a:r>
          </a:p>
          <a:p>
            <a:pPr marL="736600" lvl="1" indent="-279400" eaLnBrk="1" hangingPunct="1">
              <a:spcBef>
                <a:spcPts val="6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mtClean="0"/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3111686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one of the following queries produces the correct salary budget for the company.</a:t>
            </a:r>
          </a:p>
          <a:p>
            <a:pPr lvl="1"/>
            <a:endParaRPr lang="en-US" sz="1200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Select </a:t>
            </a:r>
            <a:r>
              <a:rPr lang="en-US" b="1">
                <a:latin typeface="Courier New" pitchFamily="49" charset="0"/>
              </a:rPr>
              <a:t>SUM</a:t>
            </a:r>
            <a:r>
              <a:rPr lang="en-US">
                <a:latin typeface="Courier New" pitchFamily="49" charset="0"/>
              </a:rPr>
              <a:t>(Salary) from EMPLOYEE;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Select </a:t>
            </a:r>
            <a:r>
              <a:rPr lang="en-US" b="1">
                <a:latin typeface="Courier New" pitchFamily="49" charset="0"/>
              </a:rPr>
              <a:t>SUM</a:t>
            </a:r>
            <a:r>
              <a:rPr lang="en-US">
                <a:latin typeface="Courier New" pitchFamily="49" charset="0"/>
              </a:rPr>
              <a:t>(distinct Salary) from EMPLOYEE;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205CFDF-8EB9-45BF-B852-C019EC3228F1}" type="slidenum">
              <a:rPr lang="en-US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2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763587"/>
          </a:xfrm>
        </p:spPr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1143000"/>
            <a:ext cx="8599487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 </a:t>
            </a:r>
            <a:r>
              <a:rPr lang="en-US" b="1"/>
              <a:t>GROUP BY</a:t>
            </a:r>
            <a:r>
              <a:rPr lang="en-US"/>
              <a:t> clause can be used to specify the grouping attributes, so that we apply the aggregate functions to </a:t>
            </a:r>
            <a:r>
              <a:rPr lang="en-US" i="1"/>
              <a:t>subgroups of tuples</a:t>
            </a:r>
            <a:r>
              <a:rPr lang="en-US"/>
              <a:t> in a relation</a:t>
            </a:r>
          </a:p>
          <a:p>
            <a:pPr>
              <a:lnSpc>
                <a:spcPct val="90000"/>
              </a:lnSpc>
            </a:pPr>
            <a:r>
              <a:rPr lang="en-US"/>
              <a:t>For each department, retrieve the department number, the number of employees in the department, and their average salary.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SELECT 		</a:t>
            </a:r>
            <a:r>
              <a:rPr lang="en-US" b="1">
                <a:latin typeface="Courier New" pitchFamily="49" charset="0"/>
              </a:rPr>
              <a:t>Dno</a:t>
            </a:r>
            <a:r>
              <a:rPr lang="en-US">
                <a:latin typeface="Courier New" pitchFamily="49" charset="0"/>
              </a:rPr>
              <a:t>, COUNT(*), AVG(SALARY)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FROM		EMPLOYEE</a:t>
            </a:r>
            <a:br>
              <a:rPr lang="en-US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GROUP BY</a:t>
            </a: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Dno;</a:t>
            </a:r>
            <a:r>
              <a:rPr lang="en-US">
                <a:latin typeface="Courier New" pitchFamily="49" charset="0"/>
              </a:rPr>
              <a:t/>
            </a:r>
            <a:br>
              <a:rPr lang="en-US">
                <a:latin typeface="Courier New" pitchFamily="49" charset="0"/>
              </a:rPr>
            </a:b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/>
              <a:t>This is identical to the relational algebra expression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500" baseline="-25000"/>
              <a:t>	DNO</a:t>
            </a:r>
            <a:r>
              <a:rPr lang="en-US" sz="3500"/>
              <a:t> ℱ</a:t>
            </a:r>
            <a:r>
              <a:rPr lang="en-US" sz="3500" baseline="-25000"/>
              <a:t>COUNT SSN, AVERAGE Salary</a:t>
            </a:r>
            <a:r>
              <a:rPr lang="en-US" sz="3500"/>
              <a:t> (</a:t>
            </a:r>
            <a:r>
              <a:rPr lang="en-US" sz="3100"/>
              <a:t>EMPLOYEE</a:t>
            </a:r>
            <a:r>
              <a:rPr lang="en-US" sz="350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88E0F492-865E-4232-A6FA-9F942D7A60AC}" type="slidenum">
              <a:rPr lang="en-US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by Dno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8BBF491-B5C0-49C1-A2C7-4BFDB9C6095E}" type="slidenum">
              <a:rPr lang="en-US"/>
              <a:pPr/>
              <a:t>52</a:t>
            </a:fld>
            <a:endParaRPr lang="en-CA"/>
          </a:p>
        </p:txBody>
      </p:sp>
      <p:pic>
        <p:nvPicPr>
          <p:cNvPr id="928771" name="Picture 3" descr="fig08_06(a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t="15204"/>
          <a:stretch>
            <a:fillRect/>
          </a:stretch>
        </p:blipFill>
        <p:spPr bwMode="auto">
          <a:xfrm>
            <a:off x="228600" y="2147888"/>
            <a:ext cx="8686800" cy="298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96213" cy="992188"/>
          </a:xfrm>
        </p:spPr>
        <p:txBody>
          <a:bodyPr/>
          <a:lstStyle/>
          <a:p>
            <a:r>
              <a:rPr lang="en-US"/>
              <a:t>GROUPING (contd.)</a:t>
            </a:r>
          </a:p>
        </p:txBody>
      </p:sp>
      <p:sp>
        <p:nvSpPr>
          <p:cNvPr id="765959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1447800"/>
            <a:ext cx="8294687" cy="5105400"/>
          </a:xfrm>
        </p:spPr>
        <p:txBody>
          <a:bodyPr>
            <a:normAutofit/>
          </a:bodyPr>
          <a:lstStyle/>
          <a:p>
            <a:r>
              <a:rPr lang="en-US" dirty="0"/>
              <a:t>For each project, retrieve the project number, project name, and the number of employees who work on that project.</a:t>
            </a:r>
          </a:p>
          <a:p>
            <a:endParaRPr lang="en-US" sz="1200" dirty="0"/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SELECT 		</a:t>
            </a:r>
            <a:r>
              <a:rPr lang="en-US" dirty="0" err="1">
                <a:latin typeface="Courier New" pitchFamily="49" charset="0"/>
              </a:rPr>
              <a:t>Pnumber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Pname</a:t>
            </a:r>
            <a:r>
              <a:rPr lang="en-US" dirty="0">
                <a:latin typeface="Courier New" pitchFamily="49" charset="0"/>
              </a:rPr>
              <a:t>, COUNT(*)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FROM		PROJECT, WORKS_ON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WHERE		</a:t>
            </a:r>
            <a:r>
              <a:rPr lang="en-US" dirty="0" err="1">
                <a:latin typeface="Courier New" pitchFamily="49" charset="0"/>
              </a:rPr>
              <a:t>Pnumber</a:t>
            </a:r>
            <a:r>
              <a:rPr lang="en-US" dirty="0">
                <a:latin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</a:rPr>
              <a:t>Pno</a:t>
            </a:r>
            <a:r>
              <a:rPr lang="en-US" dirty="0">
                <a:latin typeface="Courier New" pitchFamily="49" charset="0"/>
              </a:rPr>
              <a:t/>
            </a:r>
            <a:br>
              <a:rPr lang="en-US" dirty="0">
                <a:latin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GROUP BY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Pnumber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Pname</a:t>
            </a:r>
            <a:r>
              <a:rPr lang="en-US" dirty="0">
                <a:latin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</a:rPr>
            </a:br>
            <a:endParaRPr lang="en-US" sz="1200" dirty="0">
              <a:latin typeface="Courier New" pitchFamily="49" charset="0"/>
            </a:endParaRPr>
          </a:p>
          <a:p>
            <a:r>
              <a:rPr lang="en-US" dirty="0"/>
              <a:t>In this case, the grouping and functions are applied after  the joining of the two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34800DC-0EE1-4946-B83F-71DB4294A169}" type="slidenum">
              <a:rPr lang="en-US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HAVING Clause</a:t>
            </a:r>
          </a:p>
        </p:txBody>
      </p:sp>
      <p:sp>
        <p:nvSpPr>
          <p:cNvPr id="76800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we want to retrieve the values of these functions for only those </a:t>
            </a:r>
            <a:r>
              <a:rPr lang="en-US" i="1" dirty="0"/>
              <a:t>groups that satisfy certain conditions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HAVING</a:t>
            </a:r>
            <a:r>
              <a:rPr lang="en-US" dirty="0"/>
              <a:t> clause is used for specifying a selection condition on groups (rather than on individual tuples)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solves the restrictions that aggregate functions cannot be used in the WHERE clause.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F43654C-2A24-4814-826B-6918F7272837}" type="slidenum">
              <a:rPr lang="en-US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585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HAVING-CLAUSE (contd.)</a:t>
            </a:r>
          </a:p>
        </p:txBody>
      </p:sp>
      <p:sp>
        <p:nvSpPr>
          <p:cNvPr id="7700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Example: For each project </a:t>
            </a:r>
            <a:r>
              <a:rPr lang="en-US" i="1"/>
              <a:t>on which more than two employees work</a:t>
            </a:r>
            <a:r>
              <a:rPr lang="en-US"/>
              <a:t>, retrieve the project number, project name, and the number of employees who work on that project.</a:t>
            </a:r>
          </a:p>
          <a:p>
            <a:endParaRPr lang="en-US" sz="1400"/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SELECT 	Pnumber, Pname, COUNT(*)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FROM		PROJECT, WORKS_ON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WHERE	Pnumber=Pno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GROUP BY	Pnumber, Pname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HAVING</a:t>
            </a:r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COUNT(*) &gt; 2</a:t>
            </a:r>
            <a:r>
              <a:rPr lang="en-US">
                <a:latin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5B776A2-E956-4996-B8BC-49AA4592A4A1}" type="slidenum">
              <a:rPr lang="en-US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0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ORDER BY Clause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b="1"/>
              <a:t>ORDER BY</a:t>
            </a:r>
            <a:r>
              <a:rPr lang="en-US"/>
              <a:t> clause is used to sort the tuples in a query result based on the values of some attribute(s)</a:t>
            </a:r>
          </a:p>
          <a:p>
            <a:r>
              <a:rPr lang="en-US"/>
              <a:t>Example: List all employees in the alphabetic order of last names; for the same last names, ordered by first names; given the same last and first names, ordered by SSN;</a:t>
            </a:r>
          </a:p>
          <a:p>
            <a:endParaRPr lang="en-US" sz="140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Select		*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From		EMPLOYEE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</a:t>
            </a:r>
            <a:r>
              <a:rPr lang="en-US" sz="3000" b="1">
                <a:latin typeface="Courier New" pitchFamily="49" charset="0"/>
              </a:rPr>
              <a:t>Order By</a:t>
            </a:r>
            <a:r>
              <a:rPr lang="en-US" sz="3000">
                <a:latin typeface="Courier New" pitchFamily="49" charset="0"/>
              </a:rPr>
              <a:t>	Lname, Fname, SSN;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26D81B60-6D53-4316-8614-0638B8ABEA56}" type="slidenum">
              <a:rPr lang="en-US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60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 BY (contd.)</a:t>
            </a:r>
          </a:p>
        </p:txBody>
      </p:sp>
      <p:sp>
        <p:nvSpPr>
          <p:cNvPr id="78234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The default order is in ascending order of values</a:t>
            </a:r>
          </a:p>
          <a:p>
            <a:pPr>
              <a:lnSpc>
                <a:spcPct val="90000"/>
              </a:lnSpc>
            </a:pPr>
            <a:r>
              <a:rPr lang="en-US"/>
              <a:t>We can specify the keyword </a:t>
            </a:r>
            <a:r>
              <a:rPr lang="en-US" b="1"/>
              <a:t>DESC</a:t>
            </a:r>
            <a:r>
              <a:rPr lang="en-US"/>
              <a:t> if we want a descending order; the keyword </a:t>
            </a:r>
            <a:r>
              <a:rPr lang="en-US" b="1"/>
              <a:t>ASC</a:t>
            </a:r>
            <a:r>
              <a:rPr lang="en-US"/>
              <a:t> can be used to explicitly specify ascending order, even though it is the default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Select		*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From		EMPLOYEE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</a:t>
            </a:r>
            <a:r>
              <a:rPr lang="en-US" sz="3000" b="1">
                <a:latin typeface="Courier New" pitchFamily="49" charset="0"/>
              </a:rPr>
              <a:t>Order By</a:t>
            </a:r>
            <a:r>
              <a:rPr lang="en-US" sz="3000">
                <a:latin typeface="Courier New" pitchFamily="49" charset="0"/>
              </a:rPr>
              <a:t>	Lname </a:t>
            </a:r>
            <a:r>
              <a:rPr lang="en-US" sz="3000" b="1">
                <a:latin typeface="Courier New" pitchFamily="49" charset="0"/>
              </a:rPr>
              <a:t>ASC</a:t>
            </a:r>
            <a:r>
              <a:rPr lang="en-US" sz="3000">
                <a:latin typeface="Courier New" pitchFamily="49" charset="0"/>
              </a:rPr>
              <a:t>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			Fname </a:t>
            </a:r>
            <a:r>
              <a:rPr lang="en-US" sz="3000" b="1">
                <a:latin typeface="Courier New" pitchFamily="49" charset="0"/>
              </a:rPr>
              <a:t>ASC</a:t>
            </a:r>
            <a:r>
              <a:rPr lang="en-US" sz="3000">
                <a:latin typeface="Courier New" pitchFamily="49" charset="0"/>
              </a:rPr>
              <a:t>,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3000">
                <a:latin typeface="Courier New" pitchFamily="49" charset="0"/>
              </a:rPr>
              <a:t>				SSN </a:t>
            </a:r>
            <a:r>
              <a:rPr lang="en-US" sz="3000" b="1">
                <a:latin typeface="Courier New" pitchFamily="49" charset="0"/>
              </a:rPr>
              <a:t>DESC</a:t>
            </a:r>
            <a:r>
              <a:rPr lang="en-US" sz="3000">
                <a:latin typeface="Courier New" pitchFamily="49" charset="0"/>
              </a:rPr>
              <a:t>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BA9E3444-792B-47B7-B0A6-A70946F7C2E1}" type="slidenum">
              <a:rPr lang="en-US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0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SQL Queries</a:t>
            </a:r>
          </a:p>
        </p:txBody>
      </p:sp>
      <p:sp>
        <p:nvSpPr>
          <p:cNvPr id="7843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 query in SQL can consist of up to six clauses, but only the first two, SELECT and FROM, are mandatory. The clauses are specified in the following order: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SELECT		</a:t>
            </a:r>
            <a:r>
              <a:rPr lang="en-US"/>
              <a:t>&lt;attribute list&gt;</a:t>
            </a:r>
            <a:br>
              <a:rPr lang="en-US"/>
            </a:br>
            <a:r>
              <a:rPr lang="en-US" b="1"/>
              <a:t>FROM</a:t>
            </a:r>
            <a:r>
              <a:rPr lang="en-US"/>
              <a:t>		&lt;table list&gt;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WHERE</a:t>
            </a:r>
            <a:r>
              <a:rPr lang="en-US"/>
              <a:t>		&lt;condition&gt;]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GROUP</a:t>
            </a:r>
            <a:r>
              <a:rPr lang="en-US"/>
              <a:t> </a:t>
            </a:r>
            <a:r>
              <a:rPr lang="en-US" b="1"/>
              <a:t>BY</a:t>
            </a:r>
            <a:r>
              <a:rPr lang="en-US"/>
              <a:t> 	&lt;grouping attribute(s)&gt;]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HAVING</a:t>
            </a:r>
            <a:r>
              <a:rPr lang="en-US"/>
              <a:t>	&lt;group condition&gt;]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ORDER BY</a:t>
            </a:r>
            <a:r>
              <a:rPr lang="en-US"/>
              <a:t> 	&lt;attribute list&gt;]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4690DBB-F297-49BE-A3F2-6ED63AED4DC0}" type="slidenum">
              <a:rPr lang="en-US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7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Data Definition, Constraints, and Schema Changes</a:t>
            </a: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14563"/>
            <a:ext cx="7772400" cy="41116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Used to CREATE, DROP, and ALTER the descriptions of the tables (relations) of a database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EB32114C-D456-4502-9370-A3464983F2B7}" type="slidenum">
              <a:rPr lang="en-US" sz="1600">
                <a:solidFill>
                  <a:schemeClr val="bg2"/>
                </a:solidFill>
              </a:rPr>
              <a:pPr eaLnBrk="1" hangingPunct="1"/>
              <a:t>59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7796212" cy="914400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INSERT operation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908550"/>
          </a:xfrm>
        </p:spPr>
        <p:txBody>
          <a:bodyPr lIns="90000" tIns="46800" bIns="46800">
            <a:normAutofit lnSpcReduction="10000"/>
          </a:bodyPr>
          <a:lstStyle/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INSERT one or more new tuples into a relation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INSERT may violate any of the constraints: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Domain constraint: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if one of the attribute values provided for a new tuple is not of the specified attribute domain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Key constraint: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if the value of a key attribute in a new tuple already exists in another tuple in the relation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Referential integrity: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if a foreign key value in a new tuple references a primary key value that does not exist in the referenced relation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Entity integrity: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if the primary key value is null in a new tuple</a:t>
            </a:r>
          </a:p>
        </p:txBody>
      </p:sp>
    </p:spTree>
    <p:extLst>
      <p:ext uri="{BB962C8B-B14F-4D97-AF65-F5344CB8AC3E}">
        <p14:creationId xmlns:p14="http://schemas.microsoft.com/office/powerpoint/2010/main" val="266406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DROP TABLE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Used to remove a relation (base table) </a:t>
            </a:r>
            <a:r>
              <a:rPr lang="en-US" i="1" smtClean="0">
                <a:solidFill>
                  <a:srgbClr val="000000"/>
                </a:solidFill>
              </a:rPr>
              <a:t>and its definition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pPr eaLnBrk="1" hangingPunct="1"/>
            <a:r>
              <a:rPr lang="en-US" u="sng" smtClean="0">
                <a:solidFill>
                  <a:srgbClr val="000000"/>
                </a:solidFill>
              </a:rPr>
              <a:t>Example:</a:t>
            </a:r>
            <a:br>
              <a:rPr lang="en-US" u="sng" smtClean="0">
                <a:solidFill>
                  <a:srgbClr val="000000"/>
                </a:solidFill>
              </a:rPr>
            </a:br>
            <a:r>
              <a:rPr lang="en-US" u="sng" smtClean="0">
                <a:solidFill>
                  <a:srgbClr val="000000"/>
                </a:solidFill>
              </a:rPr>
              <a:t/>
            </a:r>
            <a:br>
              <a:rPr lang="en-US" u="sng" smtClean="0">
                <a:solidFill>
                  <a:srgbClr val="000000"/>
                </a:solidFill>
              </a:rPr>
            </a:br>
            <a:r>
              <a:rPr lang="en-US" b="1" smtClean="0">
                <a:solidFill>
                  <a:srgbClr val="000000"/>
                </a:solidFill>
              </a:rPr>
              <a:t>DROP TABLE  DEPENDENT;</a:t>
            </a:r>
            <a:br>
              <a:rPr lang="en-US" b="1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0F8552DC-A5D3-4167-854A-39C010057CF1}" type="slidenum">
              <a:rPr lang="en-US" sz="1600">
                <a:solidFill>
                  <a:schemeClr val="bg2"/>
                </a:solidFill>
              </a:rPr>
              <a:pPr eaLnBrk="1" hangingPunct="1"/>
              <a:t>60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 TABLE</a:t>
            </a:r>
            <a:endParaRPr lang="en-US" b="1" smtClean="0">
              <a:solidFill>
                <a:srgbClr val="000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Used to add an attribute to one of the base relations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The new attribute will have NULLs in all the tuples of the relation right after the command is executed; hence, the NOT NULL constraint is </a:t>
            </a:r>
            <a:r>
              <a:rPr lang="en-US" sz="2400" i="1" smtClean="0">
                <a:solidFill>
                  <a:srgbClr val="000000"/>
                </a:solidFill>
              </a:rPr>
              <a:t>not allowed</a:t>
            </a:r>
            <a:r>
              <a:rPr lang="en-US" sz="2400" smtClean="0">
                <a:solidFill>
                  <a:srgbClr val="000000"/>
                </a:solidFill>
              </a:rPr>
              <a:t>  for such an attribute</a:t>
            </a:r>
          </a:p>
          <a:p>
            <a:pPr eaLnBrk="1" hangingPunct="1"/>
            <a:r>
              <a:rPr lang="en-US" sz="2400" u="sng" smtClean="0">
                <a:solidFill>
                  <a:srgbClr val="000000"/>
                </a:solidFill>
              </a:rPr>
              <a:t>Example:</a:t>
            </a:r>
            <a:br>
              <a:rPr lang="en-US" sz="2400" u="sng" smtClean="0">
                <a:solidFill>
                  <a:srgbClr val="000000"/>
                </a:solidFill>
              </a:rPr>
            </a:br>
            <a:r>
              <a:rPr lang="en-US" sz="2400" u="sng" smtClean="0">
                <a:solidFill>
                  <a:srgbClr val="000000"/>
                </a:solidFill>
              </a:rPr>
              <a:t/>
            </a:r>
            <a:br>
              <a:rPr lang="en-US" sz="2400" u="sng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ALTER TABLE  EMPLOYEE  ADD   JOB   VARCHAR(12);</a:t>
            </a:r>
            <a:br>
              <a:rPr lang="en-US" sz="2400" b="1" smtClean="0">
                <a:solidFill>
                  <a:srgbClr val="000000"/>
                </a:solidFill>
              </a:rPr>
            </a:br>
            <a:endParaRPr lang="en-US" sz="2400" b="1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The database users must still enter a value for the new attribute JOB for each EMPLOYEE tuple. This can be done using the UPDATE command.</a:t>
            </a:r>
            <a:endParaRPr lang="en-US" sz="2800" smtClean="0">
              <a:solidFill>
                <a:srgbClr val="000000"/>
              </a:solidFill>
            </a:endParaRP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2C0E61C5-EB75-4321-9989-0A8780FF594E}" type="slidenum">
              <a:rPr lang="en-US" sz="1600">
                <a:solidFill>
                  <a:schemeClr val="bg2"/>
                </a:solidFill>
              </a:rPr>
              <a:pPr eaLnBrk="1" hangingPunct="1"/>
              <a:t>61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REFERENTIAL INTEGRITY OPTIONS</a:t>
            </a:r>
            <a:endParaRPr lang="en-US" sz="4000" b="1" smtClean="0">
              <a:solidFill>
                <a:srgbClr val="000000"/>
              </a:solidFill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We can specify RESTRICT, CASCADE, SET NULL or SET DEFAULT on referential integrity constraints (foreign keys)</a:t>
            </a:r>
            <a:br>
              <a:rPr lang="en-US" sz="2400" smtClean="0">
                <a:solidFill>
                  <a:srgbClr val="000000"/>
                </a:solidFill>
              </a:rPr>
            </a:br>
            <a:r>
              <a:rPr lang="en-US" sz="2400" smtClean="0">
                <a:solidFill>
                  <a:srgbClr val="000000"/>
                </a:solidFill>
              </a:rPr>
              <a:t/>
            </a:r>
            <a:br>
              <a:rPr lang="en-US" sz="2400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CREATE TABLE   DEPT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 (	DNAME	VARCHAR(10)	NOT NULL,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DNUMBER	INTEGER	NOT NULL,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MGRSSN	CHAR(9),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MGRSTARTDATE	CHAR(9),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PRIMARY KEY (DNUMBER),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UNIQUE (DNAME),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	FOREIGN KEY (MGRSSN) REFERENCES EMP</a:t>
            </a:r>
            <a:br>
              <a:rPr lang="en-US" sz="2400" b="1" smtClean="0">
                <a:solidFill>
                  <a:srgbClr val="000000"/>
                </a:solidFill>
              </a:rPr>
            </a:br>
            <a:r>
              <a:rPr lang="en-US" sz="2400" b="1" smtClean="0">
                <a:solidFill>
                  <a:srgbClr val="000000"/>
                </a:solidFill>
              </a:rPr>
              <a:t>ON DELETE SET DEFAULT ON UPDATE CASCADE  );</a:t>
            </a:r>
            <a:br>
              <a:rPr lang="en-US" sz="2400" b="1" smtClean="0">
                <a:solidFill>
                  <a:srgbClr val="000000"/>
                </a:solidFill>
              </a:rPr>
            </a:br>
            <a:endParaRPr lang="en-US" sz="2400" b="1" smtClean="0">
              <a:solidFill>
                <a:srgbClr val="000000"/>
              </a:solidFill>
            </a:endParaRP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17B43601-9B21-482C-A324-6E2A11682BD3}" type="slidenum">
              <a:rPr lang="en-US" sz="1600">
                <a:solidFill>
                  <a:schemeClr val="bg2"/>
                </a:solidFill>
              </a:rPr>
              <a:pPr eaLnBrk="1" hangingPunct="1"/>
              <a:t>62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REFERENTIAL INTEGRITY OPTIONS (continued)</a:t>
            </a:r>
            <a:endParaRPr lang="en-US" sz="4000" b="1" smtClean="0">
              <a:solidFill>
                <a:srgbClr val="00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82763"/>
            <a:ext cx="8077200" cy="48021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00000"/>
                </a:solidFill>
              </a:rPr>
              <a:t>CREATE TABLE   EMP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(	ENAME	VARCHAR(30)	NOT NULL,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ESSN	CHAR(9),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BDATE	DATE,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DNO	INTEGER  DEFAULT 1,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SUPERSSN	CHAR(9),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PRIMARY KEY (ESSN),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FOREIGN KEY (DNO) REFERENCES DEPT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          ON DELETE SET DEFAULT ON UPDATE CASCADE,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		FOREIGN KEY (SUPERSSN) REFERENCES EMP</a:t>
            </a:r>
            <a:br>
              <a:rPr lang="en-US" sz="2000" b="1" smtClean="0">
                <a:solidFill>
                  <a:srgbClr val="000000"/>
                </a:solidFill>
              </a:rPr>
            </a:br>
            <a:r>
              <a:rPr lang="en-US" sz="2000" b="1" smtClean="0">
                <a:solidFill>
                  <a:srgbClr val="000000"/>
                </a:solidFill>
              </a:rPr>
              <a:t>          ON DELETE SET NULL ON UPDATE CASCADE  );</a:t>
            </a:r>
            <a:br>
              <a:rPr lang="en-US" sz="2000" b="1" smtClean="0">
                <a:solidFill>
                  <a:srgbClr val="000000"/>
                </a:solidFill>
              </a:rPr>
            </a:br>
            <a:endParaRPr lang="en-US" sz="2000" b="1" smtClean="0">
              <a:solidFill>
                <a:srgbClr val="000000"/>
              </a:solidFill>
            </a:endParaRPr>
          </a:p>
        </p:txBody>
      </p:sp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7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71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bg2"/>
                </a:solidFill>
              </a:rPr>
              <a:t>Slide 8-</a:t>
            </a:r>
            <a:fld id="{5D5E9072-93D1-410F-A530-33D1FB0A2481}" type="slidenum">
              <a:rPr lang="en-US" sz="1600">
                <a:solidFill>
                  <a:schemeClr val="bg2"/>
                </a:solidFill>
              </a:rPr>
              <a:pPr eaLnBrk="1" hangingPunct="1"/>
              <a:t>63</a:t>
            </a:fld>
            <a:endParaRPr lang="en-US" sz="16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2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2796AB04-50B5-4C7E-8DC8-5539BCBCEF24}" type="slidenum">
              <a:rPr lang="en-GB" sz="1000" smtClean="0"/>
              <a:pPr algn="ctr" eaLnBrk="1" hangingPunct="1"/>
              <a:t>64</a:t>
            </a:fld>
            <a:endParaRPr lang="en-GB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Combining Results Tables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411663"/>
          </a:xfrm>
        </p:spPr>
        <p:txBody>
          <a:bodyPr/>
          <a:lstStyle/>
          <a:p>
            <a:r>
              <a:rPr lang="en-GB" sz="2000" smtClean="0"/>
              <a:t>Requirements: tables need to have same structure so they’re </a:t>
            </a:r>
            <a:r>
              <a:rPr lang="en-GB" sz="2000" i="1" smtClean="0"/>
              <a:t>union-compatible</a:t>
            </a:r>
            <a:endParaRPr lang="en-GB" sz="2000" smtClean="0"/>
          </a:p>
          <a:p>
            <a:r>
              <a:rPr lang="en-GB" sz="2000" smtClean="0"/>
              <a:t>Sometimes its useful to be able to combine query results using set operations: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752600" y="3352800"/>
            <a:ext cx="1008063" cy="7191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752600" y="4114800"/>
            <a:ext cx="1008063" cy="71913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grpSp>
        <p:nvGrpSpPr>
          <p:cNvPr id="6151" name="Group 10"/>
          <p:cNvGrpSpPr>
            <a:grpSpLocks/>
          </p:cNvGrpSpPr>
          <p:nvPr/>
        </p:nvGrpSpPr>
        <p:grpSpPr bwMode="auto">
          <a:xfrm>
            <a:off x="3851275" y="3284538"/>
            <a:ext cx="1081088" cy="1511300"/>
            <a:chOff x="1927" y="2070"/>
            <a:chExt cx="681" cy="952"/>
          </a:xfrm>
        </p:grpSpPr>
        <p:sp>
          <p:nvSpPr>
            <p:cNvPr id="6174" name="Rectangle 6"/>
            <p:cNvSpPr>
              <a:spLocks noChangeArrowheads="1"/>
            </p:cNvSpPr>
            <p:nvPr/>
          </p:nvSpPr>
          <p:spPr bwMode="auto">
            <a:xfrm>
              <a:off x="1927" y="2070"/>
              <a:ext cx="681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75" name="Rectangle 7"/>
            <p:cNvSpPr>
              <a:spLocks noChangeArrowheads="1"/>
            </p:cNvSpPr>
            <p:nvPr/>
          </p:nvSpPr>
          <p:spPr bwMode="auto">
            <a:xfrm>
              <a:off x="1927" y="2387"/>
              <a:ext cx="681" cy="3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76" name="Rectangle 8"/>
            <p:cNvSpPr>
              <a:spLocks noChangeArrowheads="1"/>
            </p:cNvSpPr>
            <p:nvPr/>
          </p:nvSpPr>
          <p:spPr bwMode="auto">
            <a:xfrm>
              <a:off x="1927" y="2705"/>
              <a:ext cx="681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6152" name="Group 14"/>
          <p:cNvGrpSpPr>
            <a:grpSpLocks/>
          </p:cNvGrpSpPr>
          <p:nvPr/>
        </p:nvGrpSpPr>
        <p:grpSpPr bwMode="auto">
          <a:xfrm>
            <a:off x="6370638" y="3284538"/>
            <a:ext cx="1081087" cy="1511300"/>
            <a:chOff x="3606" y="2069"/>
            <a:chExt cx="681" cy="952"/>
          </a:xfrm>
        </p:grpSpPr>
        <p:sp>
          <p:nvSpPr>
            <p:cNvPr id="6171" name="Rectangle 11"/>
            <p:cNvSpPr>
              <a:spLocks noChangeArrowheads="1"/>
            </p:cNvSpPr>
            <p:nvPr/>
          </p:nvSpPr>
          <p:spPr bwMode="auto">
            <a:xfrm>
              <a:off x="3606" y="2069"/>
              <a:ext cx="681" cy="31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72" name="Rectangle 12"/>
            <p:cNvSpPr>
              <a:spLocks noChangeArrowheads="1"/>
            </p:cNvSpPr>
            <p:nvPr/>
          </p:nvSpPr>
          <p:spPr bwMode="auto">
            <a:xfrm>
              <a:off x="3606" y="2704"/>
              <a:ext cx="681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6173" name="Rectangle 13"/>
            <p:cNvSpPr>
              <a:spLocks noChangeArrowheads="1"/>
            </p:cNvSpPr>
            <p:nvPr/>
          </p:nvSpPr>
          <p:spPr bwMode="auto">
            <a:xfrm>
              <a:off x="3606" y="2387"/>
              <a:ext cx="681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ar-EG"/>
            </a:p>
          </p:txBody>
        </p:sp>
      </p:grpSp>
      <p:sp>
        <p:nvSpPr>
          <p:cNvPr id="6153" name="Text Box 15"/>
          <p:cNvSpPr txBox="1">
            <a:spLocks noChangeArrowheads="1"/>
          </p:cNvSpPr>
          <p:nvPr/>
        </p:nvSpPr>
        <p:spPr bwMode="auto">
          <a:xfrm>
            <a:off x="3995738" y="2838450"/>
            <a:ext cx="12112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 ∩ S</a:t>
            </a:r>
          </a:p>
        </p:txBody>
      </p:sp>
      <p:sp>
        <p:nvSpPr>
          <p:cNvPr id="6154" name="Text Box 16"/>
          <p:cNvSpPr txBox="1">
            <a:spLocks noChangeArrowheads="1"/>
          </p:cNvSpPr>
          <p:nvPr/>
        </p:nvSpPr>
        <p:spPr bwMode="auto">
          <a:xfrm>
            <a:off x="1446213" y="2914650"/>
            <a:ext cx="12112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 U S</a:t>
            </a:r>
          </a:p>
        </p:txBody>
      </p:sp>
      <p:sp>
        <p:nvSpPr>
          <p:cNvPr id="6155" name="Text Box 17"/>
          <p:cNvSpPr txBox="1">
            <a:spLocks noChangeArrowheads="1"/>
          </p:cNvSpPr>
          <p:nvPr/>
        </p:nvSpPr>
        <p:spPr bwMode="auto">
          <a:xfrm>
            <a:off x="6496050" y="2824163"/>
            <a:ext cx="10620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 - S</a:t>
            </a:r>
          </a:p>
        </p:txBody>
      </p:sp>
      <p:sp>
        <p:nvSpPr>
          <p:cNvPr id="6156" name="Text Box 18"/>
          <p:cNvSpPr txBox="1">
            <a:spLocks noChangeArrowheads="1"/>
          </p:cNvSpPr>
          <p:nvPr/>
        </p:nvSpPr>
        <p:spPr bwMode="auto">
          <a:xfrm>
            <a:off x="1258888" y="4797425"/>
            <a:ext cx="1525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GB" sz="1800"/>
              <a:t>(a) </a:t>
            </a:r>
            <a:r>
              <a:rPr lang="en-GB" sz="1600"/>
              <a:t>Union</a:t>
            </a:r>
          </a:p>
        </p:txBody>
      </p:sp>
      <p:sp>
        <p:nvSpPr>
          <p:cNvPr id="6157" name="Text Box 19"/>
          <p:cNvSpPr txBox="1">
            <a:spLocks noChangeArrowheads="1"/>
          </p:cNvSpPr>
          <p:nvPr/>
        </p:nvSpPr>
        <p:spPr bwMode="auto">
          <a:xfrm>
            <a:off x="3635375" y="4797425"/>
            <a:ext cx="223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 sz="2400"/>
              <a:t>(b) Intersection</a:t>
            </a:r>
          </a:p>
        </p:txBody>
      </p:sp>
      <p:sp>
        <p:nvSpPr>
          <p:cNvPr id="6158" name="Text Box 20"/>
          <p:cNvSpPr txBox="1">
            <a:spLocks noChangeArrowheads="1"/>
          </p:cNvSpPr>
          <p:nvPr/>
        </p:nvSpPr>
        <p:spPr bwMode="auto">
          <a:xfrm>
            <a:off x="6227763" y="4792663"/>
            <a:ext cx="26035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 sz="2000"/>
              <a:t>(c)</a:t>
            </a:r>
            <a:r>
              <a:rPr lang="en-GB"/>
              <a:t> </a:t>
            </a:r>
            <a:r>
              <a:rPr lang="en-GB" sz="1800"/>
              <a:t>Difference (Except)</a:t>
            </a:r>
          </a:p>
        </p:txBody>
      </p:sp>
      <p:sp>
        <p:nvSpPr>
          <p:cNvPr id="6159" name="AutoShape 21"/>
          <p:cNvSpPr>
            <a:spLocks/>
          </p:cNvSpPr>
          <p:nvPr/>
        </p:nvSpPr>
        <p:spPr bwMode="auto">
          <a:xfrm>
            <a:off x="1447800" y="3429000"/>
            <a:ext cx="144463" cy="719138"/>
          </a:xfrm>
          <a:prstGeom prst="leftBrace">
            <a:avLst>
              <a:gd name="adj1" fmla="val 414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0" name="AutoShape 22"/>
          <p:cNvSpPr>
            <a:spLocks/>
          </p:cNvSpPr>
          <p:nvPr/>
        </p:nvSpPr>
        <p:spPr bwMode="auto">
          <a:xfrm>
            <a:off x="1447800" y="4114800"/>
            <a:ext cx="144463" cy="719138"/>
          </a:xfrm>
          <a:prstGeom prst="leftBrace">
            <a:avLst>
              <a:gd name="adj1" fmla="val 414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1" name="AutoShape 23"/>
          <p:cNvSpPr>
            <a:spLocks/>
          </p:cNvSpPr>
          <p:nvPr/>
        </p:nvSpPr>
        <p:spPr bwMode="auto">
          <a:xfrm>
            <a:off x="3276600" y="3789363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2" name="AutoShape 24"/>
          <p:cNvSpPr>
            <a:spLocks/>
          </p:cNvSpPr>
          <p:nvPr/>
        </p:nvSpPr>
        <p:spPr bwMode="auto">
          <a:xfrm>
            <a:off x="3708400" y="3284538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3" name="AutoShape 25"/>
          <p:cNvSpPr>
            <a:spLocks/>
          </p:cNvSpPr>
          <p:nvPr/>
        </p:nvSpPr>
        <p:spPr bwMode="auto">
          <a:xfrm>
            <a:off x="6227763" y="3284538"/>
            <a:ext cx="142875" cy="1008062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4" name="AutoShape 26"/>
          <p:cNvSpPr>
            <a:spLocks/>
          </p:cNvSpPr>
          <p:nvPr/>
        </p:nvSpPr>
        <p:spPr bwMode="auto">
          <a:xfrm>
            <a:off x="5724525" y="3822700"/>
            <a:ext cx="142875" cy="1008063"/>
          </a:xfrm>
          <a:prstGeom prst="lef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ar-EG"/>
          </a:p>
        </p:txBody>
      </p:sp>
      <p:sp>
        <p:nvSpPr>
          <p:cNvPr id="6165" name="Text Box 27"/>
          <p:cNvSpPr txBox="1">
            <a:spLocks noChangeArrowheads="1"/>
          </p:cNvSpPr>
          <p:nvPr/>
        </p:nvSpPr>
        <p:spPr bwMode="auto">
          <a:xfrm>
            <a:off x="808038" y="3525838"/>
            <a:ext cx="4619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</a:t>
            </a:r>
          </a:p>
        </p:txBody>
      </p:sp>
      <p:sp>
        <p:nvSpPr>
          <p:cNvPr id="6166" name="Text Box 28"/>
          <p:cNvSpPr txBox="1">
            <a:spLocks noChangeArrowheads="1"/>
          </p:cNvSpPr>
          <p:nvPr/>
        </p:nvSpPr>
        <p:spPr bwMode="auto">
          <a:xfrm>
            <a:off x="827088" y="4254500"/>
            <a:ext cx="441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S</a:t>
            </a:r>
          </a:p>
        </p:txBody>
      </p:sp>
      <p:sp>
        <p:nvSpPr>
          <p:cNvPr id="6167" name="Text Box 29"/>
          <p:cNvSpPr txBox="1">
            <a:spLocks noChangeArrowheads="1"/>
          </p:cNvSpPr>
          <p:nvPr/>
        </p:nvSpPr>
        <p:spPr bwMode="auto">
          <a:xfrm>
            <a:off x="2906713" y="4102100"/>
            <a:ext cx="441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S</a:t>
            </a:r>
          </a:p>
        </p:txBody>
      </p:sp>
      <p:sp>
        <p:nvSpPr>
          <p:cNvPr id="6168" name="Text Box 30"/>
          <p:cNvSpPr txBox="1">
            <a:spLocks noChangeArrowheads="1"/>
          </p:cNvSpPr>
          <p:nvPr/>
        </p:nvSpPr>
        <p:spPr bwMode="auto">
          <a:xfrm>
            <a:off x="5321300" y="4130675"/>
            <a:ext cx="441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S</a:t>
            </a:r>
          </a:p>
        </p:txBody>
      </p:sp>
      <p:sp>
        <p:nvSpPr>
          <p:cNvPr id="6169" name="Text Box 32"/>
          <p:cNvSpPr txBox="1">
            <a:spLocks noChangeArrowheads="1"/>
          </p:cNvSpPr>
          <p:nvPr/>
        </p:nvSpPr>
        <p:spPr bwMode="auto">
          <a:xfrm>
            <a:off x="3276600" y="33528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</a:t>
            </a:r>
          </a:p>
        </p:txBody>
      </p:sp>
      <p:sp>
        <p:nvSpPr>
          <p:cNvPr id="6170" name="Text Box 33"/>
          <p:cNvSpPr txBox="1">
            <a:spLocks noChangeArrowheads="1"/>
          </p:cNvSpPr>
          <p:nvPr/>
        </p:nvSpPr>
        <p:spPr bwMode="auto">
          <a:xfrm>
            <a:off x="5486400" y="33528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GB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633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839787"/>
          </a:xfrm>
        </p:spPr>
        <p:txBody>
          <a:bodyPr/>
          <a:lstStyle/>
          <a:p>
            <a:r>
              <a:rPr lang="en-US"/>
              <a:t>Set Operators</a:t>
            </a:r>
          </a:p>
        </p:txBody>
      </p:sp>
      <p:sp>
        <p:nvSpPr>
          <p:cNvPr id="720903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1295400"/>
            <a:ext cx="829468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SQL has directly incorporated some set operations</a:t>
            </a:r>
          </a:p>
          <a:p>
            <a:pPr>
              <a:lnSpc>
                <a:spcPct val="90000"/>
              </a:lnSpc>
            </a:pPr>
            <a:r>
              <a:rPr lang="en-US"/>
              <a:t>There is a union operation (UNION), and in </a:t>
            </a:r>
            <a:r>
              <a:rPr lang="en-US" i="1"/>
              <a:t>some versions</a:t>
            </a:r>
            <a:r>
              <a:rPr lang="en-US"/>
              <a:t> of SQL there are set difference (MINUS) and intersection (INTERSECT)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Oracle and MySQL support  only UNION</a:t>
            </a:r>
          </a:p>
          <a:p>
            <a:pPr>
              <a:lnSpc>
                <a:spcPct val="90000"/>
              </a:lnSpc>
            </a:pPr>
            <a:r>
              <a:rPr lang="en-US"/>
              <a:t>The resulting relations of these set operations are sets of tuples; </a:t>
            </a:r>
            <a:r>
              <a:rPr lang="en-US" i="1"/>
              <a:t>duplicate tuples are eliminated</a:t>
            </a:r>
            <a:r>
              <a:rPr lang="en-US"/>
              <a:t> </a:t>
            </a:r>
            <a:r>
              <a:rPr lang="en-US" i="1"/>
              <a:t>from the result</a:t>
            </a:r>
          </a:p>
          <a:p>
            <a:pPr>
              <a:lnSpc>
                <a:spcPct val="90000"/>
              </a:lnSpc>
            </a:pPr>
            <a:r>
              <a:rPr lang="en-US"/>
              <a:t>The set operations apply only to </a:t>
            </a:r>
            <a:r>
              <a:rPr lang="en-US" i="1"/>
              <a:t>union compatible relations</a:t>
            </a:r>
            <a:r>
              <a:rPr lang="en-US"/>
              <a:t>; the two relations must have the same attributes and the attributes must appear in the same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DA1D7E7-FCF2-4ABA-8961-75567A725D98}" type="slidenum">
              <a:rPr lang="en-US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76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796213" cy="839787"/>
          </a:xfrm>
        </p:spPr>
        <p:txBody>
          <a:bodyPr/>
          <a:lstStyle/>
          <a:p>
            <a:r>
              <a:rPr lang="en-US"/>
              <a:t>Example </a:t>
            </a:r>
          </a:p>
        </p:txBody>
      </p:sp>
      <p:sp>
        <p:nvSpPr>
          <p:cNvPr id="722951" name="Rectangle 7"/>
          <p:cNvSpPr>
            <a:spLocks noGrp="1" noChangeArrowheads="1"/>
          </p:cNvSpPr>
          <p:nvPr>
            <p:ph idx="1"/>
          </p:nvPr>
        </p:nvSpPr>
        <p:spPr>
          <a:xfrm>
            <a:off x="239713" y="1295400"/>
            <a:ext cx="8675687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Make a list of all project numbers for projects that involve an employee whose last name is 'Smith' as a worker or as a manager of the department that controls the project.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(SELECT     </a:t>
            </a:r>
            <a:r>
              <a:rPr lang="en-US" sz="2400" dirty="0" err="1"/>
              <a:t>Pname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   PROJECT, DEPARTMENT, EMPLOYEE</a:t>
            </a:r>
            <a:br>
              <a:rPr lang="en-US" sz="2400" dirty="0"/>
            </a:br>
            <a:r>
              <a:rPr lang="en-US" sz="2400" dirty="0"/>
              <a:t>where  </a:t>
            </a:r>
            <a:r>
              <a:rPr lang="en-US" sz="2400" dirty="0" err="1"/>
              <a:t>Dnum</a:t>
            </a:r>
            <a:r>
              <a:rPr lang="en-US" sz="2400" dirty="0"/>
              <a:t>=</a:t>
            </a:r>
            <a:r>
              <a:rPr lang="en-US" sz="2400" dirty="0" err="1"/>
              <a:t>Dnumber</a:t>
            </a:r>
            <a:r>
              <a:rPr lang="en-US" sz="2400" dirty="0"/>
              <a:t> AND </a:t>
            </a:r>
            <a:r>
              <a:rPr lang="en-US" sz="2400" dirty="0" err="1"/>
              <a:t>mgrssn</a:t>
            </a:r>
            <a:r>
              <a:rPr lang="en-US" sz="2400" dirty="0"/>
              <a:t>=</a:t>
            </a:r>
            <a:r>
              <a:rPr lang="en-US" sz="2400" dirty="0" err="1"/>
              <a:t>ssn</a:t>
            </a:r>
            <a:r>
              <a:rPr lang="en-US" sz="2400" dirty="0"/>
              <a:t> AND </a:t>
            </a:r>
            <a:r>
              <a:rPr lang="en-US" sz="2400" dirty="0" err="1"/>
              <a:t>Lname</a:t>
            </a:r>
            <a:r>
              <a:rPr lang="en-US" sz="2400" dirty="0"/>
              <a:t>='Smith')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solidFill>
                  <a:schemeClr val="folHlink"/>
                </a:solidFill>
              </a:rPr>
              <a:t>UNION</a:t>
            </a:r>
            <a:r>
              <a:rPr lang="en-US" sz="26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(Select    </a:t>
            </a:r>
            <a:r>
              <a:rPr lang="en-US" sz="2400" dirty="0" err="1"/>
              <a:t>Pname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from   PROJECT, WORKS_ON, EMPLOYEE</a:t>
            </a:r>
            <a:br>
              <a:rPr lang="en-US" sz="2400" dirty="0"/>
            </a:br>
            <a:r>
              <a:rPr lang="en-US" sz="2400" dirty="0"/>
              <a:t>where </a:t>
            </a:r>
            <a:r>
              <a:rPr lang="en-US" sz="2400" dirty="0" err="1"/>
              <a:t>Pnumber</a:t>
            </a:r>
            <a:r>
              <a:rPr lang="en-US" sz="2400" dirty="0"/>
              <a:t>=</a:t>
            </a:r>
            <a:r>
              <a:rPr lang="en-US" sz="2400" dirty="0" err="1"/>
              <a:t>Pno</a:t>
            </a:r>
            <a:r>
              <a:rPr lang="en-US" sz="2400" dirty="0"/>
              <a:t> AND </a:t>
            </a:r>
            <a:r>
              <a:rPr lang="en-US" sz="2400" dirty="0" err="1"/>
              <a:t>Essn</a:t>
            </a:r>
            <a:r>
              <a:rPr lang="en-US" sz="2400" dirty="0"/>
              <a:t>=</a:t>
            </a:r>
            <a:r>
              <a:rPr lang="en-US" sz="2400" dirty="0" err="1"/>
              <a:t>Ssn</a:t>
            </a:r>
            <a:r>
              <a:rPr lang="en-US" sz="2400" dirty="0"/>
              <a:t> AND </a:t>
            </a:r>
            <a:r>
              <a:rPr lang="en-US" sz="2400" dirty="0" err="1"/>
              <a:t>Lname</a:t>
            </a:r>
            <a:r>
              <a:rPr lang="en-US" sz="2400" dirty="0"/>
              <a:t>='Smith')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F58C61D4-6F9C-4B30-AFBE-4C395BADF3D7}" type="slidenum">
              <a:rPr lang="en-US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4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89B31ED2-C83A-4072-87C6-220B96B5E11D}" type="slidenum">
              <a:rPr lang="en-GB" sz="1000" smtClean="0"/>
              <a:pPr algn="ctr" eaLnBrk="1" hangingPunct="1"/>
              <a:t>67</a:t>
            </a:fld>
            <a:endParaRPr lang="en-GB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are Views?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sz="2400" smtClean="0"/>
              <a:t>A </a:t>
            </a:r>
            <a:r>
              <a:rPr lang="en-GB" sz="2400" b="1" smtClean="0"/>
              <a:t>view </a:t>
            </a:r>
            <a:r>
              <a:rPr lang="en-GB" sz="2400" smtClean="0"/>
              <a:t>is a </a:t>
            </a:r>
            <a:r>
              <a:rPr lang="en-GB" sz="2400" b="1" smtClean="0"/>
              <a:t>virtual table</a:t>
            </a:r>
            <a:r>
              <a:rPr lang="en-GB" sz="2400" smtClean="0"/>
              <a:t>, constructed from </a:t>
            </a:r>
            <a:r>
              <a:rPr lang="en-GB" sz="2400" b="1" smtClean="0"/>
              <a:t>base tables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Why would we want to do this?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 Only the definition of a view is stored permanently (as a query)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 A view is </a:t>
            </a:r>
            <a:r>
              <a:rPr lang="en-GB" sz="2400" b="1" smtClean="0"/>
              <a:t>realised </a:t>
            </a:r>
            <a:r>
              <a:rPr lang="en-GB" sz="2400" smtClean="0"/>
              <a:t>dynamically when it is first referenced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3 types of views: horizontal, vertical, grouped/joined</a:t>
            </a:r>
          </a:p>
          <a:p>
            <a:pPr>
              <a:lnSpc>
                <a:spcPct val="80000"/>
              </a:lnSpc>
            </a:pPr>
            <a:r>
              <a:rPr lang="en-GB" sz="2400" smtClean="0"/>
              <a:t>Views are manipulated like other DBMS objects: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smtClean="0"/>
              <a:t> CREATE VIEW ViewName ... (next slide)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smtClean="0"/>
              <a:t> DROP VIEW ViewName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sz="2000" smtClean="0"/>
              <a:t> </a:t>
            </a:r>
            <a:endParaRPr lang="en-GB" sz="2400" smtClean="0"/>
          </a:p>
        </p:txBody>
      </p:sp>
    </p:spTree>
    <p:extLst>
      <p:ext uri="{BB962C8B-B14F-4D97-AF65-F5344CB8AC3E}">
        <p14:creationId xmlns:p14="http://schemas.microsoft.com/office/powerpoint/2010/main" val="3537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General Syntax for Creating &amp; Dropping a View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CREATE VIEW </a:t>
            </a:r>
            <a:r>
              <a:rPr lang="en-US" i="1" smtClean="0"/>
              <a:t>name</a:t>
            </a:r>
            <a:r>
              <a:rPr lang="en-US" smtClean="0"/>
              <a:t> [(</a:t>
            </a:r>
            <a:r>
              <a:rPr lang="en-US" i="1" smtClean="0"/>
              <a:t>new column names)</a:t>
            </a:r>
            <a:r>
              <a:rPr lang="en-US" smtClean="0"/>
              <a:t>] AS SELECT …</a:t>
            </a:r>
          </a:p>
          <a:p>
            <a:pPr lvl="1"/>
            <a:endParaRPr lang="en-US" smtClean="0"/>
          </a:p>
          <a:p>
            <a:pPr lvl="1">
              <a:buFontTx/>
              <a:buNone/>
            </a:pPr>
            <a:r>
              <a:rPr lang="en-US" smtClean="0"/>
              <a:t>CREATE VIEW Locations AS</a:t>
            </a:r>
          </a:p>
          <a:p>
            <a:pPr lvl="1">
              <a:buFontTx/>
              <a:buNone/>
            </a:pPr>
            <a:r>
              <a:rPr lang="en-US" smtClean="0"/>
              <a:t>	SELECT fName, lName, dept, bldg</a:t>
            </a:r>
          </a:p>
          <a:p>
            <a:pPr lvl="1">
              <a:buFontTx/>
              <a:buNone/>
            </a:pPr>
            <a:r>
              <a:rPr lang="en-US" smtClean="0"/>
              <a:t>	FROM PhoneBook, Department	</a:t>
            </a:r>
          </a:p>
          <a:p>
            <a:pPr lvl="1">
              <a:buFontTx/>
              <a:buNone/>
            </a:pPr>
            <a:r>
              <a:rPr lang="en-US" smtClean="0"/>
              <a:t>	WHERE dept = Department.name</a:t>
            </a:r>
          </a:p>
          <a:p>
            <a:r>
              <a:rPr lang="en-GB" sz="3200" smtClean="0"/>
              <a:t>DROP VIEW ViewName [RESTRICT|CASCADE]</a:t>
            </a:r>
          </a:p>
          <a:p>
            <a:pPr lvl="1"/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1F4412-85B7-4A0E-90B8-481986231D23}" type="slidenum">
              <a:rPr lang="ar-EG" altLang="en-US" sz="1000" smtClean="0"/>
              <a:pPr eaLnBrk="1" hangingPunct="1"/>
              <a:t>68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245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fld id="{822DFD21-40FE-457D-8A25-EAEE96C52C7E}" type="slidenum">
              <a:rPr lang="en-GB" sz="1000" smtClean="0"/>
              <a:pPr algn="ctr" eaLnBrk="1" hangingPunct="1"/>
              <a:t>69</a:t>
            </a:fld>
            <a:endParaRPr lang="en-GB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Creating Views - Horizontal Views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19732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mtClean="0"/>
              <a:t>A </a:t>
            </a:r>
            <a:r>
              <a:rPr lang="en-GB" sz="2000" b="1" i="1" smtClean="0"/>
              <a:t>horizontal view</a:t>
            </a:r>
            <a:r>
              <a:rPr lang="en-GB" sz="2000" i="1" smtClean="0"/>
              <a:t> </a:t>
            </a:r>
            <a:r>
              <a:rPr lang="en-GB" sz="2000" smtClean="0"/>
              <a:t>restricts the </a:t>
            </a:r>
            <a:r>
              <a:rPr lang="en-GB" sz="2000" i="1" smtClean="0"/>
              <a:t>rows</a:t>
            </a:r>
            <a:r>
              <a:rPr lang="en-GB" sz="2000" smtClean="0"/>
              <a:t> that may be seen: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600" smtClean="0"/>
              <a:t>CREATE VIEW Manager3Staff AS   </a:t>
            </a:r>
            <a:r>
              <a:rPr lang="en-GB" sz="1200" i="1" smtClean="0"/>
              <a:t>(subselect)</a:t>
            </a:r>
            <a:endParaRPr lang="en-GB" sz="1600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600" smtClean="0"/>
              <a:t>SELECT * FROM Staff WHERE BranchNo = 'B003'</a:t>
            </a:r>
            <a:r>
              <a:rPr lang="en-GB" sz="1600" b="1" smtClean="0"/>
              <a:t>;</a:t>
            </a:r>
            <a:r>
              <a:rPr lang="en-GB" sz="1600" smtClean="0"/>
              <a:t>  </a:t>
            </a:r>
            <a:r>
              <a:rPr lang="en-GB" sz="1200" i="1" smtClean="0"/>
              <a:t>(defining query)</a:t>
            </a:r>
            <a:endParaRPr lang="en-GB" sz="1600" smtClean="0"/>
          </a:p>
          <a:p>
            <a:pPr>
              <a:lnSpc>
                <a:spcPct val="90000"/>
              </a:lnSpc>
            </a:pPr>
            <a:r>
              <a:rPr lang="en-GB" sz="2000" smtClean="0"/>
              <a:t>Then...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600" smtClean="0"/>
              <a:t>SELECT * FROM Manager3Staff gives result;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sz="1600" smtClean="0"/>
              <a:t>So now branch manager can only see details of her own branch</a:t>
            </a:r>
          </a:p>
          <a:p>
            <a:pPr>
              <a:lnSpc>
                <a:spcPct val="90000"/>
              </a:lnSpc>
            </a:pPr>
            <a:endParaRPr lang="en-GB" sz="2000" smtClean="0"/>
          </a:p>
        </p:txBody>
      </p:sp>
      <p:graphicFrame>
        <p:nvGraphicFramePr>
          <p:cNvPr id="10301" name="Group 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41499590"/>
              </p:ext>
            </p:extLst>
          </p:nvPr>
        </p:nvGraphicFramePr>
        <p:xfrm>
          <a:off x="179388" y="4005263"/>
          <a:ext cx="8748712" cy="1833561"/>
        </p:xfrm>
        <a:graphic>
          <a:graphicData uri="http://schemas.openxmlformats.org/drawingml/2006/table">
            <a:tbl>
              <a:tblPr/>
              <a:tblGrid>
                <a:gridCol w="1252537"/>
                <a:gridCol w="1247775"/>
                <a:gridCol w="1249363"/>
                <a:gridCol w="1249362"/>
                <a:gridCol w="1249363"/>
                <a:gridCol w="1247775"/>
                <a:gridCol w="1252537"/>
              </a:tblGrid>
              <a:tr h="458787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Manager3Staff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ar-EG"/>
                    </a:p>
                  </a:txBody>
                  <a:tcPr/>
                </a:tc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StaffNo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Lname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Gender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BranchNo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SG37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Beech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Assistant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SG5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Susan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Brand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6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33388" y="165100"/>
            <a:ext cx="7796212" cy="977900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DELETE operation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94688" cy="4597400"/>
          </a:xfrm>
        </p:spPr>
        <p:txBody>
          <a:bodyPr lIns="90000" tIns="46800" bIns="46800">
            <a:normAutofit lnSpcReduction="10000"/>
          </a:bodyPr>
          <a:lstStyle/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DELETE one or more existing tuples from a relation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DELETE may violate only referential integrity: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If the primary key value of the tuple being deleted is referenced from other tuples in the database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Can be remedied by several actions: RESTRICT, CASCADE, SET NULL (see Chapter 4 for more details)</a:t>
            </a:r>
          </a:p>
          <a:p>
            <a:pPr lvl="3" eaLnBrk="1" hangingPunct="1">
              <a:spcBef>
                <a:spcPts val="4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1800" smtClean="0"/>
              <a:t>RESTRICT option: reject the deletion</a:t>
            </a:r>
          </a:p>
          <a:p>
            <a:pPr lvl="3" eaLnBrk="1" hangingPunct="1">
              <a:spcBef>
                <a:spcPts val="4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1800" smtClean="0"/>
              <a:t>CASCADE option: propagate the deletion by automatically deleting the referencing tuples</a:t>
            </a:r>
          </a:p>
          <a:p>
            <a:pPr lvl="3" eaLnBrk="1" hangingPunct="1">
              <a:spcBef>
                <a:spcPts val="4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1800" smtClean="0"/>
              <a:t>SET NULL option: set the foreign keys of the referencing tuples to NULL (the foreign keys cannot have NOT NULL constraint)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One of the above options must be specified during database design for each referential integrity (foreign key) constraint</a:t>
            </a:r>
          </a:p>
        </p:txBody>
      </p:sp>
    </p:spTree>
    <p:extLst>
      <p:ext uri="{BB962C8B-B14F-4D97-AF65-F5344CB8AC3E}">
        <p14:creationId xmlns:p14="http://schemas.microsoft.com/office/powerpoint/2010/main" val="3119205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664" y="2967335"/>
            <a:ext cx="42886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3">
                    <a:lumMod val="75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US" sz="5400" b="1" cap="all" spc="0" dirty="0">
              <a:ln/>
              <a:solidFill>
                <a:schemeClr val="accent3">
                  <a:lumMod val="75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5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363538" y="47625"/>
            <a:ext cx="7796212" cy="866775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mtClean="0"/>
              <a:t>UPDATE operation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5067300"/>
          </a:xfrm>
        </p:spPr>
        <p:txBody>
          <a:bodyPr lIns="90000" tIns="46800" bIns="46800">
            <a:normAutofit lnSpcReduction="10000"/>
          </a:bodyPr>
          <a:lstStyle/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UPDATE modifies the values of attributes in one or more existing tuples in a relation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UPDATE may violate domain constraint and NOT NULL constraint on an attribute being modified</a:t>
            </a:r>
          </a:p>
          <a:p>
            <a:pPr marL="336550" indent="-336550" eaLnBrk="1" hangingPunct="1">
              <a:spcBef>
                <a:spcPts val="6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400" smtClean="0"/>
              <a:t>Other constraints may also be violated: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Updating the primary key (PK):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Similar to a DELETE followed by an INSERT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Need to specify similar options to DELETE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The CASCADE option propagates the new value of PK to the foreign keys of the referencing tuples automatically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Updating a foreign key (FK) m</a:t>
            </a:r>
            <a:r>
              <a:rPr lang="en-US" altLang="en-US" sz="2000" smtClean="0"/>
              <a:t>ay violate referential integrity</a:t>
            </a:r>
          </a:p>
          <a:p>
            <a:pPr marL="736600" lvl="1" indent="-279400" eaLnBrk="1" hangingPunct="1">
              <a:spcBef>
                <a:spcPts val="550"/>
              </a:spcBef>
              <a:buFont typeface="Arial" charset="0"/>
              <a:buChar char="–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200" smtClean="0"/>
              <a:t>Updating an ordinary attribute (neither PK nor FK):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</a:pPr>
            <a:r>
              <a:rPr lang="en-US" altLang="en-US" sz="2000" smtClean="0"/>
              <a:t>Can only violate domain or NOT NULL constraints</a:t>
            </a:r>
          </a:p>
        </p:txBody>
      </p:sp>
    </p:spTree>
    <p:extLst>
      <p:ext uri="{BB962C8B-B14F-4D97-AF65-F5344CB8AC3E}">
        <p14:creationId xmlns:p14="http://schemas.microsoft.com/office/powerpoint/2010/main" val="2857584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1600"/>
            <a:ext cx="8686800" cy="1190625"/>
          </a:xfrm>
        </p:spPr>
        <p:txBody>
          <a:bodyPr lIns="90000" tIns="46800" rIns="90000" bIns="4680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smtClean="0"/>
              <a:t>SQL Statements for Updating the Database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</p:spPr>
        <p:txBody>
          <a:bodyPr lIns="90000" tIns="46800" bIns="46800"/>
          <a:lstStyle/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There are three SQL commands to modify the database: </a:t>
            </a:r>
            <a:r>
              <a:rPr lang="en-US" altLang="en-US" sz="2600" b="1" smtClean="0"/>
              <a:t>INSERT</a:t>
            </a:r>
            <a:r>
              <a:rPr lang="en-US" altLang="en-US" sz="2600" smtClean="0"/>
              <a:t>, </a:t>
            </a:r>
            <a:r>
              <a:rPr lang="en-US" altLang="en-US" sz="2600" b="1" smtClean="0"/>
              <a:t>DELETE</a:t>
            </a:r>
            <a:r>
              <a:rPr lang="en-US" altLang="en-US" sz="2600" smtClean="0"/>
              <a:t>, and </a:t>
            </a:r>
            <a:r>
              <a:rPr lang="en-US" altLang="en-US" sz="2600" b="1" smtClean="0"/>
              <a:t>UPDATE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INSERT is used for adding one or more records to a table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DELETE is for removing records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UPDATE is for modifying existing records</a:t>
            </a:r>
          </a:p>
          <a:p>
            <a:pPr marL="330200" indent="-330200" eaLnBrk="1" hangingPunct="1">
              <a:spcBef>
                <a:spcPts val="700"/>
              </a:spcBef>
              <a:buFont typeface="Arial" charset="0"/>
              <a:buChar char="•"/>
              <a:tabLst>
                <a:tab pos="330200" algn="l"/>
                <a:tab pos="442913" algn="l"/>
                <a:tab pos="900113" algn="l"/>
                <a:tab pos="1357313" algn="l"/>
                <a:tab pos="1814513" algn="l"/>
                <a:tab pos="2271713" algn="l"/>
                <a:tab pos="2728913" algn="l"/>
                <a:tab pos="3186113" algn="l"/>
                <a:tab pos="3643313" algn="l"/>
                <a:tab pos="4100513" algn="l"/>
                <a:tab pos="4557713" algn="l"/>
                <a:tab pos="5014913" algn="l"/>
                <a:tab pos="5472113" algn="l"/>
                <a:tab pos="5929313" algn="l"/>
                <a:tab pos="6386513" algn="l"/>
                <a:tab pos="6843713" algn="l"/>
                <a:tab pos="7300913" algn="l"/>
                <a:tab pos="7758113" algn="l"/>
                <a:tab pos="8215313" algn="l"/>
                <a:tab pos="8672513" algn="l"/>
                <a:tab pos="9129713" algn="l"/>
              </a:tabLst>
            </a:pPr>
            <a:r>
              <a:rPr lang="en-US" altLang="en-US" sz="2600" smtClean="0"/>
              <a:t>Some operations may be rejected if they violate integrity constraints; others may propagate additional updating automatically if specified in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395740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82</TotalTime>
  <Words>3286</Words>
  <Application>Microsoft Office PowerPoint</Application>
  <PresentationFormat>On-screen Show (4:3)</PresentationFormat>
  <Paragraphs>469</Paragraphs>
  <Slides>70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Clarity</vt:lpstr>
      <vt:lpstr>More on SQL </vt:lpstr>
      <vt:lpstr>Oultine</vt:lpstr>
      <vt:lpstr>Relational Update Operations</vt:lpstr>
      <vt:lpstr>Operations to Modify Relations</vt:lpstr>
      <vt:lpstr>Operations (cont.)</vt:lpstr>
      <vt:lpstr>INSERT operation</vt:lpstr>
      <vt:lpstr>DELETE operation</vt:lpstr>
      <vt:lpstr>UPDATE operation</vt:lpstr>
      <vt:lpstr>SQL Statements for Updating the Database</vt:lpstr>
      <vt:lpstr>INSERT statement</vt:lpstr>
      <vt:lpstr>INSERT statement (cont.)</vt:lpstr>
      <vt:lpstr>INSERT statement (cont.)</vt:lpstr>
      <vt:lpstr>INSERT statement (cont.)</vt:lpstr>
      <vt:lpstr>INSERT statement (cont.)</vt:lpstr>
      <vt:lpstr>DELETE Statement</vt:lpstr>
      <vt:lpstr>DELETE Statement (cont.)</vt:lpstr>
      <vt:lpstr>UPDATE Statement</vt:lpstr>
      <vt:lpstr>UPDATE Statement (cont.)</vt:lpstr>
      <vt:lpstr>UPDATE Statement (cont.)</vt:lpstr>
      <vt:lpstr>Set and Multiset Operations in SQL</vt:lpstr>
      <vt:lpstr>Set Operations (cont.) </vt:lpstr>
      <vt:lpstr>Multiset Operations in SQL</vt:lpstr>
      <vt:lpstr>PowerPoint Presentation</vt:lpstr>
      <vt:lpstr>Some Other Features of SQL</vt:lpstr>
      <vt:lpstr>The COMPANY Database Schema</vt:lpstr>
      <vt:lpstr>Specifying Updates in SQL</vt:lpstr>
      <vt:lpstr>INSERT</vt:lpstr>
      <vt:lpstr>INSERT (cont.)</vt:lpstr>
      <vt:lpstr>INSERT (cont.)</vt:lpstr>
      <vt:lpstr>DELETE</vt:lpstr>
      <vt:lpstr>DELETE (cont.)</vt:lpstr>
      <vt:lpstr>UPDATE</vt:lpstr>
      <vt:lpstr>UPDATE (cont.)</vt:lpstr>
      <vt:lpstr>Arithmetic Operations</vt:lpstr>
      <vt:lpstr>NESTING OF QUERIES</vt:lpstr>
      <vt:lpstr>NESTING OF QUERIES (cont.)</vt:lpstr>
      <vt:lpstr>THE EXISTS FUNCTION </vt:lpstr>
      <vt:lpstr>THE EXISTS FUNCTION (cont.)</vt:lpstr>
      <vt:lpstr>EXPLICIT SETS</vt:lpstr>
      <vt:lpstr>Nesting OF Queries</vt:lpstr>
      <vt:lpstr>Correlated Nested Queries</vt:lpstr>
      <vt:lpstr>NULLS IN SQL QUERIES</vt:lpstr>
      <vt:lpstr>UPDATE with the IN Operator</vt:lpstr>
      <vt:lpstr>The IN Operator Explained</vt:lpstr>
      <vt:lpstr>AGGREGATE FUNCTIONS</vt:lpstr>
      <vt:lpstr>AGGREGATE FUNCTIONS (cont.)</vt:lpstr>
      <vt:lpstr>AGGREGATE FUNCTIONS (cont.)</vt:lpstr>
      <vt:lpstr>Aggregate Functions</vt:lpstr>
      <vt:lpstr>Aggregate Functions (contd.)</vt:lpstr>
      <vt:lpstr>Discussions</vt:lpstr>
      <vt:lpstr>GROUPING</vt:lpstr>
      <vt:lpstr>Grouping by Dno</vt:lpstr>
      <vt:lpstr>GROUPING (contd.)</vt:lpstr>
      <vt:lpstr>The HAVING Clause</vt:lpstr>
      <vt:lpstr>THE HAVING-CLAUSE (contd.)</vt:lpstr>
      <vt:lpstr>The ORDER BY Clause</vt:lpstr>
      <vt:lpstr>ORDER BY (contd.)</vt:lpstr>
      <vt:lpstr>Summary of SQL Queries</vt:lpstr>
      <vt:lpstr>Data Definition, Constraints, and Schema Changes</vt:lpstr>
      <vt:lpstr>DROP TABLE</vt:lpstr>
      <vt:lpstr>ALTER TABLE</vt:lpstr>
      <vt:lpstr>REFERENTIAL INTEGRITY OPTIONS</vt:lpstr>
      <vt:lpstr>REFERENTIAL INTEGRITY OPTIONS (continued)</vt:lpstr>
      <vt:lpstr>Combining Results Tables</vt:lpstr>
      <vt:lpstr>Set Operators</vt:lpstr>
      <vt:lpstr>Example </vt:lpstr>
      <vt:lpstr>What are Views?</vt:lpstr>
      <vt:lpstr>General Syntax for Creating &amp; Dropping a View</vt:lpstr>
      <vt:lpstr>Creating Views - Horizontal Views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SQL</dc:title>
  <dc:creator>H P</dc:creator>
  <cp:lastModifiedBy>H P</cp:lastModifiedBy>
  <cp:revision>14</cp:revision>
  <dcterms:created xsi:type="dcterms:W3CDTF">2019-04-14T18:11:59Z</dcterms:created>
  <dcterms:modified xsi:type="dcterms:W3CDTF">2020-03-19T22:15:53Z</dcterms:modified>
</cp:coreProperties>
</file>