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7" r:id="rId3"/>
    <p:sldId id="268" r:id="rId4"/>
    <p:sldId id="269" r:id="rId5"/>
    <p:sldId id="274" r:id="rId6"/>
    <p:sldId id="270" r:id="rId7"/>
    <p:sldId id="272" r:id="rId8"/>
    <p:sldId id="271" r:id="rId9"/>
    <p:sldId id="273" r:id="rId10"/>
    <p:sldId id="258" r:id="rId11"/>
    <p:sldId id="259" r:id="rId12"/>
    <p:sldId id="265" r:id="rId13"/>
    <p:sldId id="267" r:id="rId14"/>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2" d="100"/>
          <a:sy n="82" d="100"/>
        </p:scale>
        <p:origin x="-1474"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D4E5EA-31AB-463B-A8D5-5878ED20600E}" type="datetimeFigureOut">
              <a:rPr lang="ar-EG" smtClean="0"/>
              <a:t>11/08/1443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4E5EA-31AB-463B-A8D5-5878ED20600E}" type="datetimeFigureOut">
              <a:rPr lang="ar-EG" smtClean="0"/>
              <a:t>11/08/1443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4E5EA-31AB-463B-A8D5-5878ED20600E}" type="datetimeFigureOut">
              <a:rPr lang="ar-EG" smtClean="0"/>
              <a:t>11/08/1443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4E5EA-31AB-463B-A8D5-5878ED20600E}" type="datetimeFigureOut">
              <a:rPr lang="ar-EG" smtClean="0"/>
              <a:t>11/08/1443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4E5EA-31AB-463B-A8D5-5878ED20600E}" type="datetimeFigureOut">
              <a:rPr lang="ar-EG" smtClean="0"/>
              <a:t>11/08/1443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D4E5EA-31AB-463B-A8D5-5878ED20600E}" type="datetimeFigureOut">
              <a:rPr lang="ar-EG" smtClean="0"/>
              <a:t>11/08/1443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4E5EA-31AB-463B-A8D5-5878ED20600E}" type="datetimeFigureOut">
              <a:rPr lang="ar-EG" smtClean="0"/>
              <a:t>11/08/1443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4E5EA-31AB-463B-A8D5-5878ED20600E}" type="datetimeFigureOut">
              <a:rPr lang="ar-EG" smtClean="0"/>
              <a:t>11/08/1443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4E5EA-31AB-463B-A8D5-5878ED20600E}" type="datetimeFigureOut">
              <a:rPr lang="ar-EG" smtClean="0"/>
              <a:t>11/08/1443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DA87C833-29E5-40D2-BD69-6FA1F68E62F2}"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4E5EA-31AB-463B-A8D5-5878ED20600E}" type="datetimeFigureOut">
              <a:rPr lang="ar-EG" smtClean="0"/>
              <a:t>11/08/1443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DA87C833-29E5-40D2-BD69-6FA1F68E62F2}"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3D4E5EA-31AB-463B-A8D5-5878ED20600E}" type="datetimeFigureOut">
              <a:rPr lang="ar-EG" smtClean="0"/>
              <a:t>11/08/1443</a:t>
            </a:fld>
            <a:endParaRPr lang="ar-EG"/>
          </a:p>
        </p:txBody>
      </p:sp>
      <p:sp>
        <p:nvSpPr>
          <p:cNvPr id="9" name="Slide Number Placeholder 8"/>
          <p:cNvSpPr>
            <a:spLocks noGrp="1"/>
          </p:cNvSpPr>
          <p:nvPr>
            <p:ph type="sldNum" sz="quarter" idx="11"/>
          </p:nvPr>
        </p:nvSpPr>
        <p:spPr/>
        <p:txBody>
          <a:bodyPr/>
          <a:lstStyle/>
          <a:p>
            <a:fld id="{DA87C833-29E5-40D2-BD69-6FA1F68E62F2}"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A87C833-29E5-40D2-BD69-6FA1F68E62F2}"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3D4E5EA-31AB-463B-A8D5-5878ED20600E}" type="datetimeFigureOut">
              <a:rPr lang="ar-EG" smtClean="0"/>
              <a:t>11/08/1443</a:t>
            </a:fld>
            <a:endParaRPr lang="ar-EG"/>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Analysis</a:t>
            </a:r>
            <a:endParaRPr lang="ar-EG" dirty="0"/>
          </a:p>
        </p:txBody>
      </p:sp>
      <p:sp>
        <p:nvSpPr>
          <p:cNvPr id="3" name="Subtitle 2"/>
          <p:cNvSpPr>
            <a:spLocks noGrp="1"/>
          </p:cNvSpPr>
          <p:nvPr>
            <p:ph type="subTitle" idx="1"/>
          </p:nvPr>
        </p:nvSpPr>
        <p:spPr/>
        <p:txBody>
          <a:bodyPr/>
          <a:lstStyle/>
          <a:p>
            <a:r>
              <a:rPr lang="en-US" dirty="0" smtClean="0"/>
              <a:t>Work plan </a:t>
            </a:r>
            <a:endParaRPr lang="ar-EG" dirty="0"/>
          </a:p>
        </p:txBody>
      </p:sp>
    </p:spTree>
    <p:extLst>
      <p:ext uri="{BB962C8B-B14F-4D97-AF65-F5344CB8AC3E}">
        <p14:creationId xmlns:p14="http://schemas.microsoft.com/office/powerpoint/2010/main" val="4064664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Gannt</a:t>
            </a:r>
            <a:r>
              <a:rPr lang="en-US" dirty="0" smtClean="0"/>
              <a:t> Chart</a:t>
            </a:r>
            <a:endParaRPr lang="ar-EG" dirty="0"/>
          </a:p>
        </p:txBody>
      </p:sp>
      <p:sp>
        <p:nvSpPr>
          <p:cNvPr id="3" name="Content Placeholder 2"/>
          <p:cNvSpPr>
            <a:spLocks noGrp="1"/>
          </p:cNvSpPr>
          <p:nvPr>
            <p:ph idx="1"/>
          </p:nvPr>
        </p:nvSpPr>
        <p:spPr/>
        <p:txBody>
          <a:bodyPr/>
          <a:lstStyle/>
          <a:p>
            <a:pPr marL="114300" indent="0" algn="l">
              <a:lnSpc>
                <a:spcPct val="90000"/>
              </a:lnSpc>
              <a:buNone/>
            </a:pPr>
            <a:r>
              <a:rPr lang="en-US" dirty="0">
                <a:solidFill>
                  <a:srgbClr val="000099"/>
                </a:solidFill>
              </a:rPr>
              <a:t>Gantt Chart</a:t>
            </a:r>
          </a:p>
          <a:p>
            <a:pPr marL="411480" lvl="1" indent="0" algn="l">
              <a:lnSpc>
                <a:spcPct val="90000"/>
              </a:lnSpc>
              <a:buNone/>
            </a:pPr>
            <a:r>
              <a:rPr lang="en-US" dirty="0">
                <a:solidFill>
                  <a:srgbClr val="000099"/>
                </a:solidFill>
              </a:rPr>
              <a:t>Bar chart format</a:t>
            </a:r>
          </a:p>
          <a:p>
            <a:pPr marL="411480" lvl="1" indent="0" algn="l">
              <a:lnSpc>
                <a:spcPct val="90000"/>
              </a:lnSpc>
              <a:buNone/>
            </a:pPr>
            <a:r>
              <a:rPr lang="en-US" dirty="0">
                <a:solidFill>
                  <a:srgbClr val="000099"/>
                </a:solidFill>
              </a:rPr>
              <a:t>Useful to monitor project status at any point in time</a:t>
            </a:r>
          </a:p>
          <a:p>
            <a:pPr marL="114300" indent="0" algn="l">
              <a:buNone/>
            </a:pPr>
            <a:endParaRPr lang="ar-EG" dirty="0"/>
          </a:p>
        </p:txBody>
      </p:sp>
    </p:spTree>
    <p:extLst>
      <p:ext uri="{BB962C8B-B14F-4D97-AF65-F5344CB8AC3E}">
        <p14:creationId xmlns:p14="http://schemas.microsoft.com/office/powerpoint/2010/main" val="536513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graphicFrame>
        <p:nvGraphicFramePr>
          <p:cNvPr id="4" name="Object 4"/>
          <p:cNvGraphicFramePr>
            <a:graphicFrameLocks noGrp="1"/>
          </p:cNvGraphicFramePr>
          <p:nvPr>
            <p:ph idx="1"/>
            <p:extLst>
              <p:ext uri="{D42A27DB-BD31-4B8C-83A1-F6EECF244321}">
                <p14:modId xmlns:p14="http://schemas.microsoft.com/office/powerpoint/2010/main" val="148712284"/>
              </p:ext>
            </p:extLst>
          </p:nvPr>
        </p:nvGraphicFramePr>
        <p:xfrm>
          <a:off x="539552" y="1916832"/>
          <a:ext cx="7620000" cy="3159041"/>
        </p:xfrm>
        <a:graphic>
          <a:graphicData uri="http://schemas.openxmlformats.org/presentationml/2006/ole">
            <mc:AlternateContent xmlns:mc="http://schemas.openxmlformats.org/markup-compatibility/2006">
              <mc:Choice xmlns:v="urn:schemas-microsoft-com:vml" Requires="v">
                <p:oleObj spid="_x0000_s1029" name="VISIO" r:id="rId3" imgW="9412224" imgH="3901440" progId="Visio.Drawing.4">
                  <p:embed/>
                </p:oleObj>
              </mc:Choice>
              <mc:Fallback>
                <p:oleObj name="VISIO" r:id="rId3" imgW="9412224" imgH="3901440" progId="Visio.Drawing.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916832"/>
                        <a:ext cx="7620000" cy="3159041"/>
                      </a:xfrm>
                      <a:prstGeom prst="rect">
                        <a:avLst/>
                      </a:prstGeom>
                      <a:solidFill>
                        <a:srgbClr val="00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6513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endParaRPr lang="ar-EG" smtClean="0"/>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9144000" cy="674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769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ar-EG" smtClean="0"/>
          </a:p>
        </p:txBody>
      </p:sp>
      <p:sp>
        <p:nvSpPr>
          <p:cNvPr id="63491" name="Content Placeholder 2"/>
          <p:cNvSpPr>
            <a:spLocks noGrp="1"/>
          </p:cNvSpPr>
          <p:nvPr>
            <p:ph idx="1"/>
          </p:nvPr>
        </p:nvSpPr>
        <p:spPr/>
        <p:txBody>
          <a:bodyPr/>
          <a:lstStyle/>
          <a:p>
            <a:endParaRPr lang="ar-EG" smtClean="0"/>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l="31265" t="10454" r="15605" b="6250"/>
          <a:stretch>
            <a:fillRect/>
          </a:stretch>
        </p:blipFill>
        <p:spPr bwMode="auto">
          <a:xfrm>
            <a:off x="0" y="0"/>
            <a:ext cx="8964613"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405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Work plan</a:t>
            </a:r>
            <a:endParaRPr lang="ar-EG" dirty="0"/>
          </a:p>
        </p:txBody>
      </p:sp>
      <p:sp>
        <p:nvSpPr>
          <p:cNvPr id="3" name="Content Placeholder 2"/>
          <p:cNvSpPr>
            <a:spLocks noGrp="1"/>
          </p:cNvSpPr>
          <p:nvPr>
            <p:ph idx="1"/>
          </p:nvPr>
        </p:nvSpPr>
        <p:spPr/>
        <p:txBody>
          <a:bodyPr/>
          <a:lstStyle/>
          <a:p>
            <a:pPr marL="114300" indent="0" algn="l">
              <a:buNone/>
              <a:defRPr/>
            </a:pPr>
            <a:r>
              <a:rPr lang="en-US" dirty="0" smtClean="0"/>
              <a:t>is </a:t>
            </a:r>
            <a:r>
              <a:rPr lang="en-US" dirty="0"/>
              <a:t>a dynamic schedule that records and keeps track of all the tasks that need to be accomplished over the course of the project. The project manager first must assemble important </a:t>
            </a:r>
            <a:endParaRPr lang="ar-EG" dirty="0" smtClean="0"/>
          </a:p>
          <a:p>
            <a:pPr marL="114300" indent="0" algn="l">
              <a:buNone/>
              <a:defRPr/>
            </a:pPr>
            <a:r>
              <a:rPr lang="en-US" dirty="0"/>
              <a:t>details about each task to be completed.</a:t>
            </a:r>
          </a:p>
          <a:p>
            <a:pPr marL="114300" indent="0" algn="l">
              <a:buNone/>
              <a:defRPr/>
            </a:pPr>
            <a:endParaRPr lang="ar-EG" dirty="0" smtClean="0"/>
          </a:p>
          <a:p>
            <a:pPr marL="114300" indent="0" algn="l">
              <a:buNone/>
              <a:defRPr/>
            </a:pPr>
            <a:r>
              <a:rPr lang="en-US" dirty="0"/>
              <a:t>To create a work plan, the project manager identifies the tasks that need to be accomplished and determines how long each one will take. Then the tasks are organized within </a:t>
            </a:r>
            <a:r>
              <a:rPr lang="en-US" b="1" dirty="0"/>
              <a:t>a work breakdown structure</a:t>
            </a:r>
            <a:r>
              <a:rPr lang="en-US" b="1" dirty="0" smtClean="0"/>
              <a:t>.</a:t>
            </a:r>
            <a:endParaRPr lang="en-US" dirty="0"/>
          </a:p>
        </p:txBody>
      </p:sp>
    </p:spTree>
    <p:extLst>
      <p:ext uri="{BB962C8B-B14F-4D97-AF65-F5344CB8AC3E}">
        <p14:creationId xmlns:p14="http://schemas.microsoft.com/office/powerpoint/2010/main" val="412598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Identify Tasks </a:t>
            </a:r>
            <a:r>
              <a:rPr lang="en-US" dirty="0"/>
              <a:t/>
            </a:r>
            <a:br>
              <a:rPr lang="en-US" dirty="0"/>
            </a:br>
            <a:endParaRPr lang="ar-EG" dirty="0"/>
          </a:p>
        </p:txBody>
      </p:sp>
      <p:sp>
        <p:nvSpPr>
          <p:cNvPr id="3" name="Content Placeholder 2"/>
          <p:cNvSpPr>
            <a:spLocks noGrp="1"/>
          </p:cNvSpPr>
          <p:nvPr>
            <p:ph idx="1"/>
          </p:nvPr>
        </p:nvSpPr>
        <p:spPr/>
        <p:txBody>
          <a:bodyPr/>
          <a:lstStyle/>
          <a:p>
            <a:pPr marL="114300" indent="0" algn="l">
              <a:buNone/>
            </a:pPr>
            <a:r>
              <a:rPr lang="en-US" dirty="0" smtClean="0"/>
              <a:t>If </a:t>
            </a:r>
            <a:r>
              <a:rPr lang="en-US" dirty="0"/>
              <a:t>a project manager prefers to begin from scratch, he or she can use a structured, top-down approach whereby high-level tasks are defined first and then broken down into subtasks. Each step is then broken down in turn and numbered in a hierarchical fashion. A list of tasks hierarchically numbered in this way is called </a:t>
            </a:r>
            <a:r>
              <a:rPr lang="en-US" b="1" dirty="0"/>
              <a:t>a work breakdown structure</a:t>
            </a:r>
            <a:r>
              <a:rPr lang="en-US" dirty="0"/>
              <a:t>, and it is the backbone of the project work plan. Figure 2-12 shows a portion of a work breakdown structure for the design phase of an actual data warehouse development project. Each of the main tasks focuses on one of the required design deliverables. Within each task, there are subtasks listed that detail the activities required to complete the main task.</a:t>
            </a:r>
          </a:p>
          <a:p>
            <a:pPr marL="114300" indent="0" algn="l">
              <a:buNone/>
            </a:pPr>
            <a:endParaRPr lang="ar-EG" dirty="0"/>
          </a:p>
        </p:txBody>
      </p:sp>
    </p:spTree>
    <p:extLst>
      <p:ext uri="{BB962C8B-B14F-4D97-AF65-F5344CB8AC3E}">
        <p14:creationId xmlns:p14="http://schemas.microsoft.com/office/powerpoint/2010/main" val="4037040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Project Work plan</a:t>
            </a:r>
            <a:r>
              <a:rPr lang="en-US" dirty="0"/>
              <a:t/>
            </a:r>
            <a:br>
              <a:rPr lang="en-US" dirty="0"/>
            </a:br>
            <a:endParaRPr lang="ar-EG" dirty="0"/>
          </a:p>
        </p:txBody>
      </p:sp>
      <p:sp>
        <p:nvSpPr>
          <p:cNvPr id="3" name="Content Placeholder 2"/>
          <p:cNvSpPr>
            <a:spLocks noGrp="1"/>
          </p:cNvSpPr>
          <p:nvPr>
            <p:ph idx="1"/>
          </p:nvPr>
        </p:nvSpPr>
        <p:spPr/>
        <p:txBody>
          <a:bodyPr>
            <a:normAutofit/>
          </a:bodyPr>
          <a:lstStyle/>
          <a:p>
            <a:pPr marL="114300" indent="0" algn="l">
              <a:buNone/>
            </a:pPr>
            <a:r>
              <a:rPr lang="en-US" b="1" dirty="0"/>
              <a:t>The Project Work plan</a:t>
            </a:r>
            <a:endParaRPr lang="en-US" dirty="0"/>
          </a:p>
          <a:p>
            <a:pPr marL="114300" indent="0" algn="l">
              <a:buNone/>
            </a:pPr>
            <a:r>
              <a:rPr lang="en-US" dirty="0"/>
              <a:t>The project work plan is the mechanism used to manage the tasks that are listed in the work breakdown structure. It is the project manager’s primary tool for managing the project. Using it, the project manager can tell whether the project is ahead of or behind</a:t>
            </a:r>
            <a:br>
              <a:rPr lang="en-US" dirty="0"/>
            </a:br>
            <a:r>
              <a:rPr lang="en-US" dirty="0"/>
              <a:t>schedule, how well the project was estimated, and what changes need to be made to meet the project deadline</a:t>
            </a:r>
            <a:r>
              <a:rPr lang="en-US" dirty="0" smtClean="0"/>
              <a:t>.</a:t>
            </a:r>
            <a:endParaRPr lang="en-US" dirty="0"/>
          </a:p>
        </p:txBody>
      </p:sp>
    </p:spTree>
    <p:extLst>
      <p:ext uri="{BB962C8B-B14F-4D97-AF65-F5344CB8AC3E}">
        <p14:creationId xmlns:p14="http://schemas.microsoft.com/office/powerpoint/2010/main" val="1192465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sp>
        <p:nvSpPr>
          <p:cNvPr id="3" name="Content Placeholder 2"/>
          <p:cNvSpPr>
            <a:spLocks noGrp="1"/>
          </p:cNvSpPr>
          <p:nvPr>
            <p:ph idx="1"/>
          </p:nvPr>
        </p:nvSpPr>
        <p:spPr/>
        <p:txBody>
          <a:bodyPr/>
          <a:lstStyle/>
          <a:p>
            <a:pPr marL="114300" indent="0" algn="l">
              <a:buNone/>
            </a:pPr>
            <a:r>
              <a:rPr lang="en-US" dirty="0"/>
              <a:t>Basically, the work plan is a table that lists all the tasks in the work breakdown structure, along with important task information such as the people who are assigned to perform the tasks, the actual hours that the tasks took, and the variances between estimated and actual completion times (Figure 2-13). At a minimum, the information should include the duration of the task, the current statuses of the tasks (i.e., open, complete), and the task dependencies, which occur when one task cannot be performed until another task is completed. For example, Figure 2-13 shows that tasks 1.2 and 1.3 cannot begin until task 1.1 is completed. Key milestones, or important dates, are also identified on the work plan. </a:t>
            </a:r>
          </a:p>
          <a:p>
            <a:pPr marL="114300" indent="0" algn="l">
              <a:buNone/>
            </a:pPr>
            <a:endParaRPr lang="ar-EG" dirty="0"/>
          </a:p>
          <a:p>
            <a:endParaRPr lang="ar-EG" dirty="0"/>
          </a:p>
        </p:txBody>
      </p:sp>
    </p:spTree>
    <p:extLst>
      <p:ext uri="{BB962C8B-B14F-4D97-AF65-F5344CB8AC3E}">
        <p14:creationId xmlns:p14="http://schemas.microsoft.com/office/powerpoint/2010/main" val="393287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صورة 3"/>
          <p:cNvPicPr>
            <a:picLocks noGrp="1"/>
          </p:cNvPicPr>
          <p:nvPr>
            <p:ph idx="1"/>
          </p:nvPr>
        </p:nvPicPr>
        <p:blipFill>
          <a:blip r:embed="rId2"/>
          <a:stretch>
            <a:fillRect/>
          </a:stretch>
        </p:blipFill>
        <p:spPr>
          <a:xfrm>
            <a:off x="0" y="0"/>
            <a:ext cx="8532440" cy="6858000"/>
          </a:xfrm>
          <a:prstGeom prst="rect">
            <a:avLst/>
          </a:prstGeom>
        </p:spPr>
      </p:pic>
    </p:spTree>
    <p:extLst>
      <p:ext uri="{BB962C8B-B14F-4D97-AF65-F5344CB8AC3E}">
        <p14:creationId xmlns:p14="http://schemas.microsoft.com/office/powerpoint/2010/main" val="203000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endParaRPr lang="ar-EG"/>
          </a:p>
        </p:txBody>
      </p:sp>
      <p:pic>
        <p:nvPicPr>
          <p:cNvPr id="4" name="صورة 4" descr="صورة تحتوي على منضدة&#10;&#10;تم إنشاء الوصف تلقائياً"/>
          <p:cNvPicPr/>
          <p:nvPr/>
        </p:nvPicPr>
        <p:blipFill>
          <a:blip r:embed="rId2"/>
          <a:stretch>
            <a:fillRect/>
          </a:stretch>
        </p:blipFill>
        <p:spPr>
          <a:xfrm>
            <a:off x="0" y="0"/>
            <a:ext cx="8460431" cy="6858000"/>
          </a:xfrm>
          <a:prstGeom prst="rect">
            <a:avLst/>
          </a:prstGeom>
        </p:spPr>
      </p:pic>
    </p:spTree>
    <p:extLst>
      <p:ext uri="{BB962C8B-B14F-4D97-AF65-F5344CB8AC3E}">
        <p14:creationId xmlns:p14="http://schemas.microsoft.com/office/powerpoint/2010/main" val="1903932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a:p>
        </p:txBody>
      </p:sp>
      <p:pic>
        <p:nvPicPr>
          <p:cNvPr id="4" name="صورة 5" descr="صورة تحتوي على منضدة&#10;&#10;تم إنشاء الوصف تلقائياً"/>
          <p:cNvPicPr>
            <a:picLocks noGrp="1"/>
          </p:cNvPicPr>
          <p:nvPr>
            <p:ph idx="1"/>
          </p:nvPr>
        </p:nvPicPr>
        <p:blipFill>
          <a:blip r:embed="rId2"/>
          <a:stretch>
            <a:fillRect/>
          </a:stretch>
        </p:blipFill>
        <p:spPr>
          <a:xfrm>
            <a:off x="0" y="0"/>
            <a:ext cx="8460432" cy="6858000"/>
          </a:xfrm>
          <a:prstGeom prst="rect">
            <a:avLst/>
          </a:prstGeom>
        </p:spPr>
      </p:pic>
    </p:spTree>
    <p:extLst>
      <p:ext uri="{BB962C8B-B14F-4D97-AF65-F5344CB8AC3E}">
        <p14:creationId xmlns:p14="http://schemas.microsoft.com/office/powerpoint/2010/main" val="25480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EG" dirty="0"/>
          </a:p>
        </p:txBody>
      </p:sp>
      <p:sp>
        <p:nvSpPr>
          <p:cNvPr id="3" name="Content Placeholder 2"/>
          <p:cNvSpPr>
            <a:spLocks noGrp="1"/>
          </p:cNvSpPr>
          <p:nvPr>
            <p:ph idx="1"/>
          </p:nvPr>
        </p:nvSpPr>
        <p:spPr/>
        <p:txBody>
          <a:bodyPr/>
          <a:lstStyle/>
          <a:p>
            <a:endParaRPr lang="ar-EG"/>
          </a:p>
        </p:txBody>
      </p:sp>
      <p:pic>
        <p:nvPicPr>
          <p:cNvPr id="4" name="صورة 6" descr="صورة تحتوي على منضدة&#10;&#10;تم إنشاء الوصف تلقائياً"/>
          <p:cNvPicPr/>
          <p:nvPr/>
        </p:nvPicPr>
        <p:blipFill>
          <a:blip r:embed="rId2"/>
          <a:stretch>
            <a:fillRect/>
          </a:stretch>
        </p:blipFill>
        <p:spPr>
          <a:xfrm>
            <a:off x="0" y="1"/>
            <a:ext cx="8460432" cy="6813376"/>
          </a:xfrm>
          <a:prstGeom prst="rect">
            <a:avLst/>
          </a:prstGeom>
        </p:spPr>
      </p:pic>
    </p:spTree>
    <p:extLst>
      <p:ext uri="{BB962C8B-B14F-4D97-AF65-F5344CB8AC3E}">
        <p14:creationId xmlns:p14="http://schemas.microsoft.com/office/powerpoint/2010/main" val="592229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TotalTime>
  <Words>427</Words>
  <Application>Microsoft Office PowerPoint</Application>
  <PresentationFormat>On-screen Show (4:3)</PresentationFormat>
  <Paragraphs>17</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Adjacency</vt:lpstr>
      <vt:lpstr>VISIO</vt:lpstr>
      <vt:lpstr>System Analysis</vt:lpstr>
      <vt:lpstr>Project Work plan</vt:lpstr>
      <vt:lpstr>Identify Tasks  </vt:lpstr>
      <vt:lpstr>The Project Work plan </vt:lpstr>
      <vt:lpstr>PowerPoint Presentation</vt:lpstr>
      <vt:lpstr>PowerPoint Presentation</vt:lpstr>
      <vt:lpstr>PowerPoint Presentation</vt:lpstr>
      <vt:lpstr>PowerPoint Presentation</vt:lpstr>
      <vt:lpstr>PowerPoint Presentation</vt:lpstr>
      <vt:lpstr>Gannt Chart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Specialist</dc:creator>
  <cp:lastModifiedBy>Specialist</cp:lastModifiedBy>
  <cp:revision>4</cp:revision>
  <dcterms:created xsi:type="dcterms:W3CDTF">2022-03-13T21:57:15Z</dcterms:created>
  <dcterms:modified xsi:type="dcterms:W3CDTF">2022-03-13T22:17:16Z</dcterms:modified>
</cp:coreProperties>
</file>