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8" r:id="rId13"/>
    <p:sldId id="265"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5276-A51D-874F-8F30-A737FE5F92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6A8B15-E973-984B-883A-514DC5CB8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F2975C-1C5B-854A-9C5A-477432294102}"/>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5" name="Footer Placeholder 4">
            <a:extLst>
              <a:ext uri="{FF2B5EF4-FFF2-40B4-BE49-F238E27FC236}">
                <a16:creationId xmlns:a16="http://schemas.microsoft.com/office/drawing/2014/main" id="{EDE4DCAA-65FC-9348-A799-FC9B8E459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6109F-0D56-1445-9CB7-82CF9825E5D6}"/>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54256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5B90-8162-5745-961A-2696E27C52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EF5AA6-D942-5A47-995A-782C1BA6D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F8544-0045-8342-A9D2-9EBDCEE546AA}"/>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5" name="Footer Placeholder 4">
            <a:extLst>
              <a:ext uri="{FF2B5EF4-FFF2-40B4-BE49-F238E27FC236}">
                <a16:creationId xmlns:a16="http://schemas.microsoft.com/office/drawing/2014/main" id="{D2AD7ABC-211D-DD45-BF77-D0B2AD124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C4C5F-CB1E-6646-A77E-5D76F7E4F4D6}"/>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96821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E9FDA-D4E7-2D46-B4D6-675A0F873D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2C66AC-5C2F-4041-905F-ED5A7D78B7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12102-605F-A746-926D-2794079A34CD}"/>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5" name="Footer Placeholder 4">
            <a:extLst>
              <a:ext uri="{FF2B5EF4-FFF2-40B4-BE49-F238E27FC236}">
                <a16:creationId xmlns:a16="http://schemas.microsoft.com/office/drawing/2014/main" id="{C4D9628D-30F6-3548-954D-4323097F1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9B6A8-9688-844C-8BED-5EACE5BDF26A}"/>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75060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CEA9-009E-974C-9957-115F91F76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D86BE-C77A-2948-85F7-A0867589D9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E9A93-37A6-6D46-B321-EFFCBFAF6742}"/>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5" name="Footer Placeholder 4">
            <a:extLst>
              <a:ext uri="{FF2B5EF4-FFF2-40B4-BE49-F238E27FC236}">
                <a16:creationId xmlns:a16="http://schemas.microsoft.com/office/drawing/2014/main" id="{941D26F5-41E9-634B-9892-E7F390EDE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988F7-800F-5B4D-973A-D02CA24F26BA}"/>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24376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B88A-D519-A345-9E17-B80660D30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8ADA5E-8724-0D41-80EE-03BC4B50D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0A4487-7523-724F-B7DF-1847FC5BA6FC}"/>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5" name="Footer Placeholder 4">
            <a:extLst>
              <a:ext uri="{FF2B5EF4-FFF2-40B4-BE49-F238E27FC236}">
                <a16:creationId xmlns:a16="http://schemas.microsoft.com/office/drawing/2014/main" id="{E77C237D-27F3-0345-BEA9-FD884D0F3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C8293-22A2-7A49-84B3-094C3EDB956D}"/>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337341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9C59-780F-8E4E-BB54-958436EB6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656CB-D2B5-7940-9E76-8402E24A2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56268A-60B3-0C4E-B0F5-D7DA84E0C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2584B5-D23A-AD44-AD48-415685BE0A71}"/>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6" name="Footer Placeholder 5">
            <a:extLst>
              <a:ext uri="{FF2B5EF4-FFF2-40B4-BE49-F238E27FC236}">
                <a16:creationId xmlns:a16="http://schemas.microsoft.com/office/drawing/2014/main" id="{CDF34616-BD8F-A34F-A3A5-6F3395974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11FB6-86DD-D642-988E-7E91B4253B6F}"/>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199782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5EC4-0D98-AE48-B2AC-AA78D6A583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32605-EB94-C444-ACCA-697922F0C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71AE2-5671-3443-A848-9042108EB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4CD0D-90A7-1B4B-9CA6-1A7A1A742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1197E-E74C-4D4C-9E4C-2AA41EFF7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C95B9-E742-6340-95CB-042092D97A68}"/>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8" name="Footer Placeholder 7">
            <a:extLst>
              <a:ext uri="{FF2B5EF4-FFF2-40B4-BE49-F238E27FC236}">
                <a16:creationId xmlns:a16="http://schemas.microsoft.com/office/drawing/2014/main" id="{653C45BE-3F8B-3648-8423-7A836D818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92A5DC-2893-6646-BC61-C5C0D2F74868}"/>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91605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1A7A-70A3-934A-BFB9-D122DE9F3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332FE-F898-C249-B495-F2045FDD10D4}"/>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4" name="Footer Placeholder 3">
            <a:extLst>
              <a:ext uri="{FF2B5EF4-FFF2-40B4-BE49-F238E27FC236}">
                <a16:creationId xmlns:a16="http://schemas.microsoft.com/office/drawing/2014/main" id="{88531274-8163-3949-ABEE-AA82C8069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07349-1420-114C-BABF-E3D401934A43}"/>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6298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0215C-59ED-E941-8C5D-C0C900D4BF32}"/>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3" name="Footer Placeholder 2">
            <a:extLst>
              <a:ext uri="{FF2B5EF4-FFF2-40B4-BE49-F238E27FC236}">
                <a16:creationId xmlns:a16="http://schemas.microsoft.com/office/drawing/2014/main" id="{AF421542-7BAE-C845-92C0-07F3BB220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F07215-E052-1E43-B5DC-3FBD8B961FEF}"/>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221227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4B79-B309-6644-939E-C63615CF5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A6F7C-2311-FF42-AC64-1E7D195C3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11E9E2-8807-6646-B4FB-8947DC35D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E9D07-B4BE-EB45-9200-5FA1A65A7D81}"/>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6" name="Footer Placeholder 5">
            <a:extLst>
              <a:ext uri="{FF2B5EF4-FFF2-40B4-BE49-F238E27FC236}">
                <a16:creationId xmlns:a16="http://schemas.microsoft.com/office/drawing/2014/main" id="{06688EE0-5A11-AD41-896B-630EC4506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18A48-3458-4547-814D-15C2B399A28C}"/>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134220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2B5F-56D2-DF4F-B635-1F321D84C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CD053D-4600-A744-8A71-FB233F31F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A9D1C-A1F1-7145-B57B-DF533BAFC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3F951-ED79-0B4A-A167-450C4B0DE3D7}"/>
              </a:ext>
            </a:extLst>
          </p:cNvPr>
          <p:cNvSpPr>
            <a:spLocks noGrp="1"/>
          </p:cNvSpPr>
          <p:nvPr>
            <p:ph type="dt" sz="half" idx="10"/>
          </p:nvPr>
        </p:nvSpPr>
        <p:spPr/>
        <p:txBody>
          <a:bodyPr/>
          <a:lstStyle/>
          <a:p>
            <a:fld id="{AA32DBC6-2BC6-E54E-92AE-24C1738A3CA9}" type="datetimeFigureOut">
              <a:rPr lang="en-US" smtClean="0"/>
              <a:t>12/10/21</a:t>
            </a:fld>
            <a:endParaRPr lang="en-US"/>
          </a:p>
        </p:txBody>
      </p:sp>
      <p:sp>
        <p:nvSpPr>
          <p:cNvPr id="6" name="Footer Placeholder 5">
            <a:extLst>
              <a:ext uri="{FF2B5EF4-FFF2-40B4-BE49-F238E27FC236}">
                <a16:creationId xmlns:a16="http://schemas.microsoft.com/office/drawing/2014/main" id="{2CFAC4A9-219A-2D48-9B89-3284C066D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68DC3-E831-4841-8BDB-C55A80A3377E}"/>
              </a:ext>
            </a:extLst>
          </p:cNvPr>
          <p:cNvSpPr>
            <a:spLocks noGrp="1"/>
          </p:cNvSpPr>
          <p:nvPr>
            <p:ph type="sldNum" sz="quarter" idx="12"/>
          </p:nvPr>
        </p:nvSpPr>
        <p:spPr/>
        <p:txBody>
          <a:bodyPr/>
          <a:lstStyle/>
          <a:p>
            <a:fld id="{0708D1F3-3219-3142-B1A7-D764F4413F14}" type="slidenum">
              <a:rPr lang="en-US" smtClean="0"/>
              <a:t>‹#›</a:t>
            </a:fld>
            <a:endParaRPr lang="en-US"/>
          </a:p>
        </p:txBody>
      </p:sp>
    </p:spTree>
    <p:extLst>
      <p:ext uri="{BB962C8B-B14F-4D97-AF65-F5344CB8AC3E}">
        <p14:creationId xmlns:p14="http://schemas.microsoft.com/office/powerpoint/2010/main" val="42007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863085-EBCD-0F4A-9527-3418EA794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BECF24-06B2-964E-9A6F-4DBD1EDE8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00D5-AE77-A54F-9B4B-36C2C903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2DBC6-2BC6-E54E-92AE-24C1738A3CA9}" type="datetimeFigureOut">
              <a:rPr lang="en-US" smtClean="0"/>
              <a:t>12/10/21</a:t>
            </a:fld>
            <a:endParaRPr lang="en-US"/>
          </a:p>
        </p:txBody>
      </p:sp>
      <p:sp>
        <p:nvSpPr>
          <p:cNvPr id="5" name="Footer Placeholder 4">
            <a:extLst>
              <a:ext uri="{FF2B5EF4-FFF2-40B4-BE49-F238E27FC236}">
                <a16:creationId xmlns:a16="http://schemas.microsoft.com/office/drawing/2014/main" id="{58B275CC-0DB7-B046-A2F9-9659855A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7D9550-A8BE-7D4E-9C39-213A98189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8D1F3-3219-3142-B1A7-D764F4413F14}" type="slidenum">
              <a:rPr lang="en-US" smtClean="0"/>
              <a:t>‹#›</a:t>
            </a:fld>
            <a:endParaRPr lang="en-US"/>
          </a:p>
        </p:txBody>
      </p:sp>
    </p:spTree>
    <p:extLst>
      <p:ext uri="{BB962C8B-B14F-4D97-AF65-F5344CB8AC3E}">
        <p14:creationId xmlns:p14="http://schemas.microsoft.com/office/powerpoint/2010/main" val="291791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0C81-1590-C54F-AE15-B034E5E40F5B}"/>
              </a:ext>
            </a:extLst>
          </p:cNvPr>
          <p:cNvSpPr>
            <a:spLocks noGrp="1"/>
          </p:cNvSpPr>
          <p:nvPr>
            <p:ph type="ctrTitle"/>
          </p:nvPr>
        </p:nvSpPr>
        <p:spPr/>
        <p:txBody>
          <a:bodyPr/>
          <a:lstStyle/>
          <a:p>
            <a:r>
              <a:rPr lang="en-US" dirty="0"/>
              <a:t>Process Model</a:t>
            </a:r>
          </a:p>
        </p:txBody>
      </p:sp>
      <p:sp>
        <p:nvSpPr>
          <p:cNvPr id="3" name="Subtitle 2">
            <a:extLst>
              <a:ext uri="{FF2B5EF4-FFF2-40B4-BE49-F238E27FC236}">
                <a16:creationId xmlns:a16="http://schemas.microsoft.com/office/drawing/2014/main" id="{CD564F20-1A93-9944-AA53-3231831FB8A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762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F52A-27F5-234A-89BC-6D4784A5D19F}"/>
              </a:ext>
            </a:extLst>
          </p:cNvPr>
          <p:cNvSpPr>
            <a:spLocks noGrp="1"/>
          </p:cNvSpPr>
          <p:nvPr>
            <p:ph type="title"/>
          </p:nvPr>
        </p:nvSpPr>
        <p:spPr/>
        <p:txBody>
          <a:bodyPr/>
          <a:lstStyle/>
          <a:p>
            <a:r>
              <a:rPr lang="en-US" b="1" dirty="0"/>
              <a:t>Data Flow </a:t>
            </a:r>
            <a:endParaRPr lang="en-US" dirty="0"/>
          </a:p>
        </p:txBody>
      </p:sp>
      <p:sp>
        <p:nvSpPr>
          <p:cNvPr id="3" name="Content Placeholder 2">
            <a:extLst>
              <a:ext uri="{FF2B5EF4-FFF2-40B4-BE49-F238E27FC236}">
                <a16:creationId xmlns:a16="http://schemas.microsoft.com/office/drawing/2014/main" id="{090313E0-AB2C-9F46-8BAC-9E2AAE438E35}"/>
              </a:ext>
            </a:extLst>
          </p:cNvPr>
          <p:cNvSpPr>
            <a:spLocks noGrp="1"/>
          </p:cNvSpPr>
          <p:nvPr>
            <p:ph idx="1"/>
          </p:nvPr>
        </p:nvSpPr>
        <p:spPr/>
        <p:txBody>
          <a:bodyPr>
            <a:normAutofit fontScale="92500" lnSpcReduction="20000"/>
          </a:bodyPr>
          <a:lstStyle/>
          <a:p>
            <a:r>
              <a:rPr lang="en-US" dirty="0"/>
              <a:t>A data flow is a single piece of data or a logical collection of several pieces of information </a:t>
            </a:r>
          </a:p>
          <a:p>
            <a:r>
              <a:rPr lang="en-US" dirty="0"/>
              <a:t>Every data flow should be named with a noun </a:t>
            </a:r>
          </a:p>
          <a:p>
            <a:r>
              <a:rPr lang="en-US" dirty="0"/>
              <a:t>Data flows are the glue that holds the processes together. One end of every data flow will always come from or go to a process, </a:t>
            </a:r>
          </a:p>
          <a:p>
            <a:r>
              <a:rPr lang="en-US" dirty="0"/>
              <a:t>arrow showing the direction into or out of the process </a:t>
            </a:r>
          </a:p>
          <a:p>
            <a:r>
              <a:rPr lang="en-US" dirty="0"/>
              <a:t>show what inputs go into each process and what outputs each process produces </a:t>
            </a:r>
          </a:p>
          <a:p>
            <a:r>
              <a:rPr lang="en-US" dirty="0"/>
              <a:t>Every process must create at least one output data flow, because if there is no output, the process does not do anything. Likewise, each process has at least one input data flow, because it is difficult, if not impossible, to produce an output with no input </a:t>
            </a:r>
          </a:p>
          <a:p>
            <a:endParaRPr lang="en-US" dirty="0"/>
          </a:p>
        </p:txBody>
      </p:sp>
    </p:spTree>
    <p:extLst>
      <p:ext uri="{BB962C8B-B14F-4D97-AF65-F5344CB8AC3E}">
        <p14:creationId xmlns:p14="http://schemas.microsoft.com/office/powerpoint/2010/main" val="223263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EEF0-BE5C-0741-9C5C-40AFD3C4E795}"/>
              </a:ext>
            </a:extLst>
          </p:cNvPr>
          <p:cNvSpPr>
            <a:spLocks noGrp="1"/>
          </p:cNvSpPr>
          <p:nvPr>
            <p:ph type="title"/>
          </p:nvPr>
        </p:nvSpPr>
        <p:spPr/>
        <p:txBody>
          <a:bodyPr/>
          <a:lstStyle/>
          <a:p>
            <a:r>
              <a:rPr lang="en-US" dirty="0"/>
              <a:t>Symbols of Data Flow Diagrams   </a:t>
            </a:r>
          </a:p>
        </p:txBody>
      </p:sp>
      <p:sp>
        <p:nvSpPr>
          <p:cNvPr id="3" name="Content Placeholder 2">
            <a:extLst>
              <a:ext uri="{FF2B5EF4-FFF2-40B4-BE49-F238E27FC236}">
                <a16:creationId xmlns:a16="http://schemas.microsoft.com/office/drawing/2014/main" id="{F4837EF6-2D55-BF43-9BE5-4485592642A1}"/>
              </a:ext>
            </a:extLst>
          </p:cNvPr>
          <p:cNvSpPr>
            <a:spLocks noGrp="1"/>
          </p:cNvSpPr>
          <p:nvPr>
            <p:ph idx="1"/>
          </p:nvPr>
        </p:nvSpPr>
        <p:spPr/>
        <p:txBody>
          <a:bodyPr/>
          <a:lstStyle/>
          <a:p>
            <a:r>
              <a:rPr lang="en-US" dirty="0"/>
              <a:t>There are four symbols in the DFD language</a:t>
            </a:r>
          </a:p>
          <a:p>
            <a:pPr marL="457200" lvl="1" indent="0">
              <a:buNone/>
            </a:pPr>
            <a:r>
              <a:rPr lang="en-US" dirty="0"/>
              <a:t>3- data stores</a:t>
            </a:r>
          </a:p>
        </p:txBody>
      </p:sp>
      <p:pic>
        <p:nvPicPr>
          <p:cNvPr id="4" name="Picture 3">
            <a:extLst>
              <a:ext uri="{FF2B5EF4-FFF2-40B4-BE49-F238E27FC236}">
                <a16:creationId xmlns:a16="http://schemas.microsoft.com/office/drawing/2014/main" id="{2FDB1717-90B1-154C-80B1-5CD9D800C9B1}"/>
              </a:ext>
            </a:extLst>
          </p:cNvPr>
          <p:cNvPicPr>
            <a:picLocks noChangeAspect="1"/>
          </p:cNvPicPr>
          <p:nvPr/>
        </p:nvPicPr>
        <p:blipFill>
          <a:blip r:embed="rId2"/>
          <a:stretch>
            <a:fillRect/>
          </a:stretch>
        </p:blipFill>
        <p:spPr>
          <a:xfrm>
            <a:off x="0" y="2960451"/>
            <a:ext cx="12192000" cy="2983149"/>
          </a:xfrm>
          <a:prstGeom prst="rect">
            <a:avLst/>
          </a:prstGeom>
        </p:spPr>
      </p:pic>
    </p:spTree>
    <p:extLst>
      <p:ext uri="{BB962C8B-B14F-4D97-AF65-F5344CB8AC3E}">
        <p14:creationId xmlns:p14="http://schemas.microsoft.com/office/powerpoint/2010/main" val="120905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E2A0-0F8F-3143-BB1F-B5ECD76E02DC}"/>
              </a:ext>
            </a:extLst>
          </p:cNvPr>
          <p:cNvSpPr>
            <a:spLocks noGrp="1"/>
          </p:cNvSpPr>
          <p:nvPr>
            <p:ph type="title"/>
          </p:nvPr>
        </p:nvSpPr>
        <p:spPr/>
        <p:txBody>
          <a:bodyPr/>
          <a:lstStyle/>
          <a:p>
            <a:r>
              <a:rPr lang="en-US" b="1" dirty="0"/>
              <a:t>Data Store </a:t>
            </a:r>
            <a:endParaRPr lang="en-US" dirty="0"/>
          </a:p>
        </p:txBody>
      </p:sp>
      <p:sp>
        <p:nvSpPr>
          <p:cNvPr id="3" name="Content Placeholder 2">
            <a:extLst>
              <a:ext uri="{FF2B5EF4-FFF2-40B4-BE49-F238E27FC236}">
                <a16:creationId xmlns:a16="http://schemas.microsoft.com/office/drawing/2014/main" id="{7FFB0B59-AED0-724A-9F5C-1CA4661E0629}"/>
              </a:ext>
            </a:extLst>
          </p:cNvPr>
          <p:cNvSpPr>
            <a:spLocks noGrp="1"/>
          </p:cNvSpPr>
          <p:nvPr>
            <p:ph idx="1"/>
          </p:nvPr>
        </p:nvSpPr>
        <p:spPr/>
        <p:txBody>
          <a:bodyPr>
            <a:normAutofit fontScale="92500" lnSpcReduction="10000"/>
          </a:bodyPr>
          <a:lstStyle/>
          <a:p>
            <a:r>
              <a:rPr lang="en-US" dirty="0"/>
              <a:t>collection of data that is stored in some way </a:t>
            </a:r>
          </a:p>
          <a:p>
            <a:r>
              <a:rPr lang="en-US" dirty="0"/>
              <a:t>Every data store is named with a noun and is assigned an identification number and a description. </a:t>
            </a:r>
          </a:p>
          <a:p>
            <a:r>
              <a:rPr lang="en-US" dirty="0"/>
              <a:t>Data stores form the starting point for the data model and are the principal link between the process model and the data model </a:t>
            </a:r>
          </a:p>
          <a:p>
            <a:r>
              <a:rPr lang="en-US" dirty="0"/>
              <a:t>Data flows coming out of a data store indicate that information is retrieved from the data store. </a:t>
            </a:r>
          </a:p>
          <a:p>
            <a:r>
              <a:rPr lang="en-US" dirty="0"/>
              <a:t>Data flows going into a data store indicate that information is added to the data store </a:t>
            </a:r>
          </a:p>
          <a:p>
            <a:r>
              <a:rPr lang="en-US" dirty="0"/>
              <a:t>All data stores must have at least one input data flow. </a:t>
            </a:r>
          </a:p>
          <a:p>
            <a:r>
              <a:rPr lang="en-US" dirty="0"/>
              <a:t>Likewise, they have at least one output data</a:t>
            </a:r>
          </a:p>
          <a:p>
            <a:endParaRPr lang="en-US" dirty="0"/>
          </a:p>
        </p:txBody>
      </p:sp>
    </p:spTree>
    <p:extLst>
      <p:ext uri="{BB962C8B-B14F-4D97-AF65-F5344CB8AC3E}">
        <p14:creationId xmlns:p14="http://schemas.microsoft.com/office/powerpoint/2010/main" val="142781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EEF0-BE5C-0741-9C5C-40AFD3C4E795}"/>
              </a:ext>
            </a:extLst>
          </p:cNvPr>
          <p:cNvSpPr>
            <a:spLocks noGrp="1"/>
          </p:cNvSpPr>
          <p:nvPr>
            <p:ph type="title"/>
          </p:nvPr>
        </p:nvSpPr>
        <p:spPr/>
        <p:txBody>
          <a:bodyPr/>
          <a:lstStyle/>
          <a:p>
            <a:r>
              <a:rPr lang="en-US" dirty="0"/>
              <a:t>Symbols of Data Flow Diagrams   </a:t>
            </a:r>
          </a:p>
        </p:txBody>
      </p:sp>
      <p:sp>
        <p:nvSpPr>
          <p:cNvPr id="3" name="Content Placeholder 2">
            <a:extLst>
              <a:ext uri="{FF2B5EF4-FFF2-40B4-BE49-F238E27FC236}">
                <a16:creationId xmlns:a16="http://schemas.microsoft.com/office/drawing/2014/main" id="{F4837EF6-2D55-BF43-9BE5-4485592642A1}"/>
              </a:ext>
            </a:extLst>
          </p:cNvPr>
          <p:cNvSpPr>
            <a:spLocks noGrp="1"/>
          </p:cNvSpPr>
          <p:nvPr>
            <p:ph idx="1"/>
          </p:nvPr>
        </p:nvSpPr>
        <p:spPr/>
        <p:txBody>
          <a:bodyPr/>
          <a:lstStyle/>
          <a:p>
            <a:r>
              <a:rPr lang="en-US" dirty="0"/>
              <a:t>There are four symbols in the DFD language</a:t>
            </a:r>
          </a:p>
          <a:p>
            <a:pPr marL="457200" lvl="1" indent="0">
              <a:buNone/>
            </a:pPr>
            <a:r>
              <a:rPr lang="en-US" dirty="0"/>
              <a:t>4- external entities</a:t>
            </a:r>
          </a:p>
        </p:txBody>
      </p:sp>
      <p:pic>
        <p:nvPicPr>
          <p:cNvPr id="4" name="Picture 3">
            <a:extLst>
              <a:ext uri="{FF2B5EF4-FFF2-40B4-BE49-F238E27FC236}">
                <a16:creationId xmlns:a16="http://schemas.microsoft.com/office/drawing/2014/main" id="{F9A3C264-BCC7-D148-9806-CDAAE80E94AF}"/>
              </a:ext>
            </a:extLst>
          </p:cNvPr>
          <p:cNvPicPr>
            <a:picLocks noChangeAspect="1"/>
          </p:cNvPicPr>
          <p:nvPr/>
        </p:nvPicPr>
        <p:blipFill>
          <a:blip r:embed="rId2"/>
          <a:stretch>
            <a:fillRect/>
          </a:stretch>
        </p:blipFill>
        <p:spPr>
          <a:xfrm>
            <a:off x="0" y="3429000"/>
            <a:ext cx="12192000" cy="2296106"/>
          </a:xfrm>
          <a:prstGeom prst="rect">
            <a:avLst/>
          </a:prstGeom>
        </p:spPr>
      </p:pic>
    </p:spTree>
    <p:extLst>
      <p:ext uri="{BB962C8B-B14F-4D97-AF65-F5344CB8AC3E}">
        <p14:creationId xmlns:p14="http://schemas.microsoft.com/office/powerpoint/2010/main" val="373280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0E69-52AE-EE45-89D4-1B17609C95A1}"/>
              </a:ext>
            </a:extLst>
          </p:cNvPr>
          <p:cNvSpPr>
            <a:spLocks noGrp="1"/>
          </p:cNvSpPr>
          <p:nvPr>
            <p:ph type="title"/>
          </p:nvPr>
        </p:nvSpPr>
        <p:spPr/>
        <p:txBody>
          <a:bodyPr/>
          <a:lstStyle/>
          <a:p>
            <a:r>
              <a:rPr lang="en-US" b="1" dirty="0"/>
              <a:t>External Entity </a:t>
            </a:r>
            <a:endParaRPr lang="en-US" dirty="0"/>
          </a:p>
        </p:txBody>
      </p:sp>
      <p:sp>
        <p:nvSpPr>
          <p:cNvPr id="3" name="Content Placeholder 2">
            <a:extLst>
              <a:ext uri="{FF2B5EF4-FFF2-40B4-BE49-F238E27FC236}">
                <a16:creationId xmlns:a16="http://schemas.microsoft.com/office/drawing/2014/main" id="{1E4D1DE6-B598-E841-BFC6-D1383A0B0501}"/>
              </a:ext>
            </a:extLst>
          </p:cNvPr>
          <p:cNvSpPr>
            <a:spLocks noGrp="1"/>
          </p:cNvSpPr>
          <p:nvPr>
            <p:ph idx="1"/>
          </p:nvPr>
        </p:nvSpPr>
        <p:spPr/>
        <p:txBody>
          <a:bodyPr/>
          <a:lstStyle/>
          <a:p>
            <a:r>
              <a:rPr lang="en-US" dirty="0"/>
              <a:t>An external entity is a person, organization, organization unit, or system that is external to the system, but interacts with it </a:t>
            </a:r>
          </a:p>
          <a:p>
            <a:r>
              <a:rPr lang="en-US" dirty="0"/>
              <a:t>External entities provide data to the system or receive data from the system </a:t>
            </a:r>
          </a:p>
          <a:p>
            <a:r>
              <a:rPr lang="en-US" dirty="0"/>
              <a:t>Every external entity has a name and a description </a:t>
            </a:r>
          </a:p>
          <a:p>
            <a:endParaRPr lang="en-US" dirty="0"/>
          </a:p>
        </p:txBody>
      </p:sp>
    </p:spTree>
    <p:extLst>
      <p:ext uri="{BB962C8B-B14F-4D97-AF65-F5344CB8AC3E}">
        <p14:creationId xmlns:p14="http://schemas.microsoft.com/office/powerpoint/2010/main" val="336785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1E8D-5470-E24B-A831-ED40FB63F8E6}"/>
              </a:ext>
            </a:extLst>
          </p:cNvPr>
          <p:cNvSpPr>
            <a:spLocks noGrp="1"/>
          </p:cNvSpPr>
          <p:nvPr>
            <p:ph type="title"/>
          </p:nvPr>
        </p:nvSpPr>
        <p:spPr/>
        <p:txBody>
          <a:bodyPr>
            <a:normAutofit/>
          </a:bodyPr>
          <a:lstStyle/>
          <a:p>
            <a:r>
              <a:rPr lang="en-US" b="1" dirty="0"/>
              <a:t>Using Data Flow Diagrams to Define Business Processes </a:t>
            </a:r>
            <a:endParaRPr lang="en-US" dirty="0"/>
          </a:p>
        </p:txBody>
      </p:sp>
      <p:sp>
        <p:nvSpPr>
          <p:cNvPr id="3" name="Content Placeholder 2">
            <a:extLst>
              <a:ext uri="{FF2B5EF4-FFF2-40B4-BE49-F238E27FC236}">
                <a16:creationId xmlns:a16="http://schemas.microsoft.com/office/drawing/2014/main" id="{EFC731A3-4C2C-4840-B17D-FAC04FEA3CED}"/>
              </a:ext>
            </a:extLst>
          </p:cNvPr>
          <p:cNvSpPr>
            <a:spLocks noGrp="1"/>
          </p:cNvSpPr>
          <p:nvPr>
            <p:ph idx="1"/>
          </p:nvPr>
        </p:nvSpPr>
        <p:spPr/>
        <p:txBody>
          <a:bodyPr/>
          <a:lstStyle/>
          <a:p>
            <a:r>
              <a:rPr lang="en-US" dirty="0"/>
              <a:t>business processes are too complex to be explained in one DFD </a:t>
            </a:r>
          </a:p>
          <a:p>
            <a:r>
              <a:rPr lang="en-US" dirty="0"/>
              <a:t>process models are therefore composed of a set of DFDs </a:t>
            </a:r>
          </a:p>
          <a:p>
            <a:r>
              <a:rPr lang="en-US" dirty="0"/>
              <a:t>The first DFD provides a summary of the overall system</a:t>
            </a:r>
          </a:p>
          <a:p>
            <a:r>
              <a:rPr lang="en-US" dirty="0"/>
              <a:t>Additional DFDs providing more and more detail about each part of the overall business process </a:t>
            </a:r>
          </a:p>
          <a:p>
            <a:r>
              <a:rPr lang="en-US" dirty="0"/>
              <a:t>An important principle in process modeling with DFDs is the decomposition of the business process into a hierarchy of DFDs, with each level down the hierarchy representing less scope but more detail </a:t>
            </a:r>
          </a:p>
          <a:p>
            <a:endParaRPr lang="en-US" dirty="0"/>
          </a:p>
        </p:txBody>
      </p:sp>
    </p:spTree>
    <p:extLst>
      <p:ext uri="{BB962C8B-B14F-4D97-AF65-F5344CB8AC3E}">
        <p14:creationId xmlns:p14="http://schemas.microsoft.com/office/powerpoint/2010/main" val="187089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BB45BB-875C-46C4-8EB3-116E69547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3969458" cy="5571072"/>
          </a:xfrm>
          <a:prstGeom prst="rect">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8B3694B1-1312-4B28-814F-D678F40EC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883" y="806751"/>
            <a:ext cx="3616369" cy="5244498"/>
          </a:xfrm>
          <a:prstGeom prst="rect">
            <a:avLst/>
          </a:prstGeom>
          <a:noFill/>
          <a:ln w="6350" cap="sq" cmpd="sng" algn="ctr">
            <a:solidFill>
              <a:srgbClr val="404040"/>
            </a:solidFill>
            <a:prstDash val="solid"/>
            <a:miter lim="800000"/>
          </a:ln>
          <a:effectLst/>
        </p:spPr>
      </p:sp>
      <p:sp>
        <p:nvSpPr>
          <p:cNvPr id="13" name="Rectangle 12">
            <a:extLst>
              <a:ext uri="{FF2B5EF4-FFF2-40B4-BE49-F238E27FC236}">
                <a16:creationId xmlns:a16="http://schemas.microsoft.com/office/drawing/2014/main" id="{7D129406-7638-4F06-A449-C61BF912F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8000" y="253548"/>
            <a:ext cx="6693368" cy="6102802"/>
          </a:xfrm>
          <a:prstGeom prst="rect">
            <a:avLst/>
          </a:prstGeom>
          <a:solidFill>
            <a:srgbClr val="AFABA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93434-1EBB-BC4F-9329-8360B02B3524}"/>
              </a:ext>
            </a:extLst>
          </p:cNvPr>
          <p:cNvSpPr>
            <a:spLocks noGrp="1"/>
          </p:cNvSpPr>
          <p:nvPr>
            <p:ph type="title"/>
          </p:nvPr>
        </p:nvSpPr>
        <p:spPr>
          <a:xfrm>
            <a:off x="5742632" y="749412"/>
            <a:ext cx="5712872" cy="5134904"/>
          </a:xfrm>
        </p:spPr>
        <p:txBody>
          <a:bodyPr vert="horz" lIns="91440" tIns="45720" rIns="91440" bIns="45720" rtlCol="0" anchor="ctr">
            <a:normAutofit/>
          </a:bodyPr>
          <a:lstStyle/>
          <a:p>
            <a:pPr algn="ctr"/>
            <a:r>
              <a:rPr lang="en-US" sz="6000"/>
              <a:t>Relationships among Levels of Data Flow Diagrams </a:t>
            </a:r>
          </a:p>
        </p:txBody>
      </p:sp>
      <p:pic>
        <p:nvPicPr>
          <p:cNvPr id="5" name="Picture 4">
            <a:extLst>
              <a:ext uri="{FF2B5EF4-FFF2-40B4-BE49-F238E27FC236}">
                <a16:creationId xmlns:a16="http://schemas.microsoft.com/office/drawing/2014/main" id="{A4A44726-F744-F547-AED1-A2213DC37E7E}"/>
              </a:ext>
            </a:extLst>
          </p:cNvPr>
          <p:cNvPicPr>
            <a:picLocks noChangeAspect="1"/>
          </p:cNvPicPr>
          <p:nvPr/>
        </p:nvPicPr>
        <p:blipFill>
          <a:blip r:embed="rId2"/>
          <a:stretch>
            <a:fillRect/>
          </a:stretch>
        </p:blipFill>
        <p:spPr>
          <a:xfrm>
            <a:off x="616512" y="0"/>
            <a:ext cx="4318886" cy="6871750"/>
          </a:xfrm>
          <a:prstGeom prst="rect">
            <a:avLst/>
          </a:prstGeom>
        </p:spPr>
      </p:pic>
    </p:spTree>
    <p:extLst>
      <p:ext uri="{BB962C8B-B14F-4D97-AF65-F5344CB8AC3E}">
        <p14:creationId xmlns:p14="http://schemas.microsoft.com/office/powerpoint/2010/main" val="294317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A584-D8CD-A949-A79E-1F3B8D855E8B}"/>
              </a:ext>
            </a:extLst>
          </p:cNvPr>
          <p:cNvSpPr>
            <a:spLocks noGrp="1"/>
          </p:cNvSpPr>
          <p:nvPr>
            <p:ph type="title"/>
          </p:nvPr>
        </p:nvSpPr>
        <p:spPr/>
        <p:txBody>
          <a:bodyPr/>
          <a:lstStyle/>
          <a:p>
            <a:r>
              <a:rPr lang="en-US" b="1" dirty="0"/>
              <a:t>Context Diagram</a:t>
            </a:r>
            <a:endParaRPr lang="en-US" dirty="0"/>
          </a:p>
        </p:txBody>
      </p:sp>
      <p:sp>
        <p:nvSpPr>
          <p:cNvPr id="3" name="Content Placeholder 2">
            <a:extLst>
              <a:ext uri="{FF2B5EF4-FFF2-40B4-BE49-F238E27FC236}">
                <a16:creationId xmlns:a16="http://schemas.microsoft.com/office/drawing/2014/main" id="{3C6A4E02-1ACC-F34E-AABF-87C6A7382E58}"/>
              </a:ext>
            </a:extLst>
          </p:cNvPr>
          <p:cNvSpPr>
            <a:spLocks noGrp="1"/>
          </p:cNvSpPr>
          <p:nvPr>
            <p:ph idx="1"/>
          </p:nvPr>
        </p:nvSpPr>
        <p:spPr/>
        <p:txBody>
          <a:bodyPr/>
          <a:lstStyle/>
          <a:p>
            <a:r>
              <a:rPr lang="en-US" dirty="0"/>
              <a:t>shows the entire system in context with its environment </a:t>
            </a:r>
          </a:p>
          <a:p>
            <a:r>
              <a:rPr lang="en-US" dirty="0"/>
              <a:t>All process models have one context diagram </a:t>
            </a:r>
          </a:p>
          <a:p>
            <a:r>
              <a:rPr lang="en-US" dirty="0"/>
              <a:t>shows the overall business process as just one process and shows the data flows to and from external entities. </a:t>
            </a:r>
          </a:p>
          <a:p>
            <a:endParaRPr lang="en-US" dirty="0"/>
          </a:p>
          <a:p>
            <a:endParaRPr lang="en-US" dirty="0"/>
          </a:p>
        </p:txBody>
      </p:sp>
      <p:pic>
        <p:nvPicPr>
          <p:cNvPr id="4" name="Picture 3">
            <a:extLst>
              <a:ext uri="{FF2B5EF4-FFF2-40B4-BE49-F238E27FC236}">
                <a16:creationId xmlns:a16="http://schemas.microsoft.com/office/drawing/2014/main" id="{14F0A3DB-58C7-B54F-AADA-549E976F92F9}"/>
              </a:ext>
            </a:extLst>
          </p:cNvPr>
          <p:cNvPicPr>
            <a:picLocks noChangeAspect="1"/>
          </p:cNvPicPr>
          <p:nvPr/>
        </p:nvPicPr>
        <p:blipFill>
          <a:blip r:embed="rId2"/>
          <a:stretch>
            <a:fillRect/>
          </a:stretch>
        </p:blipFill>
        <p:spPr>
          <a:xfrm>
            <a:off x="647700" y="3940175"/>
            <a:ext cx="10896600" cy="2552700"/>
          </a:xfrm>
          <a:prstGeom prst="rect">
            <a:avLst/>
          </a:prstGeom>
        </p:spPr>
      </p:pic>
    </p:spTree>
    <p:extLst>
      <p:ext uri="{BB962C8B-B14F-4D97-AF65-F5344CB8AC3E}">
        <p14:creationId xmlns:p14="http://schemas.microsoft.com/office/powerpoint/2010/main" val="302615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8C-F43A-BA4E-9544-871F8C1B43D4}"/>
              </a:ext>
            </a:extLst>
          </p:cNvPr>
          <p:cNvSpPr>
            <a:spLocks noGrp="1"/>
          </p:cNvSpPr>
          <p:nvPr>
            <p:ph type="title"/>
          </p:nvPr>
        </p:nvSpPr>
        <p:spPr/>
        <p:txBody>
          <a:bodyPr/>
          <a:lstStyle/>
          <a:p>
            <a:r>
              <a:rPr lang="en-US" b="1" dirty="0"/>
              <a:t>Level 0 Diagram </a:t>
            </a:r>
            <a:endParaRPr lang="en-US" dirty="0"/>
          </a:p>
        </p:txBody>
      </p:sp>
      <p:sp>
        <p:nvSpPr>
          <p:cNvPr id="3" name="Content Placeholder 2">
            <a:extLst>
              <a:ext uri="{FF2B5EF4-FFF2-40B4-BE49-F238E27FC236}">
                <a16:creationId xmlns:a16="http://schemas.microsoft.com/office/drawing/2014/main" id="{9585EE12-C08E-0B40-B128-C43A72451600}"/>
              </a:ext>
            </a:extLst>
          </p:cNvPr>
          <p:cNvSpPr>
            <a:spLocks noGrp="1"/>
          </p:cNvSpPr>
          <p:nvPr>
            <p:ph idx="1"/>
          </p:nvPr>
        </p:nvSpPr>
        <p:spPr/>
        <p:txBody>
          <a:bodyPr/>
          <a:lstStyle/>
          <a:p>
            <a:r>
              <a:rPr lang="en-US" dirty="0"/>
              <a:t>shows all the processes at the first level of numbering, the data stores, external entities, and data flows among them </a:t>
            </a:r>
          </a:p>
          <a:p>
            <a:r>
              <a:rPr lang="en-US" dirty="0"/>
              <a:t>show all the major high-level processes of the system and how they are interrelated. </a:t>
            </a:r>
          </a:p>
          <a:p>
            <a:r>
              <a:rPr lang="en-US" dirty="0"/>
              <a:t>All process models have one and only one level 0 DFD </a:t>
            </a:r>
          </a:p>
          <a:p>
            <a:endParaRPr lang="en-US" dirty="0"/>
          </a:p>
          <a:p>
            <a:endParaRPr lang="en-US" dirty="0"/>
          </a:p>
        </p:txBody>
      </p:sp>
      <p:pic>
        <p:nvPicPr>
          <p:cNvPr id="4" name="Picture 3">
            <a:extLst>
              <a:ext uri="{FF2B5EF4-FFF2-40B4-BE49-F238E27FC236}">
                <a16:creationId xmlns:a16="http://schemas.microsoft.com/office/drawing/2014/main" id="{7A2FD62B-0D88-8B47-90BF-EF6BC7777A7D}"/>
              </a:ext>
            </a:extLst>
          </p:cNvPr>
          <p:cNvPicPr>
            <a:picLocks noChangeAspect="1"/>
          </p:cNvPicPr>
          <p:nvPr/>
        </p:nvPicPr>
        <p:blipFill>
          <a:blip r:embed="rId2"/>
          <a:stretch>
            <a:fillRect/>
          </a:stretch>
        </p:blipFill>
        <p:spPr>
          <a:xfrm>
            <a:off x="2648465" y="4145073"/>
            <a:ext cx="6895070" cy="2712927"/>
          </a:xfrm>
          <a:prstGeom prst="rect">
            <a:avLst/>
          </a:prstGeom>
        </p:spPr>
      </p:pic>
    </p:spTree>
    <p:extLst>
      <p:ext uri="{BB962C8B-B14F-4D97-AF65-F5344CB8AC3E}">
        <p14:creationId xmlns:p14="http://schemas.microsoft.com/office/powerpoint/2010/main" val="3358515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A20E5-F08A-CE43-A467-DDF26D0C2E10}"/>
              </a:ext>
            </a:extLst>
          </p:cNvPr>
          <p:cNvSpPr>
            <a:spLocks noGrp="1"/>
          </p:cNvSpPr>
          <p:nvPr>
            <p:ph type="title"/>
          </p:nvPr>
        </p:nvSpPr>
        <p:spPr>
          <a:xfrm>
            <a:off x="630936" y="502920"/>
            <a:ext cx="3419856" cy="1463040"/>
          </a:xfrm>
        </p:spPr>
        <p:txBody>
          <a:bodyPr anchor="ctr">
            <a:normAutofit/>
          </a:bodyPr>
          <a:lstStyle/>
          <a:p>
            <a:r>
              <a:rPr lang="en-US" sz="4800" b="1" dirty="0"/>
              <a:t>Level 1 Diagrams </a:t>
            </a:r>
            <a:endParaRPr lang="en-US" sz="4800" dirty="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67ABEC-949A-4F4D-B144-66E2CEB7C662}"/>
              </a:ext>
            </a:extLst>
          </p:cNvPr>
          <p:cNvSpPr>
            <a:spLocks noGrp="1"/>
          </p:cNvSpPr>
          <p:nvPr>
            <p:ph idx="1"/>
          </p:nvPr>
        </p:nvSpPr>
        <p:spPr>
          <a:xfrm>
            <a:off x="4654295" y="502920"/>
            <a:ext cx="6894576" cy="1463040"/>
          </a:xfrm>
        </p:spPr>
        <p:txBody>
          <a:bodyPr anchor="ctr">
            <a:normAutofit/>
          </a:bodyPr>
          <a:lstStyle/>
          <a:p>
            <a:r>
              <a:rPr lang="en-US" sz="1500"/>
              <a:t>The level 0 DFD shows only how the major high-level processes in the system interact. </a:t>
            </a:r>
          </a:p>
          <a:p>
            <a:r>
              <a:rPr lang="en-US" sz="1500"/>
              <a:t>Each process on the level 0 DFD can be decomposed into a more explicit DFD, called a level 1 diagram, or level 1 DFD</a:t>
            </a:r>
          </a:p>
          <a:p>
            <a:r>
              <a:rPr lang="en-US" sz="1500"/>
              <a:t>level 1 DFD shows how it operates in greater detail. </a:t>
            </a:r>
          </a:p>
          <a:p>
            <a:endParaRPr lang="en-US" sz="1500"/>
          </a:p>
        </p:txBody>
      </p:sp>
      <p:pic>
        <p:nvPicPr>
          <p:cNvPr id="4" name="Picture 3">
            <a:extLst>
              <a:ext uri="{FF2B5EF4-FFF2-40B4-BE49-F238E27FC236}">
                <a16:creationId xmlns:a16="http://schemas.microsoft.com/office/drawing/2014/main" id="{6B58B587-7EAA-BA4E-9365-DA11E54DA12D}"/>
              </a:ext>
            </a:extLst>
          </p:cNvPr>
          <p:cNvPicPr>
            <a:picLocks noChangeAspect="1"/>
          </p:cNvPicPr>
          <p:nvPr/>
        </p:nvPicPr>
        <p:blipFill>
          <a:blip r:embed="rId2"/>
          <a:stretch>
            <a:fillRect/>
          </a:stretch>
        </p:blipFill>
        <p:spPr>
          <a:xfrm>
            <a:off x="775339" y="2290936"/>
            <a:ext cx="10629130" cy="3959352"/>
          </a:xfrm>
          <a:prstGeom prst="rect">
            <a:avLst/>
          </a:prstGeom>
        </p:spPr>
      </p:pic>
    </p:spTree>
    <p:extLst>
      <p:ext uri="{BB962C8B-B14F-4D97-AF65-F5344CB8AC3E}">
        <p14:creationId xmlns:p14="http://schemas.microsoft.com/office/powerpoint/2010/main" val="225833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9760-8C2D-AB40-BDDE-46C1BA1B775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38933EC-725C-C240-90E2-6DC1656D20F8}"/>
              </a:ext>
            </a:extLst>
          </p:cNvPr>
          <p:cNvSpPr>
            <a:spLocks noGrp="1"/>
          </p:cNvSpPr>
          <p:nvPr>
            <p:ph idx="1"/>
          </p:nvPr>
        </p:nvSpPr>
        <p:spPr/>
        <p:txBody>
          <a:bodyPr/>
          <a:lstStyle/>
          <a:p>
            <a:r>
              <a:rPr lang="en-US" dirty="0"/>
              <a:t>we will discuss how the requirements definition and use cases may be further clarified through a process model </a:t>
            </a:r>
          </a:p>
          <a:p>
            <a:r>
              <a:rPr lang="en-US" dirty="0"/>
              <a:t>A process model is a graphical way of representing how a business system should operate </a:t>
            </a:r>
          </a:p>
          <a:p>
            <a:r>
              <a:rPr lang="en-US" dirty="0"/>
              <a:t>It illustrates the processes or activities that are performed and how data move among them </a:t>
            </a:r>
          </a:p>
          <a:p>
            <a:r>
              <a:rPr lang="en-US" dirty="0"/>
              <a:t>A process model can be used to document the current system (i.e., as-is system) or the new system being developed (i.e., to-be system), whether computerized or not. </a:t>
            </a:r>
          </a:p>
          <a:p>
            <a:endParaRPr lang="en-US" dirty="0"/>
          </a:p>
        </p:txBody>
      </p:sp>
    </p:spTree>
    <p:extLst>
      <p:ext uri="{BB962C8B-B14F-4D97-AF65-F5344CB8AC3E}">
        <p14:creationId xmlns:p14="http://schemas.microsoft.com/office/powerpoint/2010/main" val="832156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405F-3E09-4943-9B3D-17B81E768A56}"/>
              </a:ext>
            </a:extLst>
          </p:cNvPr>
          <p:cNvSpPr>
            <a:spLocks noGrp="1"/>
          </p:cNvSpPr>
          <p:nvPr>
            <p:ph type="title"/>
          </p:nvPr>
        </p:nvSpPr>
        <p:spPr/>
        <p:txBody>
          <a:bodyPr/>
          <a:lstStyle/>
          <a:p>
            <a:r>
              <a:rPr lang="en-US" b="1" dirty="0"/>
              <a:t>Level 1 Diagrams </a:t>
            </a:r>
            <a:endParaRPr lang="en-US" dirty="0"/>
          </a:p>
        </p:txBody>
      </p:sp>
      <p:sp>
        <p:nvSpPr>
          <p:cNvPr id="3" name="Content Placeholder 2">
            <a:extLst>
              <a:ext uri="{FF2B5EF4-FFF2-40B4-BE49-F238E27FC236}">
                <a16:creationId xmlns:a16="http://schemas.microsoft.com/office/drawing/2014/main" id="{64A4329B-3EC7-B444-B385-FFFE6C9F6771}"/>
              </a:ext>
            </a:extLst>
          </p:cNvPr>
          <p:cNvSpPr>
            <a:spLocks noGrp="1"/>
          </p:cNvSpPr>
          <p:nvPr>
            <p:ph idx="1"/>
          </p:nvPr>
        </p:nvSpPr>
        <p:spPr/>
        <p:txBody>
          <a:bodyPr/>
          <a:lstStyle/>
          <a:p>
            <a:r>
              <a:rPr lang="en-US" dirty="0"/>
              <a:t>In general, all process models have as many level 1 diagrams as there are processes on the level 0 diagram </a:t>
            </a:r>
          </a:p>
          <a:p>
            <a:r>
              <a:rPr lang="en-US" dirty="0"/>
              <a:t>every process in the level 0 DFD would be decomposed into its own level 1 DFD </a:t>
            </a:r>
          </a:p>
          <a:p>
            <a:endParaRPr lang="en-US" dirty="0"/>
          </a:p>
        </p:txBody>
      </p:sp>
    </p:spTree>
    <p:extLst>
      <p:ext uri="{BB962C8B-B14F-4D97-AF65-F5344CB8AC3E}">
        <p14:creationId xmlns:p14="http://schemas.microsoft.com/office/powerpoint/2010/main" val="3155223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B509-ACFE-8B49-B724-33D45E2C848E}"/>
              </a:ext>
            </a:extLst>
          </p:cNvPr>
          <p:cNvSpPr>
            <a:spLocks noGrp="1"/>
          </p:cNvSpPr>
          <p:nvPr>
            <p:ph type="title"/>
          </p:nvPr>
        </p:nvSpPr>
        <p:spPr/>
        <p:txBody>
          <a:bodyPr/>
          <a:lstStyle/>
          <a:p>
            <a:r>
              <a:rPr lang="en-US" dirty="0"/>
              <a:t>Creating Data Flow Diagrams </a:t>
            </a:r>
          </a:p>
        </p:txBody>
      </p:sp>
      <p:sp>
        <p:nvSpPr>
          <p:cNvPr id="3" name="Content Placeholder 2">
            <a:extLst>
              <a:ext uri="{FF2B5EF4-FFF2-40B4-BE49-F238E27FC236}">
                <a16:creationId xmlns:a16="http://schemas.microsoft.com/office/drawing/2014/main" id="{2958E370-6781-5A45-9023-8D82C3DC5FBB}"/>
              </a:ext>
            </a:extLst>
          </p:cNvPr>
          <p:cNvSpPr>
            <a:spLocks noGrp="1"/>
          </p:cNvSpPr>
          <p:nvPr>
            <p:ph idx="1"/>
          </p:nvPr>
        </p:nvSpPr>
        <p:spPr/>
        <p:txBody>
          <a:bodyPr/>
          <a:lstStyle/>
          <a:p>
            <a:r>
              <a:rPr lang="en-US" dirty="0"/>
              <a:t>Data flow diagrams start with the information in the use cases and the requirements definition </a:t>
            </a:r>
          </a:p>
          <a:p>
            <a:r>
              <a:rPr lang="en-US" dirty="0"/>
              <a:t>the DFDs typically are created by the project team and then reviewed by the users </a:t>
            </a:r>
          </a:p>
          <a:p>
            <a:r>
              <a:rPr lang="en-US" dirty="0"/>
              <a:t>The project team takes the use cases and rewrites them as DFDs </a:t>
            </a:r>
          </a:p>
          <a:p>
            <a:r>
              <a:rPr lang="en-US" dirty="0"/>
              <a:t>DFDs have formal rules about symbols and syntax that use cases do not, the project team sometimes has to revise some of the information in the use cases to make them conform to the DFD rules </a:t>
            </a:r>
          </a:p>
          <a:p>
            <a:endParaRPr lang="en-US" dirty="0"/>
          </a:p>
        </p:txBody>
      </p:sp>
    </p:spTree>
    <p:extLst>
      <p:ext uri="{BB962C8B-B14F-4D97-AF65-F5344CB8AC3E}">
        <p14:creationId xmlns:p14="http://schemas.microsoft.com/office/powerpoint/2010/main" val="195397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D373-7278-0B45-97E2-1FD0810EBBDD}"/>
              </a:ext>
            </a:extLst>
          </p:cNvPr>
          <p:cNvSpPr>
            <a:spLocks noGrp="1"/>
          </p:cNvSpPr>
          <p:nvPr>
            <p:ph type="title"/>
          </p:nvPr>
        </p:nvSpPr>
        <p:spPr/>
        <p:txBody>
          <a:bodyPr/>
          <a:lstStyle/>
          <a:p>
            <a:r>
              <a:rPr lang="en-US" dirty="0"/>
              <a:t>Creating Data Flow Diagrams </a:t>
            </a:r>
          </a:p>
        </p:txBody>
      </p:sp>
      <p:sp>
        <p:nvSpPr>
          <p:cNvPr id="3" name="Content Placeholder 2">
            <a:extLst>
              <a:ext uri="{FF2B5EF4-FFF2-40B4-BE49-F238E27FC236}">
                <a16:creationId xmlns:a16="http://schemas.microsoft.com/office/drawing/2014/main" id="{60965D7D-D660-6D4C-9308-64E52AFC11C9}"/>
              </a:ext>
            </a:extLst>
          </p:cNvPr>
          <p:cNvSpPr>
            <a:spLocks noGrp="1"/>
          </p:cNvSpPr>
          <p:nvPr>
            <p:ph idx="1"/>
          </p:nvPr>
        </p:nvSpPr>
        <p:spPr/>
        <p:txBody>
          <a:bodyPr/>
          <a:lstStyle/>
          <a:p>
            <a:r>
              <a:rPr lang="en-US" dirty="0"/>
              <a:t>The most common types of changes are </a:t>
            </a:r>
          </a:p>
          <a:p>
            <a:pPr lvl="1"/>
            <a:r>
              <a:rPr lang="en-US" dirty="0"/>
              <a:t>names of the use cases that become processes and the inputs and outputs that become data flows. </a:t>
            </a:r>
          </a:p>
          <a:p>
            <a:pPr lvl="1"/>
            <a:r>
              <a:rPr lang="en-US" dirty="0"/>
              <a:t>combine several small inputs and outputs in the use cases into larger data flows in the DFDs (e.g., combining three separate inputs, such as “customer name,” “customer address,” and “customer phone number,” into one data flow, such as “customer information”). </a:t>
            </a:r>
          </a:p>
          <a:p>
            <a:endParaRPr lang="en-US" dirty="0"/>
          </a:p>
        </p:txBody>
      </p:sp>
    </p:spTree>
    <p:extLst>
      <p:ext uri="{BB962C8B-B14F-4D97-AF65-F5344CB8AC3E}">
        <p14:creationId xmlns:p14="http://schemas.microsoft.com/office/powerpoint/2010/main" val="567677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C5D9-7F14-4D43-A9AC-F7315EDA459C}"/>
              </a:ext>
            </a:extLst>
          </p:cNvPr>
          <p:cNvSpPr>
            <a:spLocks noGrp="1"/>
          </p:cNvSpPr>
          <p:nvPr>
            <p:ph type="title"/>
          </p:nvPr>
        </p:nvSpPr>
        <p:spPr/>
        <p:txBody>
          <a:bodyPr/>
          <a:lstStyle/>
          <a:p>
            <a:r>
              <a:rPr lang="en-US"/>
              <a:t>Creating Data Flow Diagrams STEPS</a:t>
            </a:r>
            <a:endParaRPr lang="en-US" dirty="0"/>
          </a:p>
        </p:txBody>
      </p:sp>
      <p:sp>
        <p:nvSpPr>
          <p:cNvPr id="3" name="Content Placeholder 2">
            <a:extLst>
              <a:ext uri="{FF2B5EF4-FFF2-40B4-BE49-F238E27FC236}">
                <a16:creationId xmlns:a16="http://schemas.microsoft.com/office/drawing/2014/main" id="{9C599667-F8D3-0848-BA32-1E837F8ED52A}"/>
              </a:ext>
            </a:extLst>
          </p:cNvPr>
          <p:cNvSpPr>
            <a:spLocks noGrp="1"/>
          </p:cNvSpPr>
          <p:nvPr>
            <p:ph idx="1"/>
          </p:nvPr>
        </p:nvSpPr>
        <p:spPr/>
        <p:txBody>
          <a:bodyPr>
            <a:normAutofit lnSpcReduction="10000"/>
          </a:bodyPr>
          <a:lstStyle/>
          <a:p>
            <a:pPr marL="0" indent="0">
              <a:buNone/>
            </a:pPr>
            <a:r>
              <a:rPr lang="en-US" dirty="0"/>
              <a:t>1- to begin process modeling by focusing first on the level 0 diagram</a:t>
            </a:r>
          </a:p>
          <a:p>
            <a:pPr lvl="1"/>
            <a:r>
              <a:rPr lang="en-US" dirty="0"/>
              <a:t>showing all the external entities and the data flows that originate from or terminate in them </a:t>
            </a:r>
          </a:p>
          <a:p>
            <a:pPr marL="0" indent="0">
              <a:buNone/>
            </a:pPr>
            <a:r>
              <a:rPr lang="en-US" dirty="0"/>
              <a:t>2- the team creates a DFD fragment for each use case that shows how the use case exchanges data flows with the external entities and data stores. </a:t>
            </a:r>
          </a:p>
          <a:p>
            <a:pPr marL="0" indent="0">
              <a:buNone/>
            </a:pPr>
            <a:r>
              <a:rPr lang="en-US" dirty="0"/>
              <a:t>3- these DFD fragments are organized into a level 0 DFD. </a:t>
            </a:r>
          </a:p>
          <a:p>
            <a:pPr marL="0" indent="0">
              <a:buNone/>
            </a:pPr>
            <a:r>
              <a:rPr lang="en-US" dirty="0"/>
              <a:t>4- the team develops level 1 DFDs, based on the steps within each use case, to better explain how they operate. Then DFD 2, DFD3, …</a:t>
            </a:r>
          </a:p>
          <a:p>
            <a:pPr marL="0" indent="0">
              <a:buNone/>
            </a:pPr>
            <a:r>
              <a:rPr lang="en-US" dirty="0"/>
              <a:t>5- the team validates the set of DFDs to make sure that they are complete and correct </a:t>
            </a:r>
          </a:p>
          <a:p>
            <a:pPr marL="0" indent="0">
              <a:buNone/>
            </a:pPr>
            <a:endParaRPr lang="en-US" dirty="0"/>
          </a:p>
        </p:txBody>
      </p:sp>
    </p:spTree>
    <p:extLst>
      <p:ext uri="{BB962C8B-B14F-4D97-AF65-F5344CB8AC3E}">
        <p14:creationId xmlns:p14="http://schemas.microsoft.com/office/powerpoint/2010/main" val="406278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1566-50D9-B840-A8D2-143D3F141E6B}"/>
              </a:ext>
            </a:extLst>
          </p:cNvPr>
          <p:cNvSpPr>
            <a:spLocks noGrp="1"/>
          </p:cNvSpPr>
          <p:nvPr>
            <p:ph type="title"/>
          </p:nvPr>
        </p:nvSpPr>
        <p:spPr/>
        <p:txBody>
          <a:bodyPr/>
          <a:lstStyle/>
          <a:p>
            <a:r>
              <a:rPr lang="en-US" dirty="0"/>
              <a:t>DFD</a:t>
            </a:r>
          </a:p>
        </p:txBody>
      </p:sp>
      <p:sp>
        <p:nvSpPr>
          <p:cNvPr id="3" name="Content Placeholder 2">
            <a:extLst>
              <a:ext uri="{FF2B5EF4-FFF2-40B4-BE49-F238E27FC236}">
                <a16:creationId xmlns:a16="http://schemas.microsoft.com/office/drawing/2014/main" id="{816DA73E-42B4-6643-BB87-508895C1DA1B}"/>
              </a:ext>
            </a:extLst>
          </p:cNvPr>
          <p:cNvSpPr>
            <a:spLocks noGrp="1"/>
          </p:cNvSpPr>
          <p:nvPr>
            <p:ph idx="1"/>
          </p:nvPr>
        </p:nvSpPr>
        <p:spPr/>
        <p:txBody>
          <a:bodyPr/>
          <a:lstStyle/>
          <a:p>
            <a:r>
              <a:rPr lang="en-US" dirty="0"/>
              <a:t>Data flow diagramming is a technique that diagrams the business processes and the data that pass among them. </a:t>
            </a:r>
          </a:p>
          <a:p>
            <a:r>
              <a:rPr lang="en-US" dirty="0"/>
              <a:t>Although the name data flow diagram (DFD) implies a focus on data, this is not the case. The focus is mainly on the processes or activities that are performed </a:t>
            </a:r>
          </a:p>
          <a:p>
            <a:r>
              <a:rPr lang="en-US" dirty="0"/>
              <a:t>Process modeling—and creating DFDs in particular—is one of the most important skills needed by systems analysts. </a:t>
            </a:r>
          </a:p>
          <a:p>
            <a:endParaRPr lang="en-US" dirty="0"/>
          </a:p>
        </p:txBody>
      </p:sp>
    </p:spTree>
    <p:extLst>
      <p:ext uri="{BB962C8B-B14F-4D97-AF65-F5344CB8AC3E}">
        <p14:creationId xmlns:p14="http://schemas.microsoft.com/office/powerpoint/2010/main" val="86784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29066D-DB63-4A4E-82D9-1A8AD6C98C0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Remember</a:t>
            </a:r>
          </a:p>
        </p:txBody>
      </p:sp>
      <p:pic>
        <p:nvPicPr>
          <p:cNvPr id="8" name="Picture 7">
            <a:extLst>
              <a:ext uri="{FF2B5EF4-FFF2-40B4-BE49-F238E27FC236}">
                <a16:creationId xmlns:a16="http://schemas.microsoft.com/office/drawing/2014/main" id="{4D1AEFE2-ACB3-4641-9DE0-06856E61110A}"/>
              </a:ext>
            </a:extLst>
          </p:cNvPr>
          <p:cNvPicPr>
            <a:picLocks noChangeAspect="1"/>
          </p:cNvPicPr>
          <p:nvPr/>
        </p:nvPicPr>
        <p:blipFill>
          <a:blip r:embed="rId2"/>
          <a:stretch>
            <a:fillRect/>
          </a:stretch>
        </p:blipFill>
        <p:spPr>
          <a:xfrm>
            <a:off x="4502428" y="1026439"/>
            <a:ext cx="7225748" cy="4805122"/>
          </a:xfrm>
          <a:prstGeom prst="rect">
            <a:avLst/>
          </a:prstGeom>
        </p:spPr>
      </p:pic>
    </p:spTree>
    <p:extLst>
      <p:ext uri="{BB962C8B-B14F-4D97-AF65-F5344CB8AC3E}">
        <p14:creationId xmlns:p14="http://schemas.microsoft.com/office/powerpoint/2010/main" val="197338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29066D-DB63-4A4E-82D9-1A8AD6C98C0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Reading Data Flow Diagrams </a:t>
            </a:r>
          </a:p>
        </p:txBody>
      </p:sp>
      <p:pic>
        <p:nvPicPr>
          <p:cNvPr id="4" name="Content Placeholder 3">
            <a:extLst>
              <a:ext uri="{FF2B5EF4-FFF2-40B4-BE49-F238E27FC236}">
                <a16:creationId xmlns:a16="http://schemas.microsoft.com/office/drawing/2014/main" id="{2164C462-8AD3-D04B-8AF9-22971502CF5E}"/>
              </a:ext>
            </a:extLst>
          </p:cNvPr>
          <p:cNvPicPr>
            <a:picLocks noGrp="1" noChangeAspect="1"/>
          </p:cNvPicPr>
          <p:nvPr>
            <p:ph idx="1"/>
          </p:nvPr>
        </p:nvPicPr>
        <p:blipFill>
          <a:blip r:embed="rId2"/>
          <a:stretch>
            <a:fillRect/>
          </a:stretch>
        </p:blipFill>
        <p:spPr>
          <a:xfrm>
            <a:off x="4732639" y="29338"/>
            <a:ext cx="6799320" cy="6833488"/>
          </a:xfrm>
          <a:prstGeom prst="rect">
            <a:avLst/>
          </a:prstGeom>
        </p:spPr>
      </p:pic>
    </p:spTree>
    <p:extLst>
      <p:ext uri="{BB962C8B-B14F-4D97-AF65-F5344CB8AC3E}">
        <p14:creationId xmlns:p14="http://schemas.microsoft.com/office/powerpoint/2010/main" val="46287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8FBF-E348-6C4A-AE03-5BDED8BBDDFB}"/>
              </a:ext>
            </a:extLst>
          </p:cNvPr>
          <p:cNvSpPr>
            <a:spLocks noGrp="1"/>
          </p:cNvSpPr>
          <p:nvPr>
            <p:ph type="title"/>
          </p:nvPr>
        </p:nvSpPr>
        <p:spPr/>
        <p:txBody>
          <a:bodyPr/>
          <a:lstStyle/>
          <a:p>
            <a:r>
              <a:rPr lang="en-US" dirty="0"/>
              <a:t>Elements of Data Flow Diagrams </a:t>
            </a:r>
          </a:p>
        </p:txBody>
      </p:sp>
      <p:sp>
        <p:nvSpPr>
          <p:cNvPr id="3" name="Content Placeholder 2">
            <a:extLst>
              <a:ext uri="{FF2B5EF4-FFF2-40B4-BE49-F238E27FC236}">
                <a16:creationId xmlns:a16="http://schemas.microsoft.com/office/drawing/2014/main" id="{A48EDD7E-CCC9-3441-90F2-32DA77B9EEE4}"/>
              </a:ext>
            </a:extLst>
          </p:cNvPr>
          <p:cNvSpPr>
            <a:spLocks noGrp="1"/>
          </p:cNvSpPr>
          <p:nvPr>
            <p:ph idx="1"/>
          </p:nvPr>
        </p:nvSpPr>
        <p:spPr/>
        <p:txBody>
          <a:bodyPr/>
          <a:lstStyle/>
          <a:p>
            <a:r>
              <a:rPr lang="en-US" dirty="0"/>
              <a:t>DFDs include a set of </a:t>
            </a:r>
          </a:p>
          <a:p>
            <a:pPr lvl="1"/>
            <a:r>
              <a:rPr lang="en-US" dirty="0"/>
              <a:t>symbols, </a:t>
            </a:r>
          </a:p>
          <a:p>
            <a:pPr lvl="1"/>
            <a:r>
              <a:rPr lang="en-US" dirty="0"/>
              <a:t>naming conventions, and </a:t>
            </a:r>
          </a:p>
          <a:p>
            <a:pPr lvl="1"/>
            <a:r>
              <a:rPr lang="en-US" dirty="0"/>
              <a:t>syntax rules. </a:t>
            </a:r>
          </a:p>
          <a:p>
            <a:endParaRPr lang="en-US" dirty="0"/>
          </a:p>
        </p:txBody>
      </p:sp>
    </p:spTree>
    <p:extLst>
      <p:ext uri="{BB962C8B-B14F-4D97-AF65-F5344CB8AC3E}">
        <p14:creationId xmlns:p14="http://schemas.microsoft.com/office/powerpoint/2010/main" val="193035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EEF0-BE5C-0741-9C5C-40AFD3C4E795}"/>
              </a:ext>
            </a:extLst>
          </p:cNvPr>
          <p:cNvSpPr>
            <a:spLocks noGrp="1"/>
          </p:cNvSpPr>
          <p:nvPr>
            <p:ph type="title"/>
          </p:nvPr>
        </p:nvSpPr>
        <p:spPr/>
        <p:txBody>
          <a:bodyPr/>
          <a:lstStyle/>
          <a:p>
            <a:r>
              <a:rPr lang="en-US" dirty="0"/>
              <a:t>Symbols of Data Flow Diagrams  </a:t>
            </a:r>
          </a:p>
        </p:txBody>
      </p:sp>
      <p:sp>
        <p:nvSpPr>
          <p:cNvPr id="3" name="Content Placeholder 2">
            <a:extLst>
              <a:ext uri="{FF2B5EF4-FFF2-40B4-BE49-F238E27FC236}">
                <a16:creationId xmlns:a16="http://schemas.microsoft.com/office/drawing/2014/main" id="{F4837EF6-2D55-BF43-9BE5-4485592642A1}"/>
              </a:ext>
            </a:extLst>
          </p:cNvPr>
          <p:cNvSpPr>
            <a:spLocks noGrp="1"/>
          </p:cNvSpPr>
          <p:nvPr>
            <p:ph idx="1"/>
          </p:nvPr>
        </p:nvSpPr>
        <p:spPr/>
        <p:txBody>
          <a:bodyPr/>
          <a:lstStyle/>
          <a:p>
            <a:r>
              <a:rPr lang="en-US" dirty="0"/>
              <a:t>There are four symbols in the DFD language</a:t>
            </a:r>
          </a:p>
          <a:p>
            <a:pPr marL="457200" lvl="1" indent="0">
              <a:buNone/>
            </a:pPr>
            <a:r>
              <a:rPr lang="en-US" dirty="0"/>
              <a:t>1- processes</a:t>
            </a:r>
          </a:p>
        </p:txBody>
      </p:sp>
      <p:pic>
        <p:nvPicPr>
          <p:cNvPr id="4" name="Picture 3">
            <a:extLst>
              <a:ext uri="{FF2B5EF4-FFF2-40B4-BE49-F238E27FC236}">
                <a16:creationId xmlns:a16="http://schemas.microsoft.com/office/drawing/2014/main" id="{7FB965F6-3BB1-B84B-9B11-32415DBC4A76}"/>
              </a:ext>
            </a:extLst>
          </p:cNvPr>
          <p:cNvPicPr>
            <a:picLocks noChangeAspect="1"/>
          </p:cNvPicPr>
          <p:nvPr/>
        </p:nvPicPr>
        <p:blipFill>
          <a:blip r:embed="rId2"/>
          <a:stretch>
            <a:fillRect/>
          </a:stretch>
        </p:blipFill>
        <p:spPr>
          <a:xfrm>
            <a:off x="0" y="2650523"/>
            <a:ext cx="12192000" cy="4207477"/>
          </a:xfrm>
          <a:prstGeom prst="rect">
            <a:avLst/>
          </a:prstGeom>
        </p:spPr>
      </p:pic>
    </p:spTree>
    <p:extLst>
      <p:ext uri="{BB962C8B-B14F-4D97-AF65-F5344CB8AC3E}">
        <p14:creationId xmlns:p14="http://schemas.microsoft.com/office/powerpoint/2010/main" val="176948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DAFF-CD7A-D34A-BD76-4C2B39903112}"/>
              </a:ext>
            </a:extLst>
          </p:cNvPr>
          <p:cNvSpPr>
            <a:spLocks noGrp="1"/>
          </p:cNvSpPr>
          <p:nvPr>
            <p:ph type="title"/>
          </p:nvPr>
        </p:nvSpPr>
        <p:spPr/>
        <p:txBody>
          <a:bodyPr/>
          <a:lstStyle/>
          <a:p>
            <a:r>
              <a:rPr lang="en-US" b="1" dirty="0"/>
              <a:t>Process: </a:t>
            </a:r>
            <a:endParaRPr lang="en-US" dirty="0"/>
          </a:p>
        </p:txBody>
      </p:sp>
      <p:sp>
        <p:nvSpPr>
          <p:cNvPr id="3" name="Content Placeholder 2">
            <a:extLst>
              <a:ext uri="{FF2B5EF4-FFF2-40B4-BE49-F238E27FC236}">
                <a16:creationId xmlns:a16="http://schemas.microsoft.com/office/drawing/2014/main" id="{124C9D96-D46D-A043-B54B-12316C939F75}"/>
              </a:ext>
            </a:extLst>
          </p:cNvPr>
          <p:cNvSpPr>
            <a:spLocks noGrp="1"/>
          </p:cNvSpPr>
          <p:nvPr>
            <p:ph idx="1"/>
          </p:nvPr>
        </p:nvSpPr>
        <p:spPr/>
        <p:txBody>
          <a:bodyPr/>
          <a:lstStyle/>
          <a:p>
            <a:r>
              <a:rPr lang="en-US" dirty="0"/>
              <a:t>an activity or a function that is performed for some specific business reason </a:t>
            </a:r>
          </a:p>
          <a:p>
            <a:r>
              <a:rPr lang="en-US" dirty="0"/>
              <a:t>Every process should be named starting with a verb and ending with a noun </a:t>
            </a:r>
          </a:p>
          <a:p>
            <a:r>
              <a:rPr lang="en-US" dirty="0"/>
              <a:t>Names should be short, yet contain enough information so that the reader can easily understand exactly what they do </a:t>
            </a:r>
          </a:p>
          <a:p>
            <a:r>
              <a:rPr lang="en-US" dirty="0"/>
              <a:t>each process performs only one activity </a:t>
            </a:r>
          </a:p>
          <a:p>
            <a:endParaRPr lang="en-US" dirty="0"/>
          </a:p>
        </p:txBody>
      </p:sp>
    </p:spTree>
    <p:extLst>
      <p:ext uri="{BB962C8B-B14F-4D97-AF65-F5344CB8AC3E}">
        <p14:creationId xmlns:p14="http://schemas.microsoft.com/office/powerpoint/2010/main" val="337306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EEF0-BE5C-0741-9C5C-40AFD3C4E795}"/>
              </a:ext>
            </a:extLst>
          </p:cNvPr>
          <p:cNvSpPr>
            <a:spLocks noGrp="1"/>
          </p:cNvSpPr>
          <p:nvPr>
            <p:ph type="title"/>
          </p:nvPr>
        </p:nvSpPr>
        <p:spPr/>
        <p:txBody>
          <a:bodyPr/>
          <a:lstStyle/>
          <a:p>
            <a:r>
              <a:rPr lang="en-US" dirty="0"/>
              <a:t>Symbols of Data Flow Diagrams   </a:t>
            </a:r>
          </a:p>
        </p:txBody>
      </p:sp>
      <p:sp>
        <p:nvSpPr>
          <p:cNvPr id="3" name="Content Placeholder 2">
            <a:extLst>
              <a:ext uri="{FF2B5EF4-FFF2-40B4-BE49-F238E27FC236}">
                <a16:creationId xmlns:a16="http://schemas.microsoft.com/office/drawing/2014/main" id="{F4837EF6-2D55-BF43-9BE5-4485592642A1}"/>
              </a:ext>
            </a:extLst>
          </p:cNvPr>
          <p:cNvSpPr>
            <a:spLocks noGrp="1"/>
          </p:cNvSpPr>
          <p:nvPr>
            <p:ph idx="1"/>
          </p:nvPr>
        </p:nvSpPr>
        <p:spPr/>
        <p:txBody>
          <a:bodyPr/>
          <a:lstStyle/>
          <a:p>
            <a:r>
              <a:rPr lang="en-US" dirty="0"/>
              <a:t>There are four symbols in the DFD language</a:t>
            </a:r>
          </a:p>
          <a:p>
            <a:pPr marL="457200" lvl="1" indent="0">
              <a:buNone/>
            </a:pPr>
            <a:r>
              <a:rPr lang="en-US" dirty="0"/>
              <a:t>2- data flows, </a:t>
            </a:r>
          </a:p>
        </p:txBody>
      </p:sp>
      <p:pic>
        <p:nvPicPr>
          <p:cNvPr id="4" name="Picture 3">
            <a:extLst>
              <a:ext uri="{FF2B5EF4-FFF2-40B4-BE49-F238E27FC236}">
                <a16:creationId xmlns:a16="http://schemas.microsoft.com/office/drawing/2014/main" id="{6C6B9905-FF1B-0748-AE38-A1658AF82BF8}"/>
              </a:ext>
            </a:extLst>
          </p:cNvPr>
          <p:cNvPicPr>
            <a:picLocks noChangeAspect="1"/>
          </p:cNvPicPr>
          <p:nvPr/>
        </p:nvPicPr>
        <p:blipFill>
          <a:blip r:embed="rId2"/>
          <a:stretch>
            <a:fillRect/>
          </a:stretch>
        </p:blipFill>
        <p:spPr>
          <a:xfrm>
            <a:off x="0" y="3256984"/>
            <a:ext cx="12192000" cy="2919979"/>
          </a:xfrm>
          <a:prstGeom prst="rect">
            <a:avLst/>
          </a:prstGeom>
        </p:spPr>
      </p:pic>
    </p:spTree>
    <p:extLst>
      <p:ext uri="{BB962C8B-B14F-4D97-AF65-F5344CB8AC3E}">
        <p14:creationId xmlns:p14="http://schemas.microsoft.com/office/powerpoint/2010/main" val="164396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1162</Words>
  <Application>Microsoft Macintosh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Process Model</vt:lpstr>
      <vt:lpstr>Introduction</vt:lpstr>
      <vt:lpstr>DFD</vt:lpstr>
      <vt:lpstr>Remember</vt:lpstr>
      <vt:lpstr>Reading Data Flow Diagrams </vt:lpstr>
      <vt:lpstr>Elements of Data Flow Diagrams </vt:lpstr>
      <vt:lpstr>Symbols of Data Flow Diagrams  </vt:lpstr>
      <vt:lpstr>Process: </vt:lpstr>
      <vt:lpstr>Symbols of Data Flow Diagrams   </vt:lpstr>
      <vt:lpstr>Data Flow </vt:lpstr>
      <vt:lpstr>Symbols of Data Flow Diagrams   </vt:lpstr>
      <vt:lpstr>Data Store </vt:lpstr>
      <vt:lpstr>Symbols of Data Flow Diagrams   </vt:lpstr>
      <vt:lpstr>External Entity </vt:lpstr>
      <vt:lpstr>Using Data Flow Diagrams to Define Business Processes </vt:lpstr>
      <vt:lpstr>Relationships among Levels of Data Flow Diagrams </vt:lpstr>
      <vt:lpstr>Context Diagram</vt:lpstr>
      <vt:lpstr>Level 0 Diagram </vt:lpstr>
      <vt:lpstr>Level 1 Diagrams </vt:lpstr>
      <vt:lpstr>Level 1 Diagrams </vt:lpstr>
      <vt:lpstr>Creating Data Flow Diagrams </vt:lpstr>
      <vt:lpstr>Creating Data Flow Diagrams </vt:lpstr>
      <vt:lpstr>Creating Data Flow Diagrams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Model</dc:title>
  <dc:creator>Mohammed, Mostafa</dc:creator>
  <cp:lastModifiedBy>Mohammed, Mostafa</cp:lastModifiedBy>
  <cp:revision>6</cp:revision>
  <dcterms:created xsi:type="dcterms:W3CDTF">2021-12-10T15:17:14Z</dcterms:created>
  <dcterms:modified xsi:type="dcterms:W3CDTF">2021-12-11T05:45:03Z</dcterms:modified>
</cp:coreProperties>
</file>