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AE8F-5E14-F745-B124-1D83C3BB1E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9D11F-D9D2-3248-AB96-00D44BFE8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1B3A5-B795-2E45-A01A-BB94AB3EF7AA}"/>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A79AA0A6-9D29-DC44-A003-8CE2F62A2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72F84-6B12-3F4B-97CC-8EC6F701783C}"/>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4326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603-1861-EC4D-AC31-AB9A936B1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1FCEB1-82DE-8F45-B489-1D53A7ED9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54115-C9CF-9542-84F6-73EB85C3DB24}"/>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D1A8E875-BF70-9F44-A794-D20EDEF8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C4DDD-621E-DA4B-90E7-F32EFC077C72}"/>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50900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7C0AF-F55F-D344-918C-31EF6AD66D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63300-6130-DA4E-9192-E6C6578FFF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F7DE5-8829-154A-B6A4-64604A1F3A97}"/>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83E9B449-5B8F-294D-8975-CF2180771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481A4-9F18-144C-AB43-97834017073E}"/>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207299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4ED5-BF56-6D44-8F2A-CA0C00D87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D5698-AAC0-544C-9DA3-7F509164E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B91FC-7190-7746-9CE9-E9D5FDFCCB09}"/>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61A9A93C-AC9B-4C49-8A35-2ACDEC2A7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BD543-CA51-A84A-ABCD-40F477C865CA}"/>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80380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CD41-04B8-E845-80D6-35BC52979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C7F96-2CF0-EB41-AEC7-94D586072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83229-45C4-6A41-AC47-FCBC67551F7C}"/>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7FFD8A88-6861-904C-87DA-1FA9CE1D6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6F4DE-1AD9-C349-8E89-1340A5ADB66E}"/>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188345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2F20-6C3E-454F-A87E-693D1D699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6B0A6-3560-0C42-9D8A-8CCE1D287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91F74F-DCF0-244B-90DB-40AC5C4A7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A3955-4E9E-F846-9095-F0635E1FAE8F}"/>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6" name="Footer Placeholder 5">
            <a:extLst>
              <a:ext uri="{FF2B5EF4-FFF2-40B4-BE49-F238E27FC236}">
                <a16:creationId xmlns:a16="http://schemas.microsoft.com/office/drawing/2014/main" id="{2F9AA2F7-3E1D-A74D-A9EC-67C50495B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7FDA9-4283-9042-88C6-1A56AE6F60FB}"/>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67899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6DFB-9E94-0E47-B3CD-6F11A1C687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2D7896-87AD-9C4F-8564-02581FE07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BD9E5-EC5E-7E44-9B24-FF746DCB6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3F812A-6148-944B-A62C-FB065E8D2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04250-92E1-084A-BD06-40559EB23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7B67E-F3AC-2448-AC57-EC6DD315147C}"/>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8" name="Footer Placeholder 7">
            <a:extLst>
              <a:ext uri="{FF2B5EF4-FFF2-40B4-BE49-F238E27FC236}">
                <a16:creationId xmlns:a16="http://schemas.microsoft.com/office/drawing/2014/main" id="{D9D669D6-FFF8-E04F-87D8-821C546848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8CA49-B12A-1E47-8823-C1E7EF897DA0}"/>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293119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CE3-451D-8C4D-AFE7-58C0C647E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E9994B-9242-7343-B9F5-CD0EDF1D3573}"/>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4" name="Footer Placeholder 3">
            <a:extLst>
              <a:ext uri="{FF2B5EF4-FFF2-40B4-BE49-F238E27FC236}">
                <a16:creationId xmlns:a16="http://schemas.microsoft.com/office/drawing/2014/main" id="{C0273D0F-4FB5-4A41-B882-F6553C25D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33410E-E892-A941-9013-283576FED575}"/>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76757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541FB-C7DF-5F47-A533-9D3F0767CAAA}"/>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3" name="Footer Placeholder 2">
            <a:extLst>
              <a:ext uri="{FF2B5EF4-FFF2-40B4-BE49-F238E27FC236}">
                <a16:creationId xmlns:a16="http://schemas.microsoft.com/office/drawing/2014/main" id="{B9D0BE2F-BE72-1C45-8C39-340BDF0BD1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1E9BB-8126-C646-9BC2-E1EF99B3B410}"/>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331271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2783-C410-B84A-AFD5-AD6F115D4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EC779-0966-A941-9A29-DAF19325F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15EC3-67DF-0441-9B3B-ED4E5D185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2EA3B-4955-1D45-99E8-643EFB87F6A3}"/>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6" name="Footer Placeholder 5">
            <a:extLst>
              <a:ext uri="{FF2B5EF4-FFF2-40B4-BE49-F238E27FC236}">
                <a16:creationId xmlns:a16="http://schemas.microsoft.com/office/drawing/2014/main" id="{9A43F467-B9EC-3044-8DA7-C7AEDCC99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F540A-11F9-884C-ACD3-6CC5B4F9370E}"/>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278801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2D6D-5D20-CC45-B1AD-372FA9581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6711D0-0A98-2444-BB99-1D2F901E22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F120E2-0926-A848-93F6-727CC3757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94984-C442-B948-B361-D29E9BEAB72A}"/>
              </a:ext>
            </a:extLst>
          </p:cNvPr>
          <p:cNvSpPr>
            <a:spLocks noGrp="1"/>
          </p:cNvSpPr>
          <p:nvPr>
            <p:ph type="dt" sz="half" idx="10"/>
          </p:nvPr>
        </p:nvSpPr>
        <p:spPr/>
        <p:txBody>
          <a:bodyPr/>
          <a:lstStyle/>
          <a:p>
            <a:fld id="{D8DEB475-3907-1342-B33F-D89AE7C88DB6}" type="datetimeFigureOut">
              <a:rPr lang="en-US" smtClean="0"/>
              <a:t>12/24/21</a:t>
            </a:fld>
            <a:endParaRPr lang="en-US"/>
          </a:p>
        </p:txBody>
      </p:sp>
      <p:sp>
        <p:nvSpPr>
          <p:cNvPr id="6" name="Footer Placeholder 5">
            <a:extLst>
              <a:ext uri="{FF2B5EF4-FFF2-40B4-BE49-F238E27FC236}">
                <a16:creationId xmlns:a16="http://schemas.microsoft.com/office/drawing/2014/main" id="{7708C55D-A4CE-4046-8B79-E52F1FB07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26AAFA-DCF9-F94C-B793-80C5B4E86FA8}"/>
              </a:ext>
            </a:extLst>
          </p:cNvPr>
          <p:cNvSpPr>
            <a:spLocks noGrp="1"/>
          </p:cNvSpPr>
          <p:nvPr>
            <p:ph type="sldNum" sz="quarter" idx="12"/>
          </p:nvPr>
        </p:nvSpPr>
        <p:spPr/>
        <p:txBody>
          <a:bodyPr/>
          <a:lstStyle/>
          <a:p>
            <a:fld id="{17A85661-D144-1D4E-AF23-A408CA1073A9}" type="slidenum">
              <a:rPr lang="en-US" smtClean="0"/>
              <a:t>‹#›</a:t>
            </a:fld>
            <a:endParaRPr lang="en-US"/>
          </a:p>
        </p:txBody>
      </p:sp>
    </p:spTree>
    <p:extLst>
      <p:ext uri="{BB962C8B-B14F-4D97-AF65-F5344CB8AC3E}">
        <p14:creationId xmlns:p14="http://schemas.microsoft.com/office/powerpoint/2010/main" val="147938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B8ED5-4E19-F042-BBD1-DC8BCE025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2321A-C5BB-8148-BCEC-51AAE6232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989D8-81E5-E942-B54F-8D8F838B3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EB475-3907-1342-B33F-D89AE7C88DB6}" type="datetimeFigureOut">
              <a:rPr lang="en-US" smtClean="0"/>
              <a:t>12/24/21</a:t>
            </a:fld>
            <a:endParaRPr lang="en-US"/>
          </a:p>
        </p:txBody>
      </p:sp>
      <p:sp>
        <p:nvSpPr>
          <p:cNvPr id="5" name="Footer Placeholder 4">
            <a:extLst>
              <a:ext uri="{FF2B5EF4-FFF2-40B4-BE49-F238E27FC236}">
                <a16:creationId xmlns:a16="http://schemas.microsoft.com/office/drawing/2014/main" id="{F452F010-DEB4-CE4C-B2F6-BEAE8A18A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22566-9129-D249-BE89-888874E39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85661-D144-1D4E-AF23-A408CA1073A9}" type="slidenum">
              <a:rPr lang="en-US" smtClean="0"/>
              <a:t>‹#›</a:t>
            </a:fld>
            <a:endParaRPr lang="en-US"/>
          </a:p>
        </p:txBody>
      </p:sp>
    </p:spTree>
    <p:extLst>
      <p:ext uri="{BB962C8B-B14F-4D97-AF65-F5344CB8AC3E}">
        <p14:creationId xmlns:p14="http://schemas.microsoft.com/office/powerpoint/2010/main" val="259014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668E-F14E-7D46-BDF1-15EF10652B47}"/>
              </a:ext>
            </a:extLst>
          </p:cNvPr>
          <p:cNvSpPr>
            <a:spLocks noGrp="1"/>
          </p:cNvSpPr>
          <p:nvPr>
            <p:ph type="ctrTitle"/>
          </p:nvPr>
        </p:nvSpPr>
        <p:spPr/>
        <p:txBody>
          <a:bodyPr/>
          <a:lstStyle/>
          <a:p>
            <a:r>
              <a:rPr lang="en-US" b="1" dirty="0"/>
              <a:t>DESIGN PHASE </a:t>
            </a:r>
            <a:endParaRPr lang="en-US" dirty="0"/>
          </a:p>
        </p:txBody>
      </p:sp>
      <p:sp>
        <p:nvSpPr>
          <p:cNvPr id="3" name="Subtitle 2">
            <a:extLst>
              <a:ext uri="{FF2B5EF4-FFF2-40B4-BE49-F238E27FC236}">
                <a16:creationId xmlns:a16="http://schemas.microsoft.com/office/drawing/2014/main" id="{1EF9D3E8-B183-3B42-92FE-2B5C4EA77E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0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A6D-7DE5-E049-B919-94BE7FF87A22}"/>
              </a:ext>
            </a:extLst>
          </p:cNvPr>
          <p:cNvSpPr>
            <a:spLocks noGrp="1"/>
          </p:cNvSpPr>
          <p:nvPr>
            <p:ph type="title"/>
          </p:nvPr>
        </p:nvSpPr>
        <p:spPr/>
        <p:txBody>
          <a:bodyPr/>
          <a:lstStyle/>
          <a:p>
            <a:r>
              <a:rPr lang="en-US" dirty="0"/>
              <a:t>Custom Development </a:t>
            </a:r>
          </a:p>
        </p:txBody>
      </p:sp>
      <p:sp>
        <p:nvSpPr>
          <p:cNvPr id="3" name="Content Placeholder 2">
            <a:extLst>
              <a:ext uri="{FF2B5EF4-FFF2-40B4-BE49-F238E27FC236}">
                <a16:creationId xmlns:a16="http://schemas.microsoft.com/office/drawing/2014/main" id="{96E45629-C0D3-4949-A082-7E3C114D5E47}"/>
              </a:ext>
            </a:extLst>
          </p:cNvPr>
          <p:cNvSpPr>
            <a:spLocks noGrp="1"/>
          </p:cNvSpPr>
          <p:nvPr>
            <p:ph idx="1"/>
          </p:nvPr>
        </p:nvSpPr>
        <p:spPr/>
        <p:txBody>
          <a:bodyPr/>
          <a:lstStyle/>
          <a:p>
            <a:r>
              <a:rPr lang="en-US" dirty="0"/>
              <a:t>the best way to create a system !!!</a:t>
            </a:r>
          </a:p>
          <a:p>
            <a:r>
              <a:rPr lang="en-US" dirty="0"/>
              <a:t>In many cases, it could be very effective to create a new system from scratch that meets highly specialized requirements. </a:t>
            </a:r>
          </a:p>
          <a:p>
            <a:r>
              <a:rPr lang="en-US" dirty="0"/>
              <a:t>In some situations, the challenges being addressed with the new system are so significant and demanding that serious systems engineering is required to solve them. </a:t>
            </a:r>
          </a:p>
          <a:p>
            <a:r>
              <a:rPr lang="en-US" dirty="0"/>
              <a:t>In these cases, the developers really cannot find a packaged solution that is capable of meeting the project requirements, and a custom development project is the only real viable choice </a:t>
            </a:r>
          </a:p>
          <a:p>
            <a:endParaRPr lang="en-US" dirty="0"/>
          </a:p>
          <a:p>
            <a:endParaRPr lang="en-US" dirty="0"/>
          </a:p>
        </p:txBody>
      </p:sp>
    </p:spTree>
    <p:extLst>
      <p:ext uri="{BB962C8B-B14F-4D97-AF65-F5344CB8AC3E}">
        <p14:creationId xmlns:p14="http://schemas.microsoft.com/office/powerpoint/2010/main" val="36940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514C-76CB-0E49-B68E-8BCB99244B27}"/>
              </a:ext>
            </a:extLst>
          </p:cNvPr>
          <p:cNvSpPr>
            <a:spLocks noGrp="1"/>
          </p:cNvSpPr>
          <p:nvPr>
            <p:ph type="title"/>
          </p:nvPr>
        </p:nvSpPr>
        <p:spPr/>
        <p:txBody>
          <a:bodyPr/>
          <a:lstStyle/>
          <a:p>
            <a:r>
              <a:rPr lang="en-US" dirty="0"/>
              <a:t>Custom Development </a:t>
            </a:r>
          </a:p>
        </p:txBody>
      </p:sp>
      <p:sp>
        <p:nvSpPr>
          <p:cNvPr id="3" name="Content Placeholder 2">
            <a:extLst>
              <a:ext uri="{FF2B5EF4-FFF2-40B4-BE49-F238E27FC236}">
                <a16:creationId xmlns:a16="http://schemas.microsoft.com/office/drawing/2014/main" id="{0D60E704-BE6C-C044-B4B1-0CDF51EB48DF}"/>
              </a:ext>
            </a:extLst>
          </p:cNvPr>
          <p:cNvSpPr>
            <a:spLocks noGrp="1"/>
          </p:cNvSpPr>
          <p:nvPr>
            <p:ph idx="1"/>
          </p:nvPr>
        </p:nvSpPr>
        <p:spPr/>
        <p:txBody>
          <a:bodyPr/>
          <a:lstStyle/>
          <a:p>
            <a:r>
              <a:rPr lang="en-US" dirty="0"/>
              <a:t>Custom development also allows developers to be flexible and creative in the way they solve business problems. </a:t>
            </a:r>
          </a:p>
          <a:p>
            <a:r>
              <a:rPr lang="en-US" dirty="0"/>
              <a:t>Building a system in-house also builds technical skills and functional knowledge within the company. </a:t>
            </a:r>
          </a:p>
          <a:p>
            <a:pPr lvl="1"/>
            <a:r>
              <a:rPr lang="en-US" dirty="0"/>
              <a:t>As developers work with business users, their understanding of the business grows and they become better able to align information systems with strategies and needs </a:t>
            </a:r>
          </a:p>
          <a:p>
            <a:endParaRPr lang="en-US" dirty="0"/>
          </a:p>
        </p:txBody>
      </p:sp>
    </p:spTree>
    <p:extLst>
      <p:ext uri="{BB962C8B-B14F-4D97-AF65-F5344CB8AC3E}">
        <p14:creationId xmlns:p14="http://schemas.microsoft.com/office/powerpoint/2010/main" val="288602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FED1-B137-2F4D-A223-716AE7F8CA75}"/>
              </a:ext>
            </a:extLst>
          </p:cNvPr>
          <p:cNvSpPr>
            <a:spLocks noGrp="1"/>
          </p:cNvSpPr>
          <p:nvPr>
            <p:ph type="title"/>
          </p:nvPr>
        </p:nvSpPr>
        <p:spPr/>
        <p:txBody>
          <a:bodyPr/>
          <a:lstStyle/>
          <a:p>
            <a:r>
              <a:rPr lang="en-US" dirty="0"/>
              <a:t>Custom Development </a:t>
            </a:r>
          </a:p>
        </p:txBody>
      </p:sp>
      <p:sp>
        <p:nvSpPr>
          <p:cNvPr id="3" name="Content Placeholder 2">
            <a:extLst>
              <a:ext uri="{FF2B5EF4-FFF2-40B4-BE49-F238E27FC236}">
                <a16:creationId xmlns:a16="http://schemas.microsoft.com/office/drawing/2014/main" id="{98457094-E8E9-474C-9D2F-3B1ED17485F1}"/>
              </a:ext>
            </a:extLst>
          </p:cNvPr>
          <p:cNvSpPr>
            <a:spLocks noGrp="1"/>
          </p:cNvSpPr>
          <p:nvPr>
            <p:ph idx="1"/>
          </p:nvPr>
        </p:nvSpPr>
        <p:spPr/>
        <p:txBody>
          <a:bodyPr>
            <a:normAutofit lnSpcReduction="10000"/>
          </a:bodyPr>
          <a:lstStyle/>
          <a:p>
            <a:r>
              <a:rPr lang="en-US" dirty="0"/>
              <a:t>However, requires a dedicated effort that includes long hours and hard work. </a:t>
            </a:r>
          </a:p>
          <a:p>
            <a:r>
              <a:rPr lang="en-US" dirty="0"/>
              <a:t>Many companies have a development staff that is already overcommitted. </a:t>
            </a:r>
          </a:p>
          <a:p>
            <a:pPr lvl="1"/>
            <a:r>
              <a:rPr lang="en-US" dirty="0"/>
              <a:t>Facing huge backlogs of systems requests, the staff just does not have time for another project. </a:t>
            </a:r>
          </a:p>
          <a:p>
            <a:r>
              <a:rPr lang="en-US" dirty="0"/>
              <a:t>Also, a variety of skills—technical, interpersonal, functional, project management, modeling—all have to be in place for the project to move ahead smoothly. </a:t>
            </a:r>
          </a:p>
          <a:p>
            <a:r>
              <a:rPr lang="en-US" dirty="0"/>
              <a:t>IS professionals, especially highly skilled individuals, are quite difficult to hire and retain. </a:t>
            </a:r>
          </a:p>
          <a:p>
            <a:endParaRPr lang="en-US" dirty="0"/>
          </a:p>
        </p:txBody>
      </p:sp>
    </p:spTree>
    <p:extLst>
      <p:ext uri="{BB962C8B-B14F-4D97-AF65-F5344CB8AC3E}">
        <p14:creationId xmlns:p14="http://schemas.microsoft.com/office/powerpoint/2010/main" val="193747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DE4-9E38-4B4F-B7AC-893E6219CFAC}"/>
              </a:ext>
            </a:extLst>
          </p:cNvPr>
          <p:cNvSpPr>
            <a:spLocks noGrp="1"/>
          </p:cNvSpPr>
          <p:nvPr>
            <p:ph type="title"/>
          </p:nvPr>
        </p:nvSpPr>
        <p:spPr/>
        <p:txBody>
          <a:bodyPr/>
          <a:lstStyle/>
          <a:p>
            <a:r>
              <a:rPr lang="en-US" dirty="0"/>
              <a:t>Custom Development </a:t>
            </a:r>
          </a:p>
        </p:txBody>
      </p:sp>
      <p:sp>
        <p:nvSpPr>
          <p:cNvPr id="3" name="Content Placeholder 2">
            <a:extLst>
              <a:ext uri="{FF2B5EF4-FFF2-40B4-BE49-F238E27FC236}">
                <a16:creationId xmlns:a16="http://schemas.microsoft.com/office/drawing/2014/main" id="{95171FA4-C521-7546-9393-3CB6F2BEE730}"/>
              </a:ext>
            </a:extLst>
          </p:cNvPr>
          <p:cNvSpPr>
            <a:spLocks noGrp="1"/>
          </p:cNvSpPr>
          <p:nvPr>
            <p:ph idx="1"/>
          </p:nvPr>
        </p:nvSpPr>
        <p:spPr/>
        <p:txBody>
          <a:bodyPr/>
          <a:lstStyle/>
          <a:p>
            <a:r>
              <a:rPr lang="en-US" dirty="0"/>
              <a:t>The risks associated with building a system from the ground up can be quite high, and there is no guarantee that the project will succeed </a:t>
            </a:r>
          </a:p>
          <a:p>
            <a:r>
              <a:rPr lang="en-US" dirty="0"/>
              <a:t>Developers could be pulled away to work on other projects, technical obstacles could cause unexpected delays, and the business users could become impatient with a growing timeline. </a:t>
            </a:r>
          </a:p>
          <a:p>
            <a:endParaRPr lang="en-US" dirty="0"/>
          </a:p>
        </p:txBody>
      </p:sp>
    </p:spTree>
    <p:extLst>
      <p:ext uri="{BB962C8B-B14F-4D97-AF65-F5344CB8AC3E}">
        <p14:creationId xmlns:p14="http://schemas.microsoft.com/office/powerpoint/2010/main" val="30193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AA63-258F-E746-A412-039A63342296}"/>
              </a:ext>
            </a:extLst>
          </p:cNvPr>
          <p:cNvSpPr>
            <a:spLocks noGrp="1"/>
          </p:cNvSpPr>
          <p:nvPr>
            <p:ph type="title"/>
          </p:nvPr>
        </p:nvSpPr>
        <p:spPr/>
        <p:txBody>
          <a:bodyPr/>
          <a:lstStyle/>
          <a:p>
            <a:r>
              <a:rPr lang="en-US" dirty="0"/>
              <a:t>Packaged Software </a:t>
            </a:r>
          </a:p>
        </p:txBody>
      </p:sp>
      <p:sp>
        <p:nvSpPr>
          <p:cNvPr id="3" name="Content Placeholder 2">
            <a:extLst>
              <a:ext uri="{FF2B5EF4-FFF2-40B4-BE49-F238E27FC236}">
                <a16:creationId xmlns:a16="http://schemas.microsoft.com/office/drawing/2014/main" id="{16E9E009-B0F5-5545-9902-937441B6AC06}"/>
              </a:ext>
            </a:extLst>
          </p:cNvPr>
          <p:cNvSpPr>
            <a:spLocks noGrp="1"/>
          </p:cNvSpPr>
          <p:nvPr>
            <p:ph idx="1"/>
          </p:nvPr>
        </p:nvSpPr>
        <p:spPr/>
        <p:txBody>
          <a:bodyPr/>
          <a:lstStyle/>
          <a:p>
            <a:r>
              <a:rPr lang="en-US" dirty="0"/>
              <a:t>Many business needs are not unique, and because it makes little sense to reinvent the wheel, many organizations buy packaged software that has already been written, rather than developing their own custom solution </a:t>
            </a:r>
          </a:p>
          <a:p>
            <a:r>
              <a:rPr lang="en-US" dirty="0"/>
              <a:t>It can be much more efficient to buy programs that have already been created, tested, and proven, and a packaged system can be bought and installed quickly compared with a custom system </a:t>
            </a:r>
          </a:p>
          <a:p>
            <a:r>
              <a:rPr lang="en-US" dirty="0"/>
              <a:t>packaged systems must accept the functionality that is provided by the system, and rarely is there a perfect fit. </a:t>
            </a:r>
          </a:p>
          <a:p>
            <a:endParaRPr lang="en-US" dirty="0"/>
          </a:p>
        </p:txBody>
      </p:sp>
    </p:spTree>
    <p:extLst>
      <p:ext uri="{BB962C8B-B14F-4D97-AF65-F5344CB8AC3E}">
        <p14:creationId xmlns:p14="http://schemas.microsoft.com/office/powerpoint/2010/main" val="319342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42DF-38AA-314F-AFE0-CC33125A9461}"/>
              </a:ext>
            </a:extLst>
          </p:cNvPr>
          <p:cNvSpPr>
            <a:spLocks noGrp="1"/>
          </p:cNvSpPr>
          <p:nvPr>
            <p:ph type="title"/>
          </p:nvPr>
        </p:nvSpPr>
        <p:spPr/>
        <p:txBody>
          <a:bodyPr/>
          <a:lstStyle/>
          <a:p>
            <a:r>
              <a:rPr lang="en-US" dirty="0"/>
              <a:t>Workaround</a:t>
            </a:r>
          </a:p>
        </p:txBody>
      </p:sp>
      <p:sp>
        <p:nvSpPr>
          <p:cNvPr id="3" name="Content Placeholder 2">
            <a:extLst>
              <a:ext uri="{FF2B5EF4-FFF2-40B4-BE49-F238E27FC236}">
                <a16:creationId xmlns:a16="http://schemas.microsoft.com/office/drawing/2014/main" id="{83CB2C1C-CFA6-2545-87D9-04513B0DCE05}"/>
              </a:ext>
            </a:extLst>
          </p:cNvPr>
          <p:cNvSpPr>
            <a:spLocks noGrp="1"/>
          </p:cNvSpPr>
          <p:nvPr>
            <p:ph idx="1"/>
          </p:nvPr>
        </p:nvSpPr>
        <p:spPr/>
        <p:txBody>
          <a:bodyPr>
            <a:normAutofit lnSpcReduction="10000"/>
          </a:bodyPr>
          <a:lstStyle/>
          <a:p>
            <a:r>
              <a:rPr lang="en-US" dirty="0"/>
              <a:t>Most packaged applications allow for some customization or for the manipulation of system parameters to change the way certain features work. </a:t>
            </a:r>
          </a:p>
          <a:p>
            <a:r>
              <a:rPr lang="en-US" dirty="0"/>
              <a:t>If the amount of customization is not enough and the software package has a few features that don’t quite work the way the company needs them to work, the project team can create a workaround. </a:t>
            </a:r>
          </a:p>
          <a:p>
            <a:r>
              <a:rPr lang="en-US" dirty="0"/>
              <a:t>A workaround is a custom-built add-on program that interfaces with the packaged application to handle special needs. It can be a nice way to create needed functionality that does not exist in the software package. </a:t>
            </a:r>
          </a:p>
          <a:p>
            <a:endParaRPr lang="en-US" dirty="0"/>
          </a:p>
        </p:txBody>
      </p:sp>
    </p:spTree>
    <p:extLst>
      <p:ext uri="{BB962C8B-B14F-4D97-AF65-F5344CB8AC3E}">
        <p14:creationId xmlns:p14="http://schemas.microsoft.com/office/powerpoint/2010/main" val="39807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7BCB-2411-E141-80FA-2ACF91405C8B}"/>
              </a:ext>
            </a:extLst>
          </p:cNvPr>
          <p:cNvSpPr>
            <a:spLocks noGrp="1"/>
          </p:cNvSpPr>
          <p:nvPr>
            <p:ph type="title"/>
          </p:nvPr>
        </p:nvSpPr>
        <p:spPr/>
        <p:txBody>
          <a:bodyPr/>
          <a:lstStyle/>
          <a:p>
            <a:r>
              <a:rPr lang="en-US" dirty="0"/>
              <a:t>Systems integration </a:t>
            </a:r>
          </a:p>
        </p:txBody>
      </p:sp>
      <p:sp>
        <p:nvSpPr>
          <p:cNvPr id="3" name="Content Placeholder 2">
            <a:extLst>
              <a:ext uri="{FF2B5EF4-FFF2-40B4-BE49-F238E27FC236}">
                <a16:creationId xmlns:a16="http://schemas.microsoft.com/office/drawing/2014/main" id="{0F60127D-2DD8-1C43-96AA-2CD89DF322F5}"/>
              </a:ext>
            </a:extLst>
          </p:cNvPr>
          <p:cNvSpPr>
            <a:spLocks noGrp="1"/>
          </p:cNvSpPr>
          <p:nvPr>
            <p:ph idx="1"/>
          </p:nvPr>
        </p:nvSpPr>
        <p:spPr/>
        <p:txBody>
          <a:bodyPr/>
          <a:lstStyle/>
          <a:p>
            <a:r>
              <a:rPr lang="en-US" dirty="0"/>
              <a:t>refers to the process of building new systems by combining packaged software, existing legacy systems, and new software written to integrate these. </a:t>
            </a:r>
          </a:p>
          <a:p>
            <a:pPr lvl="1"/>
            <a:r>
              <a:rPr lang="en-US" dirty="0"/>
              <a:t>it is not uncommon for companies to select the packaged software option and then outsource the integration of a variety of packages to a consulting firm </a:t>
            </a:r>
          </a:p>
          <a:p>
            <a:endParaRPr lang="en-US" dirty="0"/>
          </a:p>
        </p:txBody>
      </p:sp>
    </p:spTree>
    <p:extLst>
      <p:ext uri="{BB962C8B-B14F-4D97-AF65-F5344CB8AC3E}">
        <p14:creationId xmlns:p14="http://schemas.microsoft.com/office/powerpoint/2010/main" val="189844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6AB0-59E8-F14B-A459-CCE8A7246733}"/>
              </a:ext>
            </a:extLst>
          </p:cNvPr>
          <p:cNvSpPr>
            <a:spLocks noGrp="1"/>
          </p:cNvSpPr>
          <p:nvPr>
            <p:ph type="title"/>
          </p:nvPr>
        </p:nvSpPr>
        <p:spPr/>
        <p:txBody>
          <a:bodyPr/>
          <a:lstStyle/>
          <a:p>
            <a:r>
              <a:rPr lang="en-US" dirty="0"/>
              <a:t>Outsourcing </a:t>
            </a:r>
          </a:p>
        </p:txBody>
      </p:sp>
      <p:sp>
        <p:nvSpPr>
          <p:cNvPr id="3" name="Content Placeholder 2">
            <a:extLst>
              <a:ext uri="{FF2B5EF4-FFF2-40B4-BE49-F238E27FC236}">
                <a16:creationId xmlns:a16="http://schemas.microsoft.com/office/drawing/2014/main" id="{CB287565-346D-3B48-AA55-7870CF95BBF6}"/>
              </a:ext>
            </a:extLst>
          </p:cNvPr>
          <p:cNvSpPr>
            <a:spLocks noGrp="1"/>
          </p:cNvSpPr>
          <p:nvPr>
            <p:ph idx="1"/>
          </p:nvPr>
        </p:nvSpPr>
        <p:spPr/>
        <p:txBody>
          <a:bodyPr/>
          <a:lstStyle/>
          <a:p>
            <a:r>
              <a:rPr lang="en-US" dirty="0"/>
              <a:t>means hiring an external vendor, developer or service provider to create or supply the system </a:t>
            </a:r>
          </a:p>
          <a:p>
            <a:r>
              <a:rPr lang="en-US" dirty="0"/>
              <a:t>Outsourcing firms called application service providers (ASPs) supply software applications and/or software-related services over wide area networks or the Internet. </a:t>
            </a:r>
          </a:p>
          <a:p>
            <a:r>
              <a:rPr lang="en-US" dirty="0"/>
              <a:t>In this approach to obtaining software, the ASP hosts and manages a software application, and owns, operates, and maintains the servers that run the application. </a:t>
            </a:r>
          </a:p>
          <a:p>
            <a:r>
              <a:rPr lang="en-US" dirty="0"/>
              <a:t>The ASP also employs the people needed to maintain the application. </a:t>
            </a:r>
          </a:p>
          <a:p>
            <a:endParaRPr lang="en-US" dirty="0"/>
          </a:p>
          <a:p>
            <a:endParaRPr lang="en-US" dirty="0"/>
          </a:p>
        </p:txBody>
      </p:sp>
    </p:spTree>
    <p:extLst>
      <p:ext uri="{BB962C8B-B14F-4D97-AF65-F5344CB8AC3E}">
        <p14:creationId xmlns:p14="http://schemas.microsoft.com/office/powerpoint/2010/main" val="174019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03FD-7042-C74A-A6BE-CABE956570C7}"/>
              </a:ext>
            </a:extLst>
          </p:cNvPr>
          <p:cNvSpPr>
            <a:spLocks noGrp="1"/>
          </p:cNvSpPr>
          <p:nvPr>
            <p:ph type="title"/>
          </p:nvPr>
        </p:nvSpPr>
        <p:spPr/>
        <p:txBody>
          <a:bodyPr/>
          <a:lstStyle/>
          <a:p>
            <a:r>
              <a:rPr lang="en-US" dirty="0"/>
              <a:t>Outsourcing</a:t>
            </a:r>
          </a:p>
        </p:txBody>
      </p:sp>
      <p:sp>
        <p:nvSpPr>
          <p:cNvPr id="3" name="Content Placeholder 2">
            <a:extLst>
              <a:ext uri="{FF2B5EF4-FFF2-40B4-BE49-F238E27FC236}">
                <a16:creationId xmlns:a16="http://schemas.microsoft.com/office/drawing/2014/main" id="{4EF40940-12A4-DA41-A5EF-22CE99E48839}"/>
              </a:ext>
            </a:extLst>
          </p:cNvPr>
          <p:cNvSpPr>
            <a:spLocks noGrp="1"/>
          </p:cNvSpPr>
          <p:nvPr>
            <p:ph idx="1"/>
          </p:nvPr>
        </p:nvSpPr>
        <p:spPr/>
        <p:txBody>
          <a:bodyPr>
            <a:normAutofit lnSpcReduction="10000"/>
          </a:bodyPr>
          <a:lstStyle/>
          <a:p>
            <a:r>
              <a:rPr lang="en-US" dirty="0"/>
              <a:t>There is an array of application service providers. </a:t>
            </a:r>
          </a:p>
          <a:p>
            <a:pPr lvl="1"/>
            <a:r>
              <a:rPr lang="en-US" dirty="0"/>
              <a:t>Some deliver high-end business applications that can serve the entire enterprise. </a:t>
            </a:r>
          </a:p>
          <a:p>
            <a:pPr lvl="1"/>
            <a:r>
              <a:rPr lang="en-US" dirty="0"/>
              <a:t>Some are focused more on serving a small- to medium-sized business clientele. </a:t>
            </a:r>
          </a:p>
          <a:p>
            <a:pPr lvl="1"/>
            <a:r>
              <a:rPr lang="en-US" dirty="0"/>
              <a:t>Some ASPs specialize in specific business needs (such as CRM, for example), </a:t>
            </a:r>
          </a:p>
          <a:p>
            <a:pPr lvl="1"/>
            <a:r>
              <a:rPr lang="en-US" dirty="0"/>
              <a:t>Some specialize in specific industries (e.g., healthcare). </a:t>
            </a:r>
          </a:p>
          <a:p>
            <a:r>
              <a:rPr lang="en-US" dirty="0"/>
              <a:t>There is a low cost of entry and, an extremely short setup time. </a:t>
            </a:r>
          </a:p>
          <a:p>
            <a:r>
              <a:rPr lang="en-US" dirty="0"/>
              <a:t>The pay-as-you-go model is often significantly less</a:t>
            </a:r>
          </a:p>
          <a:p>
            <a:r>
              <a:rPr lang="en-US" dirty="0"/>
              <a:t>Investments in IT staff can be reduced, and investments in specialized IT infrastructure often can be avoided. </a:t>
            </a:r>
          </a:p>
          <a:p>
            <a:endParaRPr lang="en-US" dirty="0"/>
          </a:p>
        </p:txBody>
      </p:sp>
    </p:spTree>
    <p:extLst>
      <p:ext uri="{BB962C8B-B14F-4D97-AF65-F5344CB8AC3E}">
        <p14:creationId xmlns:p14="http://schemas.microsoft.com/office/powerpoint/2010/main" val="359898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630F-7A8C-4F4F-912B-EF12581055F6}"/>
              </a:ext>
            </a:extLst>
          </p:cNvPr>
          <p:cNvSpPr>
            <a:spLocks noGrp="1"/>
          </p:cNvSpPr>
          <p:nvPr>
            <p:ph type="title"/>
          </p:nvPr>
        </p:nvSpPr>
        <p:spPr/>
        <p:txBody>
          <a:bodyPr/>
          <a:lstStyle/>
          <a:p>
            <a:r>
              <a:rPr lang="en-US" dirty="0"/>
              <a:t>Outsourcing</a:t>
            </a:r>
          </a:p>
        </p:txBody>
      </p:sp>
      <p:sp>
        <p:nvSpPr>
          <p:cNvPr id="3" name="Content Placeholder 2">
            <a:extLst>
              <a:ext uri="{FF2B5EF4-FFF2-40B4-BE49-F238E27FC236}">
                <a16:creationId xmlns:a16="http://schemas.microsoft.com/office/drawing/2014/main" id="{DDABB8DB-1494-7349-9B1F-15BD3EFE9971}"/>
              </a:ext>
            </a:extLst>
          </p:cNvPr>
          <p:cNvSpPr>
            <a:spLocks noGrp="1"/>
          </p:cNvSpPr>
          <p:nvPr>
            <p:ph idx="1"/>
          </p:nvPr>
        </p:nvSpPr>
        <p:spPr/>
        <p:txBody>
          <a:bodyPr/>
          <a:lstStyle/>
          <a:p>
            <a:r>
              <a:rPr lang="en-US" dirty="0"/>
              <a:t>Outsourcing firms are also available that will develop a custom system on behalf of the customer. There can be great benefit to having others develop your system. </a:t>
            </a:r>
          </a:p>
          <a:p>
            <a:r>
              <a:rPr lang="en-US" dirty="0"/>
              <a:t>-</a:t>
            </a:r>
            <a:r>
              <a:rPr lang="en-US" dirty="0" err="1"/>
              <a:t>ve</a:t>
            </a:r>
            <a:r>
              <a:rPr lang="en-US" dirty="0"/>
              <a:t>. compromise confidential information or lose control over future development. </a:t>
            </a:r>
          </a:p>
          <a:p>
            <a:endParaRPr lang="en-US" dirty="0"/>
          </a:p>
        </p:txBody>
      </p:sp>
      <p:pic>
        <p:nvPicPr>
          <p:cNvPr id="4" name="Picture 3">
            <a:extLst>
              <a:ext uri="{FF2B5EF4-FFF2-40B4-BE49-F238E27FC236}">
                <a16:creationId xmlns:a16="http://schemas.microsoft.com/office/drawing/2014/main" id="{9EA0AC0C-C2EE-5F4C-B3A4-08B5F48262FD}"/>
              </a:ext>
            </a:extLst>
          </p:cNvPr>
          <p:cNvPicPr>
            <a:picLocks noChangeAspect="1"/>
          </p:cNvPicPr>
          <p:nvPr/>
        </p:nvPicPr>
        <p:blipFill>
          <a:blip r:embed="rId2"/>
          <a:stretch>
            <a:fillRect/>
          </a:stretch>
        </p:blipFill>
        <p:spPr>
          <a:xfrm>
            <a:off x="1005969" y="4001294"/>
            <a:ext cx="9803302" cy="2757852"/>
          </a:xfrm>
          <a:prstGeom prst="rect">
            <a:avLst/>
          </a:prstGeom>
        </p:spPr>
      </p:pic>
    </p:spTree>
    <p:extLst>
      <p:ext uri="{BB962C8B-B14F-4D97-AF65-F5344CB8AC3E}">
        <p14:creationId xmlns:p14="http://schemas.microsoft.com/office/powerpoint/2010/main" val="113929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5868-E5F7-854B-9346-8E6CB55430A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DCBD473-32AE-C541-A246-99F3A5357A6C}"/>
              </a:ext>
            </a:extLst>
          </p:cNvPr>
          <p:cNvSpPr>
            <a:spLocks noGrp="1"/>
          </p:cNvSpPr>
          <p:nvPr>
            <p:ph idx="1"/>
          </p:nvPr>
        </p:nvSpPr>
        <p:spPr/>
        <p:txBody>
          <a:bodyPr/>
          <a:lstStyle/>
          <a:p>
            <a:r>
              <a:rPr lang="en-US" dirty="0"/>
              <a:t>design phase of the SDLC uses the requirements that were gathered during analysis to create a blueprint for the future system </a:t>
            </a:r>
          </a:p>
          <a:p>
            <a:r>
              <a:rPr lang="en-US" dirty="0"/>
              <a:t>A successful design builds on what was learned in earlier phases and leads to a smooth implementation by creating a clear, accurate plan of what needs to be done. </a:t>
            </a:r>
          </a:p>
          <a:p>
            <a:endParaRPr lang="en-US" dirty="0"/>
          </a:p>
        </p:txBody>
      </p:sp>
    </p:spTree>
    <p:extLst>
      <p:ext uri="{BB962C8B-B14F-4D97-AF65-F5344CB8AC3E}">
        <p14:creationId xmlns:p14="http://schemas.microsoft.com/office/powerpoint/2010/main" val="180685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D120-B0E8-704C-AD3F-3848D7ACC652}"/>
              </a:ext>
            </a:extLst>
          </p:cNvPr>
          <p:cNvSpPr>
            <a:spLocks noGrp="1"/>
          </p:cNvSpPr>
          <p:nvPr>
            <p:ph type="title"/>
          </p:nvPr>
        </p:nvSpPr>
        <p:spPr/>
        <p:txBody>
          <a:bodyPr/>
          <a:lstStyle/>
          <a:p>
            <a:r>
              <a:rPr lang="en-US" dirty="0"/>
              <a:t>Influences On The Acquisition Strategy </a:t>
            </a:r>
          </a:p>
        </p:txBody>
      </p:sp>
      <p:sp>
        <p:nvSpPr>
          <p:cNvPr id="3" name="Content Placeholder 2">
            <a:extLst>
              <a:ext uri="{FF2B5EF4-FFF2-40B4-BE49-F238E27FC236}">
                <a16:creationId xmlns:a16="http://schemas.microsoft.com/office/drawing/2014/main" id="{6879F220-666F-2E4E-A85B-8ADC0B7F9770}"/>
              </a:ext>
            </a:extLst>
          </p:cNvPr>
          <p:cNvSpPr>
            <a:spLocks noGrp="1"/>
          </p:cNvSpPr>
          <p:nvPr>
            <p:ph idx="1"/>
          </p:nvPr>
        </p:nvSpPr>
        <p:spPr/>
        <p:txBody>
          <a:bodyPr/>
          <a:lstStyle/>
          <a:p>
            <a:r>
              <a:rPr lang="en-US" dirty="0"/>
              <a:t>no one strategy is inherently better than the others </a:t>
            </a:r>
          </a:p>
          <a:p>
            <a:r>
              <a:rPr lang="en-US" dirty="0"/>
              <a:t>it is important to understand the strengths and weaknesses of each strategy and when to use each </a:t>
            </a:r>
          </a:p>
          <a:p>
            <a:endParaRPr lang="en-US" dirty="0"/>
          </a:p>
        </p:txBody>
      </p:sp>
      <p:pic>
        <p:nvPicPr>
          <p:cNvPr id="4" name="Picture 3">
            <a:extLst>
              <a:ext uri="{FF2B5EF4-FFF2-40B4-BE49-F238E27FC236}">
                <a16:creationId xmlns:a16="http://schemas.microsoft.com/office/drawing/2014/main" id="{C7C6322D-53A5-664D-9646-DA0612ED3505}"/>
              </a:ext>
            </a:extLst>
          </p:cNvPr>
          <p:cNvPicPr>
            <a:picLocks noChangeAspect="1"/>
          </p:cNvPicPr>
          <p:nvPr/>
        </p:nvPicPr>
        <p:blipFill>
          <a:blip r:embed="rId2"/>
          <a:stretch>
            <a:fillRect/>
          </a:stretch>
        </p:blipFill>
        <p:spPr>
          <a:xfrm>
            <a:off x="621785" y="3126775"/>
            <a:ext cx="10948430" cy="3731225"/>
          </a:xfrm>
          <a:prstGeom prst="rect">
            <a:avLst/>
          </a:prstGeom>
        </p:spPr>
      </p:pic>
    </p:spTree>
    <p:extLst>
      <p:ext uri="{BB962C8B-B14F-4D97-AF65-F5344CB8AC3E}">
        <p14:creationId xmlns:p14="http://schemas.microsoft.com/office/powerpoint/2010/main" val="362428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4AD1-2A49-9B42-BE89-546B3CB11457}"/>
              </a:ext>
            </a:extLst>
          </p:cNvPr>
          <p:cNvSpPr>
            <a:spLocks noGrp="1"/>
          </p:cNvSpPr>
          <p:nvPr>
            <p:ph type="title"/>
          </p:nvPr>
        </p:nvSpPr>
        <p:spPr/>
        <p:txBody>
          <a:bodyPr/>
          <a:lstStyle/>
          <a:p>
            <a:r>
              <a:rPr lang="en-US" b="1" dirty="0"/>
              <a:t>Transition From Requirements to Design </a:t>
            </a:r>
            <a:endParaRPr lang="en-US" dirty="0"/>
          </a:p>
        </p:txBody>
      </p:sp>
      <p:sp>
        <p:nvSpPr>
          <p:cNvPr id="3" name="Content Placeholder 2">
            <a:extLst>
              <a:ext uri="{FF2B5EF4-FFF2-40B4-BE49-F238E27FC236}">
                <a16:creationId xmlns:a16="http://schemas.microsoft.com/office/drawing/2014/main" id="{76BFCC32-3F64-EA4B-8291-FA95BE33AEE7}"/>
              </a:ext>
            </a:extLst>
          </p:cNvPr>
          <p:cNvSpPr>
            <a:spLocks noGrp="1"/>
          </p:cNvSpPr>
          <p:nvPr>
            <p:ph idx="1"/>
          </p:nvPr>
        </p:nvSpPr>
        <p:spPr/>
        <p:txBody>
          <a:bodyPr/>
          <a:lstStyle/>
          <a:p>
            <a:r>
              <a:rPr lang="en-US" dirty="0"/>
              <a:t>The purpose of the design phase is to decide how to build it. </a:t>
            </a:r>
          </a:p>
          <a:p>
            <a:r>
              <a:rPr lang="en-US" dirty="0"/>
              <a:t>System design is the determination of the overall system architecture—consisting of</a:t>
            </a:r>
          </a:p>
          <a:p>
            <a:pPr lvl="1"/>
            <a:r>
              <a:rPr lang="en-US" dirty="0"/>
              <a:t>a set of physical processing components, </a:t>
            </a:r>
          </a:p>
          <a:p>
            <a:pPr lvl="1"/>
            <a:r>
              <a:rPr lang="en-US" dirty="0"/>
              <a:t>hardware, </a:t>
            </a:r>
          </a:p>
          <a:p>
            <a:pPr lvl="1"/>
            <a:r>
              <a:rPr lang="en-US" dirty="0"/>
              <a:t>software, </a:t>
            </a:r>
          </a:p>
          <a:p>
            <a:pPr lvl="1"/>
            <a:r>
              <a:rPr lang="en-US" dirty="0"/>
              <a:t>people, and </a:t>
            </a:r>
          </a:p>
          <a:p>
            <a:pPr lvl="1"/>
            <a:r>
              <a:rPr lang="en-US" dirty="0"/>
              <a:t>the communication among them that will satisfy the system’s essential requirements. </a:t>
            </a:r>
          </a:p>
          <a:p>
            <a:endParaRPr lang="en-US" dirty="0"/>
          </a:p>
        </p:txBody>
      </p:sp>
    </p:spTree>
    <p:extLst>
      <p:ext uri="{BB962C8B-B14F-4D97-AF65-F5344CB8AC3E}">
        <p14:creationId xmlns:p14="http://schemas.microsoft.com/office/powerpoint/2010/main" val="328683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B3C2-A3F8-744C-AF59-5A2401B507B5}"/>
              </a:ext>
            </a:extLst>
          </p:cNvPr>
          <p:cNvSpPr>
            <a:spLocks noGrp="1"/>
          </p:cNvSpPr>
          <p:nvPr>
            <p:ph type="title"/>
          </p:nvPr>
        </p:nvSpPr>
        <p:spPr>
          <a:xfrm>
            <a:off x="869730" y="365125"/>
            <a:ext cx="10515600" cy="1325563"/>
          </a:xfrm>
        </p:spPr>
        <p:txBody>
          <a:bodyPr/>
          <a:lstStyle/>
          <a:p>
            <a:r>
              <a:rPr lang="en-US" dirty="0"/>
              <a:t>System Blueprint</a:t>
            </a:r>
          </a:p>
        </p:txBody>
      </p:sp>
      <p:sp>
        <p:nvSpPr>
          <p:cNvPr id="3" name="Content Placeholder 2">
            <a:extLst>
              <a:ext uri="{FF2B5EF4-FFF2-40B4-BE49-F238E27FC236}">
                <a16:creationId xmlns:a16="http://schemas.microsoft.com/office/drawing/2014/main" id="{A09753FC-582A-4846-B631-C0EBFACE084B}"/>
              </a:ext>
            </a:extLst>
          </p:cNvPr>
          <p:cNvSpPr>
            <a:spLocks noGrp="1"/>
          </p:cNvSpPr>
          <p:nvPr>
            <p:ph idx="1"/>
          </p:nvPr>
        </p:nvSpPr>
        <p:spPr/>
        <p:txBody>
          <a:bodyPr/>
          <a:lstStyle/>
          <a:p>
            <a:r>
              <a:rPr lang="en-US" dirty="0"/>
              <a:t>During the initial part of design, the project team converts the business requirements for the system into system requirements that describe the technical details for building the system. </a:t>
            </a:r>
          </a:p>
          <a:p>
            <a:r>
              <a:rPr lang="en-US" dirty="0"/>
              <a:t>system requirements are communicated through a collection of design documents and physical process and data models. </a:t>
            </a:r>
          </a:p>
          <a:p>
            <a:r>
              <a:rPr lang="en-US" dirty="0"/>
              <a:t>Together, the design documents and physical models make up the blueprint for the new system. </a:t>
            </a:r>
          </a:p>
          <a:p>
            <a:endParaRPr lang="en-US" dirty="0"/>
          </a:p>
        </p:txBody>
      </p:sp>
    </p:spTree>
    <p:extLst>
      <p:ext uri="{BB962C8B-B14F-4D97-AF65-F5344CB8AC3E}">
        <p14:creationId xmlns:p14="http://schemas.microsoft.com/office/powerpoint/2010/main" val="289031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FB30-040B-104F-8543-9C0550BFF8E9}"/>
              </a:ext>
            </a:extLst>
          </p:cNvPr>
          <p:cNvSpPr>
            <a:spLocks noGrp="1"/>
          </p:cNvSpPr>
          <p:nvPr>
            <p:ph type="title"/>
          </p:nvPr>
        </p:nvSpPr>
        <p:spPr/>
        <p:txBody>
          <a:bodyPr/>
          <a:lstStyle/>
          <a:p>
            <a:r>
              <a:rPr lang="en-US" dirty="0"/>
              <a:t>System Blueprint</a:t>
            </a:r>
          </a:p>
        </p:txBody>
      </p:sp>
      <p:sp>
        <p:nvSpPr>
          <p:cNvPr id="3" name="Content Placeholder 2">
            <a:extLst>
              <a:ext uri="{FF2B5EF4-FFF2-40B4-BE49-F238E27FC236}">
                <a16:creationId xmlns:a16="http://schemas.microsoft.com/office/drawing/2014/main" id="{46D3C95C-5929-8641-9922-98BBFB749914}"/>
              </a:ext>
            </a:extLst>
          </p:cNvPr>
          <p:cNvSpPr>
            <a:spLocks noGrp="1"/>
          </p:cNvSpPr>
          <p:nvPr>
            <p:ph idx="1"/>
          </p:nvPr>
        </p:nvSpPr>
        <p:spPr/>
        <p:txBody>
          <a:bodyPr/>
          <a:lstStyle/>
          <a:p>
            <a:r>
              <a:rPr lang="en-US" dirty="0"/>
              <a:t>The design phase has a number of activities that lead to the system blueprint </a:t>
            </a:r>
          </a:p>
          <a:p>
            <a:endParaRPr lang="en-US" dirty="0"/>
          </a:p>
        </p:txBody>
      </p:sp>
      <p:pic>
        <p:nvPicPr>
          <p:cNvPr id="4" name="Picture 3">
            <a:extLst>
              <a:ext uri="{FF2B5EF4-FFF2-40B4-BE49-F238E27FC236}">
                <a16:creationId xmlns:a16="http://schemas.microsoft.com/office/drawing/2014/main" id="{7E5955AE-DBFD-754A-815A-E872A0B5458F}"/>
              </a:ext>
            </a:extLst>
          </p:cNvPr>
          <p:cNvPicPr>
            <a:picLocks noChangeAspect="1"/>
          </p:cNvPicPr>
          <p:nvPr/>
        </p:nvPicPr>
        <p:blipFill>
          <a:blip r:embed="rId2"/>
          <a:stretch>
            <a:fillRect/>
          </a:stretch>
        </p:blipFill>
        <p:spPr>
          <a:xfrm>
            <a:off x="2569632" y="2260600"/>
            <a:ext cx="8180746" cy="4586394"/>
          </a:xfrm>
          <a:prstGeom prst="rect">
            <a:avLst/>
          </a:prstGeom>
        </p:spPr>
      </p:pic>
    </p:spTree>
    <p:extLst>
      <p:ext uri="{BB962C8B-B14F-4D97-AF65-F5344CB8AC3E}">
        <p14:creationId xmlns:p14="http://schemas.microsoft.com/office/powerpoint/2010/main" val="401305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9E0C-CA34-F140-AA0B-33222934D13E}"/>
              </a:ext>
            </a:extLst>
          </p:cNvPr>
          <p:cNvSpPr>
            <a:spLocks noGrp="1"/>
          </p:cNvSpPr>
          <p:nvPr>
            <p:ph type="title"/>
          </p:nvPr>
        </p:nvSpPr>
        <p:spPr/>
        <p:txBody>
          <a:bodyPr/>
          <a:lstStyle/>
          <a:p>
            <a:r>
              <a:rPr lang="en-US" dirty="0"/>
              <a:t>System specification</a:t>
            </a:r>
          </a:p>
        </p:txBody>
      </p:sp>
      <p:sp>
        <p:nvSpPr>
          <p:cNvPr id="3" name="Content Placeholder 2">
            <a:extLst>
              <a:ext uri="{FF2B5EF4-FFF2-40B4-BE49-F238E27FC236}">
                <a16:creationId xmlns:a16="http://schemas.microsoft.com/office/drawing/2014/main" id="{60F3E348-FEF3-3F49-83CE-3C3A588D9314}"/>
              </a:ext>
            </a:extLst>
          </p:cNvPr>
          <p:cNvSpPr>
            <a:spLocks noGrp="1"/>
          </p:cNvSpPr>
          <p:nvPr>
            <p:ph idx="1"/>
          </p:nvPr>
        </p:nvSpPr>
        <p:spPr/>
        <p:txBody>
          <a:bodyPr/>
          <a:lstStyle/>
          <a:p>
            <a:r>
              <a:rPr lang="en-US" dirty="0"/>
              <a:t>At the end of the design phase, the project team creates the final deliverable for the phase called the system specification. </a:t>
            </a:r>
          </a:p>
          <a:p>
            <a:r>
              <a:rPr lang="en-US" dirty="0"/>
              <a:t>Collectively, the system specification conveys exactly what system the project team will implement during the implementation phase of the SDLC </a:t>
            </a:r>
          </a:p>
          <a:p>
            <a:endParaRPr lang="en-US" dirty="0"/>
          </a:p>
          <a:p>
            <a:endParaRPr lang="en-US" dirty="0"/>
          </a:p>
        </p:txBody>
      </p:sp>
    </p:spTree>
    <p:extLst>
      <p:ext uri="{BB962C8B-B14F-4D97-AF65-F5344CB8AC3E}">
        <p14:creationId xmlns:p14="http://schemas.microsoft.com/office/powerpoint/2010/main" val="378836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D73F-CC58-5645-8177-CEF8266751B3}"/>
              </a:ext>
            </a:extLst>
          </p:cNvPr>
          <p:cNvSpPr>
            <a:spLocks noGrp="1"/>
          </p:cNvSpPr>
          <p:nvPr>
            <p:ph type="title"/>
          </p:nvPr>
        </p:nvSpPr>
        <p:spPr/>
        <p:txBody>
          <a:bodyPr/>
          <a:lstStyle/>
          <a:p>
            <a:r>
              <a:rPr lang="en-US" dirty="0"/>
              <a:t>System specification</a:t>
            </a:r>
          </a:p>
        </p:txBody>
      </p:sp>
      <p:sp>
        <p:nvSpPr>
          <p:cNvPr id="3" name="Content Placeholder 2">
            <a:extLst>
              <a:ext uri="{FF2B5EF4-FFF2-40B4-BE49-F238E27FC236}">
                <a16:creationId xmlns:a16="http://schemas.microsoft.com/office/drawing/2014/main" id="{6F62CF6B-178F-F84D-8036-FEDB10492F3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4A0415E-7ADC-B14B-A7BA-8EBC58727B1F}"/>
              </a:ext>
            </a:extLst>
          </p:cNvPr>
          <p:cNvPicPr>
            <a:picLocks noChangeAspect="1"/>
          </p:cNvPicPr>
          <p:nvPr/>
        </p:nvPicPr>
        <p:blipFill>
          <a:blip r:embed="rId2"/>
          <a:stretch>
            <a:fillRect/>
          </a:stretch>
        </p:blipFill>
        <p:spPr>
          <a:xfrm>
            <a:off x="2797934" y="1200343"/>
            <a:ext cx="6596131" cy="5657657"/>
          </a:xfrm>
          <a:prstGeom prst="rect">
            <a:avLst/>
          </a:prstGeom>
        </p:spPr>
      </p:pic>
    </p:spTree>
    <p:extLst>
      <p:ext uri="{BB962C8B-B14F-4D97-AF65-F5344CB8AC3E}">
        <p14:creationId xmlns:p14="http://schemas.microsoft.com/office/powerpoint/2010/main" val="425402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D412-E001-7541-8071-A7A277F85D32}"/>
              </a:ext>
            </a:extLst>
          </p:cNvPr>
          <p:cNvSpPr>
            <a:spLocks noGrp="1"/>
          </p:cNvSpPr>
          <p:nvPr>
            <p:ph type="title"/>
          </p:nvPr>
        </p:nvSpPr>
        <p:spPr/>
        <p:txBody>
          <a:bodyPr/>
          <a:lstStyle/>
          <a:p>
            <a:r>
              <a:rPr lang="en-US" dirty="0"/>
              <a:t>System Acquisition Strategies </a:t>
            </a:r>
          </a:p>
        </p:txBody>
      </p:sp>
      <p:sp>
        <p:nvSpPr>
          <p:cNvPr id="3" name="Content Placeholder 2">
            <a:extLst>
              <a:ext uri="{FF2B5EF4-FFF2-40B4-BE49-F238E27FC236}">
                <a16:creationId xmlns:a16="http://schemas.microsoft.com/office/drawing/2014/main" id="{8C40D80C-C7D1-3D47-BE7E-8E6A35A0DA26}"/>
              </a:ext>
            </a:extLst>
          </p:cNvPr>
          <p:cNvSpPr>
            <a:spLocks noGrp="1"/>
          </p:cNvSpPr>
          <p:nvPr>
            <p:ph idx="1"/>
          </p:nvPr>
        </p:nvSpPr>
        <p:spPr/>
        <p:txBody>
          <a:bodyPr/>
          <a:lstStyle/>
          <a:p>
            <a:r>
              <a:rPr lang="en-US" dirty="0"/>
              <a:t>Until now, we have implicitly assumed that the system will be designed, developed, and implemented by the project team. </a:t>
            </a:r>
          </a:p>
          <a:p>
            <a:r>
              <a:rPr lang="en-US" dirty="0"/>
              <a:t>This is not an entirely realistic assumption </a:t>
            </a:r>
          </a:p>
          <a:p>
            <a:r>
              <a:rPr lang="en-US" dirty="0"/>
              <a:t>team may recognize that some parts or even all of the new system’s software will be acquired from some outside provider. </a:t>
            </a:r>
          </a:p>
          <a:p>
            <a:r>
              <a:rPr lang="en-US" dirty="0"/>
              <a:t>Some organizations have established acquisition policies strongly favoring purchased software. </a:t>
            </a:r>
          </a:p>
          <a:p>
            <a:endParaRPr lang="en-US" dirty="0"/>
          </a:p>
        </p:txBody>
      </p:sp>
    </p:spTree>
    <p:extLst>
      <p:ext uri="{BB962C8B-B14F-4D97-AF65-F5344CB8AC3E}">
        <p14:creationId xmlns:p14="http://schemas.microsoft.com/office/powerpoint/2010/main" val="309576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53A3-D6C2-0447-B838-D42180A58497}"/>
              </a:ext>
            </a:extLst>
          </p:cNvPr>
          <p:cNvSpPr>
            <a:spLocks noGrp="1"/>
          </p:cNvSpPr>
          <p:nvPr>
            <p:ph type="title"/>
          </p:nvPr>
        </p:nvSpPr>
        <p:spPr/>
        <p:txBody>
          <a:bodyPr/>
          <a:lstStyle/>
          <a:p>
            <a:r>
              <a:rPr lang="en-US" dirty="0"/>
              <a:t>System Acquisition Strategies </a:t>
            </a:r>
          </a:p>
        </p:txBody>
      </p:sp>
      <p:sp>
        <p:nvSpPr>
          <p:cNvPr id="3" name="Content Placeholder 2">
            <a:extLst>
              <a:ext uri="{FF2B5EF4-FFF2-40B4-BE49-F238E27FC236}">
                <a16:creationId xmlns:a16="http://schemas.microsoft.com/office/drawing/2014/main" id="{7B9AB23D-F606-5141-BA89-BFDC838F3C43}"/>
              </a:ext>
            </a:extLst>
          </p:cNvPr>
          <p:cNvSpPr>
            <a:spLocks noGrp="1"/>
          </p:cNvSpPr>
          <p:nvPr>
            <p:ph idx="1"/>
          </p:nvPr>
        </p:nvSpPr>
        <p:spPr/>
        <p:txBody>
          <a:bodyPr/>
          <a:lstStyle/>
          <a:p>
            <a:r>
              <a:rPr lang="en-US" dirty="0"/>
              <a:t>Does this mean that all of the work </a:t>
            </a:r>
          </a:p>
          <a:p>
            <a:r>
              <a:rPr lang="en-US" dirty="0"/>
              <a:t>It is essential to know what we need before seeking a product that provides the best fit. </a:t>
            </a:r>
          </a:p>
          <a:p>
            <a:r>
              <a:rPr lang="en-US" dirty="0"/>
              <a:t>There are three primary ways to approach the creation of a new system: </a:t>
            </a:r>
          </a:p>
          <a:p>
            <a:pPr lvl="1"/>
            <a:r>
              <a:rPr lang="en-US" dirty="0"/>
              <a:t>(1) develop a custom application in-house; </a:t>
            </a:r>
          </a:p>
          <a:p>
            <a:pPr lvl="1"/>
            <a:r>
              <a:rPr lang="en-US" dirty="0"/>
              <a:t>(2) buy a packaged system and (possibly) customize it; and </a:t>
            </a:r>
          </a:p>
          <a:p>
            <a:pPr lvl="1"/>
            <a:r>
              <a:rPr lang="en-US" dirty="0"/>
              <a:t>(3) rely on an external vendor, developer, or service provider to build or provide the system. </a:t>
            </a:r>
          </a:p>
          <a:p>
            <a:endParaRPr lang="en-US" dirty="0"/>
          </a:p>
        </p:txBody>
      </p:sp>
    </p:spTree>
    <p:extLst>
      <p:ext uri="{BB962C8B-B14F-4D97-AF65-F5344CB8AC3E}">
        <p14:creationId xmlns:p14="http://schemas.microsoft.com/office/powerpoint/2010/main" val="3653368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1205</Words>
  <Application>Microsoft Macintosh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DESIGN PHASE </vt:lpstr>
      <vt:lpstr>Introduction </vt:lpstr>
      <vt:lpstr>Transition From Requirements to Design </vt:lpstr>
      <vt:lpstr>System Blueprint</vt:lpstr>
      <vt:lpstr>System Blueprint</vt:lpstr>
      <vt:lpstr>System specification</vt:lpstr>
      <vt:lpstr>System specification</vt:lpstr>
      <vt:lpstr>System Acquisition Strategies </vt:lpstr>
      <vt:lpstr>System Acquisition Strategies </vt:lpstr>
      <vt:lpstr>Custom Development </vt:lpstr>
      <vt:lpstr>Custom Development </vt:lpstr>
      <vt:lpstr>Custom Development </vt:lpstr>
      <vt:lpstr>Custom Development </vt:lpstr>
      <vt:lpstr>Packaged Software </vt:lpstr>
      <vt:lpstr>Workaround</vt:lpstr>
      <vt:lpstr>Systems integration </vt:lpstr>
      <vt:lpstr>Outsourcing </vt:lpstr>
      <vt:lpstr>Outsourcing</vt:lpstr>
      <vt:lpstr>Outsourcing</vt:lpstr>
      <vt:lpstr>Influences On The Acquisition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PHASE </dc:title>
  <dc:creator>Mohammed, Mostafa</dc:creator>
  <cp:lastModifiedBy>Mohammed, Mostafa</cp:lastModifiedBy>
  <cp:revision>8</cp:revision>
  <dcterms:created xsi:type="dcterms:W3CDTF">2021-12-24T14:42:20Z</dcterms:created>
  <dcterms:modified xsi:type="dcterms:W3CDTF">2021-12-25T06:21:42Z</dcterms:modified>
</cp:coreProperties>
</file>