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7" r:id="rId12"/>
    <p:sldId id="265" r:id="rId13"/>
    <p:sldId id="268" r:id="rId14"/>
    <p:sldId id="269" r:id="rId15"/>
    <p:sldId id="270" r:id="rId16"/>
    <p:sldId id="271" r:id="rId17"/>
    <p:sldId id="277" r:id="rId18"/>
    <p:sldId id="273" r:id="rId19"/>
    <p:sldId id="275" r:id="rId20"/>
    <p:sldId id="276" r:id="rId21"/>
    <p:sldId id="272"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4A2F2-E284-8A4D-81EE-D03E9464FE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A60E43-4E60-8C40-B69F-FD3929A718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E23D5-4D88-0D41-A6C7-48F308D6781E}"/>
              </a:ext>
            </a:extLst>
          </p:cNvPr>
          <p:cNvSpPr>
            <a:spLocks noGrp="1"/>
          </p:cNvSpPr>
          <p:nvPr>
            <p:ph type="dt" sz="half" idx="10"/>
          </p:nvPr>
        </p:nvSpPr>
        <p:spPr/>
        <p:txBody>
          <a:bodyPr/>
          <a:lstStyle/>
          <a:p>
            <a:fld id="{87C6AB34-DE46-AE4B-98D6-57941C3C6B48}" type="datetimeFigureOut">
              <a:rPr lang="en-US" smtClean="0"/>
              <a:t>12/18/21</a:t>
            </a:fld>
            <a:endParaRPr lang="en-US"/>
          </a:p>
        </p:txBody>
      </p:sp>
      <p:sp>
        <p:nvSpPr>
          <p:cNvPr id="5" name="Footer Placeholder 4">
            <a:extLst>
              <a:ext uri="{FF2B5EF4-FFF2-40B4-BE49-F238E27FC236}">
                <a16:creationId xmlns:a16="http://schemas.microsoft.com/office/drawing/2014/main" id="{CC36E0E6-C0A9-674F-878D-46129D801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F6FD3-A162-064A-8C76-6E6F42F93ACB}"/>
              </a:ext>
            </a:extLst>
          </p:cNvPr>
          <p:cNvSpPr>
            <a:spLocks noGrp="1"/>
          </p:cNvSpPr>
          <p:nvPr>
            <p:ph type="sldNum" sz="quarter" idx="12"/>
          </p:nvPr>
        </p:nvSpPr>
        <p:spPr/>
        <p:txBody>
          <a:bodyPr/>
          <a:lstStyle/>
          <a:p>
            <a:fld id="{237DD93E-2F17-D641-8035-7D9DDDFC30D2}" type="slidenum">
              <a:rPr lang="en-US" smtClean="0"/>
              <a:t>‹#›</a:t>
            </a:fld>
            <a:endParaRPr lang="en-US"/>
          </a:p>
        </p:txBody>
      </p:sp>
    </p:spTree>
    <p:extLst>
      <p:ext uri="{BB962C8B-B14F-4D97-AF65-F5344CB8AC3E}">
        <p14:creationId xmlns:p14="http://schemas.microsoft.com/office/powerpoint/2010/main" val="4179620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E397-1D5B-3243-AD4E-28EC8E730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712050-1AF2-4A44-82B3-B1D43D9DD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80CCA-C2FC-6448-833F-3C90AE81DD94}"/>
              </a:ext>
            </a:extLst>
          </p:cNvPr>
          <p:cNvSpPr>
            <a:spLocks noGrp="1"/>
          </p:cNvSpPr>
          <p:nvPr>
            <p:ph type="dt" sz="half" idx="10"/>
          </p:nvPr>
        </p:nvSpPr>
        <p:spPr/>
        <p:txBody>
          <a:bodyPr/>
          <a:lstStyle/>
          <a:p>
            <a:fld id="{87C6AB34-DE46-AE4B-98D6-57941C3C6B48}" type="datetimeFigureOut">
              <a:rPr lang="en-US" smtClean="0"/>
              <a:t>12/18/21</a:t>
            </a:fld>
            <a:endParaRPr lang="en-US"/>
          </a:p>
        </p:txBody>
      </p:sp>
      <p:sp>
        <p:nvSpPr>
          <p:cNvPr id="5" name="Footer Placeholder 4">
            <a:extLst>
              <a:ext uri="{FF2B5EF4-FFF2-40B4-BE49-F238E27FC236}">
                <a16:creationId xmlns:a16="http://schemas.microsoft.com/office/drawing/2014/main" id="{23F9C4BB-7CBC-9C48-8566-894BCB3EA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9FACA-7025-9B4C-A5C5-F5509CC5B90E}"/>
              </a:ext>
            </a:extLst>
          </p:cNvPr>
          <p:cNvSpPr>
            <a:spLocks noGrp="1"/>
          </p:cNvSpPr>
          <p:nvPr>
            <p:ph type="sldNum" sz="quarter" idx="12"/>
          </p:nvPr>
        </p:nvSpPr>
        <p:spPr/>
        <p:txBody>
          <a:bodyPr/>
          <a:lstStyle/>
          <a:p>
            <a:fld id="{237DD93E-2F17-D641-8035-7D9DDDFC30D2}" type="slidenum">
              <a:rPr lang="en-US" smtClean="0"/>
              <a:t>‹#›</a:t>
            </a:fld>
            <a:endParaRPr lang="en-US"/>
          </a:p>
        </p:txBody>
      </p:sp>
    </p:spTree>
    <p:extLst>
      <p:ext uri="{BB962C8B-B14F-4D97-AF65-F5344CB8AC3E}">
        <p14:creationId xmlns:p14="http://schemas.microsoft.com/office/powerpoint/2010/main" val="4084600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74941-7A8B-9543-9120-8ED8E88051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F5F12C-B9E2-1E45-AB4D-32ABCC524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AB82F-B2D1-924E-8F7D-9B81C9CA9D61}"/>
              </a:ext>
            </a:extLst>
          </p:cNvPr>
          <p:cNvSpPr>
            <a:spLocks noGrp="1"/>
          </p:cNvSpPr>
          <p:nvPr>
            <p:ph type="dt" sz="half" idx="10"/>
          </p:nvPr>
        </p:nvSpPr>
        <p:spPr/>
        <p:txBody>
          <a:bodyPr/>
          <a:lstStyle/>
          <a:p>
            <a:fld id="{87C6AB34-DE46-AE4B-98D6-57941C3C6B48}" type="datetimeFigureOut">
              <a:rPr lang="en-US" smtClean="0"/>
              <a:t>12/18/21</a:t>
            </a:fld>
            <a:endParaRPr lang="en-US"/>
          </a:p>
        </p:txBody>
      </p:sp>
      <p:sp>
        <p:nvSpPr>
          <p:cNvPr id="5" name="Footer Placeholder 4">
            <a:extLst>
              <a:ext uri="{FF2B5EF4-FFF2-40B4-BE49-F238E27FC236}">
                <a16:creationId xmlns:a16="http://schemas.microsoft.com/office/drawing/2014/main" id="{ED89F486-5FE0-294A-8E1B-33FF509B1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30B2E-8428-0D47-B796-1CC8B42FAB4C}"/>
              </a:ext>
            </a:extLst>
          </p:cNvPr>
          <p:cNvSpPr>
            <a:spLocks noGrp="1"/>
          </p:cNvSpPr>
          <p:nvPr>
            <p:ph type="sldNum" sz="quarter" idx="12"/>
          </p:nvPr>
        </p:nvSpPr>
        <p:spPr/>
        <p:txBody>
          <a:bodyPr/>
          <a:lstStyle/>
          <a:p>
            <a:fld id="{237DD93E-2F17-D641-8035-7D9DDDFC30D2}" type="slidenum">
              <a:rPr lang="en-US" smtClean="0"/>
              <a:t>‹#›</a:t>
            </a:fld>
            <a:endParaRPr lang="en-US"/>
          </a:p>
        </p:txBody>
      </p:sp>
    </p:spTree>
    <p:extLst>
      <p:ext uri="{BB962C8B-B14F-4D97-AF65-F5344CB8AC3E}">
        <p14:creationId xmlns:p14="http://schemas.microsoft.com/office/powerpoint/2010/main" val="337934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4907-068B-3B48-99B5-6AAD40CC77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F9E1AA-06FC-B74C-9D4E-48E81369A4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2D894-AB12-F149-B048-1B38A33F2D2E}"/>
              </a:ext>
            </a:extLst>
          </p:cNvPr>
          <p:cNvSpPr>
            <a:spLocks noGrp="1"/>
          </p:cNvSpPr>
          <p:nvPr>
            <p:ph type="dt" sz="half" idx="10"/>
          </p:nvPr>
        </p:nvSpPr>
        <p:spPr/>
        <p:txBody>
          <a:bodyPr/>
          <a:lstStyle/>
          <a:p>
            <a:fld id="{87C6AB34-DE46-AE4B-98D6-57941C3C6B48}" type="datetimeFigureOut">
              <a:rPr lang="en-US" smtClean="0"/>
              <a:t>12/18/21</a:t>
            </a:fld>
            <a:endParaRPr lang="en-US"/>
          </a:p>
        </p:txBody>
      </p:sp>
      <p:sp>
        <p:nvSpPr>
          <p:cNvPr id="5" name="Footer Placeholder 4">
            <a:extLst>
              <a:ext uri="{FF2B5EF4-FFF2-40B4-BE49-F238E27FC236}">
                <a16:creationId xmlns:a16="http://schemas.microsoft.com/office/drawing/2014/main" id="{DEC3D02D-A9E2-FA41-A887-928C3C197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5BB16-2572-324C-BAD9-FFFE17600532}"/>
              </a:ext>
            </a:extLst>
          </p:cNvPr>
          <p:cNvSpPr>
            <a:spLocks noGrp="1"/>
          </p:cNvSpPr>
          <p:nvPr>
            <p:ph type="sldNum" sz="quarter" idx="12"/>
          </p:nvPr>
        </p:nvSpPr>
        <p:spPr/>
        <p:txBody>
          <a:bodyPr/>
          <a:lstStyle/>
          <a:p>
            <a:fld id="{237DD93E-2F17-D641-8035-7D9DDDFC30D2}" type="slidenum">
              <a:rPr lang="en-US" smtClean="0"/>
              <a:t>‹#›</a:t>
            </a:fld>
            <a:endParaRPr lang="en-US"/>
          </a:p>
        </p:txBody>
      </p:sp>
    </p:spTree>
    <p:extLst>
      <p:ext uri="{BB962C8B-B14F-4D97-AF65-F5344CB8AC3E}">
        <p14:creationId xmlns:p14="http://schemas.microsoft.com/office/powerpoint/2010/main" val="26425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795C-0F87-484B-8D0D-58F3B5EF2F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3C73BB-3901-3046-8810-53332C1814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39BF1-7BD4-FE4B-8F5D-156B70A5BD40}"/>
              </a:ext>
            </a:extLst>
          </p:cNvPr>
          <p:cNvSpPr>
            <a:spLocks noGrp="1"/>
          </p:cNvSpPr>
          <p:nvPr>
            <p:ph type="dt" sz="half" idx="10"/>
          </p:nvPr>
        </p:nvSpPr>
        <p:spPr/>
        <p:txBody>
          <a:bodyPr/>
          <a:lstStyle/>
          <a:p>
            <a:fld id="{87C6AB34-DE46-AE4B-98D6-57941C3C6B48}" type="datetimeFigureOut">
              <a:rPr lang="en-US" smtClean="0"/>
              <a:t>12/18/21</a:t>
            </a:fld>
            <a:endParaRPr lang="en-US"/>
          </a:p>
        </p:txBody>
      </p:sp>
      <p:sp>
        <p:nvSpPr>
          <p:cNvPr id="5" name="Footer Placeholder 4">
            <a:extLst>
              <a:ext uri="{FF2B5EF4-FFF2-40B4-BE49-F238E27FC236}">
                <a16:creationId xmlns:a16="http://schemas.microsoft.com/office/drawing/2014/main" id="{4BC5F241-F160-6C4D-AEC8-0223B6AA0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E06B5-2753-F845-AF29-D113DF9C8895}"/>
              </a:ext>
            </a:extLst>
          </p:cNvPr>
          <p:cNvSpPr>
            <a:spLocks noGrp="1"/>
          </p:cNvSpPr>
          <p:nvPr>
            <p:ph type="sldNum" sz="quarter" idx="12"/>
          </p:nvPr>
        </p:nvSpPr>
        <p:spPr/>
        <p:txBody>
          <a:bodyPr/>
          <a:lstStyle/>
          <a:p>
            <a:fld id="{237DD93E-2F17-D641-8035-7D9DDDFC30D2}" type="slidenum">
              <a:rPr lang="en-US" smtClean="0"/>
              <a:t>‹#›</a:t>
            </a:fld>
            <a:endParaRPr lang="en-US"/>
          </a:p>
        </p:txBody>
      </p:sp>
    </p:spTree>
    <p:extLst>
      <p:ext uri="{BB962C8B-B14F-4D97-AF65-F5344CB8AC3E}">
        <p14:creationId xmlns:p14="http://schemas.microsoft.com/office/powerpoint/2010/main" val="193243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91AC-1D7D-0E40-9555-E07D3B6D24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D35851-30FF-1D4D-B805-681A594955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D9638B-A614-0B4C-BE96-3C5A4683CE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8DEDE4-955F-1242-BB57-1B571800A06B}"/>
              </a:ext>
            </a:extLst>
          </p:cNvPr>
          <p:cNvSpPr>
            <a:spLocks noGrp="1"/>
          </p:cNvSpPr>
          <p:nvPr>
            <p:ph type="dt" sz="half" idx="10"/>
          </p:nvPr>
        </p:nvSpPr>
        <p:spPr/>
        <p:txBody>
          <a:bodyPr/>
          <a:lstStyle/>
          <a:p>
            <a:fld id="{87C6AB34-DE46-AE4B-98D6-57941C3C6B48}" type="datetimeFigureOut">
              <a:rPr lang="en-US" smtClean="0"/>
              <a:t>12/18/21</a:t>
            </a:fld>
            <a:endParaRPr lang="en-US"/>
          </a:p>
        </p:txBody>
      </p:sp>
      <p:sp>
        <p:nvSpPr>
          <p:cNvPr id="6" name="Footer Placeholder 5">
            <a:extLst>
              <a:ext uri="{FF2B5EF4-FFF2-40B4-BE49-F238E27FC236}">
                <a16:creationId xmlns:a16="http://schemas.microsoft.com/office/drawing/2014/main" id="{72D8DD06-C38C-144A-BDA3-219AF5FE1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459A95-77DB-AD48-B953-CE6D8B9A3738}"/>
              </a:ext>
            </a:extLst>
          </p:cNvPr>
          <p:cNvSpPr>
            <a:spLocks noGrp="1"/>
          </p:cNvSpPr>
          <p:nvPr>
            <p:ph type="sldNum" sz="quarter" idx="12"/>
          </p:nvPr>
        </p:nvSpPr>
        <p:spPr/>
        <p:txBody>
          <a:bodyPr/>
          <a:lstStyle/>
          <a:p>
            <a:fld id="{237DD93E-2F17-D641-8035-7D9DDDFC30D2}" type="slidenum">
              <a:rPr lang="en-US" smtClean="0"/>
              <a:t>‹#›</a:t>
            </a:fld>
            <a:endParaRPr lang="en-US"/>
          </a:p>
        </p:txBody>
      </p:sp>
    </p:spTree>
    <p:extLst>
      <p:ext uri="{BB962C8B-B14F-4D97-AF65-F5344CB8AC3E}">
        <p14:creationId xmlns:p14="http://schemas.microsoft.com/office/powerpoint/2010/main" val="366904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B18E-924C-B540-81C5-C05D7F4E23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E49251-C148-9546-9CA8-35248E737A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2FD7FE-BE32-B640-B98C-0C293E7E0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B90F20-2162-EA40-81EA-A3B08EE7C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AA8A9B-09BC-E740-8FF4-02A76D7A84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123743-8EF1-494F-A6A7-6B9EDD558B44}"/>
              </a:ext>
            </a:extLst>
          </p:cNvPr>
          <p:cNvSpPr>
            <a:spLocks noGrp="1"/>
          </p:cNvSpPr>
          <p:nvPr>
            <p:ph type="dt" sz="half" idx="10"/>
          </p:nvPr>
        </p:nvSpPr>
        <p:spPr/>
        <p:txBody>
          <a:bodyPr/>
          <a:lstStyle/>
          <a:p>
            <a:fld id="{87C6AB34-DE46-AE4B-98D6-57941C3C6B48}" type="datetimeFigureOut">
              <a:rPr lang="en-US" smtClean="0"/>
              <a:t>12/18/21</a:t>
            </a:fld>
            <a:endParaRPr lang="en-US"/>
          </a:p>
        </p:txBody>
      </p:sp>
      <p:sp>
        <p:nvSpPr>
          <p:cNvPr id="8" name="Footer Placeholder 7">
            <a:extLst>
              <a:ext uri="{FF2B5EF4-FFF2-40B4-BE49-F238E27FC236}">
                <a16:creationId xmlns:a16="http://schemas.microsoft.com/office/drawing/2014/main" id="{E425A427-555F-934A-9A2D-707A1ED477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D4EDDF-20AB-9B44-B5B0-5A0F8D8204E0}"/>
              </a:ext>
            </a:extLst>
          </p:cNvPr>
          <p:cNvSpPr>
            <a:spLocks noGrp="1"/>
          </p:cNvSpPr>
          <p:nvPr>
            <p:ph type="sldNum" sz="quarter" idx="12"/>
          </p:nvPr>
        </p:nvSpPr>
        <p:spPr/>
        <p:txBody>
          <a:bodyPr/>
          <a:lstStyle/>
          <a:p>
            <a:fld id="{237DD93E-2F17-D641-8035-7D9DDDFC30D2}" type="slidenum">
              <a:rPr lang="en-US" smtClean="0"/>
              <a:t>‹#›</a:t>
            </a:fld>
            <a:endParaRPr lang="en-US"/>
          </a:p>
        </p:txBody>
      </p:sp>
    </p:spTree>
    <p:extLst>
      <p:ext uri="{BB962C8B-B14F-4D97-AF65-F5344CB8AC3E}">
        <p14:creationId xmlns:p14="http://schemas.microsoft.com/office/powerpoint/2010/main" val="173626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8BBD4-38AE-3442-975E-D78D96507F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E2B6FE-7E88-0C4D-A28A-12E2F9688D30}"/>
              </a:ext>
            </a:extLst>
          </p:cNvPr>
          <p:cNvSpPr>
            <a:spLocks noGrp="1"/>
          </p:cNvSpPr>
          <p:nvPr>
            <p:ph type="dt" sz="half" idx="10"/>
          </p:nvPr>
        </p:nvSpPr>
        <p:spPr/>
        <p:txBody>
          <a:bodyPr/>
          <a:lstStyle/>
          <a:p>
            <a:fld id="{87C6AB34-DE46-AE4B-98D6-57941C3C6B48}" type="datetimeFigureOut">
              <a:rPr lang="en-US" smtClean="0"/>
              <a:t>12/18/21</a:t>
            </a:fld>
            <a:endParaRPr lang="en-US"/>
          </a:p>
        </p:txBody>
      </p:sp>
      <p:sp>
        <p:nvSpPr>
          <p:cNvPr id="4" name="Footer Placeholder 3">
            <a:extLst>
              <a:ext uri="{FF2B5EF4-FFF2-40B4-BE49-F238E27FC236}">
                <a16:creationId xmlns:a16="http://schemas.microsoft.com/office/drawing/2014/main" id="{4502697D-EA46-B649-AD8B-53EF5D118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46F150-3C95-2745-9018-32836068B4D3}"/>
              </a:ext>
            </a:extLst>
          </p:cNvPr>
          <p:cNvSpPr>
            <a:spLocks noGrp="1"/>
          </p:cNvSpPr>
          <p:nvPr>
            <p:ph type="sldNum" sz="quarter" idx="12"/>
          </p:nvPr>
        </p:nvSpPr>
        <p:spPr/>
        <p:txBody>
          <a:bodyPr/>
          <a:lstStyle/>
          <a:p>
            <a:fld id="{237DD93E-2F17-D641-8035-7D9DDDFC30D2}" type="slidenum">
              <a:rPr lang="en-US" smtClean="0"/>
              <a:t>‹#›</a:t>
            </a:fld>
            <a:endParaRPr lang="en-US"/>
          </a:p>
        </p:txBody>
      </p:sp>
    </p:spTree>
    <p:extLst>
      <p:ext uri="{BB962C8B-B14F-4D97-AF65-F5344CB8AC3E}">
        <p14:creationId xmlns:p14="http://schemas.microsoft.com/office/powerpoint/2010/main" val="356590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E74FF-527D-6F47-9765-13749E81D807}"/>
              </a:ext>
            </a:extLst>
          </p:cNvPr>
          <p:cNvSpPr>
            <a:spLocks noGrp="1"/>
          </p:cNvSpPr>
          <p:nvPr>
            <p:ph type="dt" sz="half" idx="10"/>
          </p:nvPr>
        </p:nvSpPr>
        <p:spPr/>
        <p:txBody>
          <a:bodyPr/>
          <a:lstStyle/>
          <a:p>
            <a:fld id="{87C6AB34-DE46-AE4B-98D6-57941C3C6B48}" type="datetimeFigureOut">
              <a:rPr lang="en-US" smtClean="0"/>
              <a:t>12/18/21</a:t>
            </a:fld>
            <a:endParaRPr lang="en-US"/>
          </a:p>
        </p:txBody>
      </p:sp>
      <p:sp>
        <p:nvSpPr>
          <p:cNvPr id="3" name="Footer Placeholder 2">
            <a:extLst>
              <a:ext uri="{FF2B5EF4-FFF2-40B4-BE49-F238E27FC236}">
                <a16:creationId xmlns:a16="http://schemas.microsoft.com/office/drawing/2014/main" id="{AB5EA8E3-3BF7-8B42-B7F5-554662C50B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63729D-A3E3-734D-B452-B6299AAE8669}"/>
              </a:ext>
            </a:extLst>
          </p:cNvPr>
          <p:cNvSpPr>
            <a:spLocks noGrp="1"/>
          </p:cNvSpPr>
          <p:nvPr>
            <p:ph type="sldNum" sz="quarter" idx="12"/>
          </p:nvPr>
        </p:nvSpPr>
        <p:spPr/>
        <p:txBody>
          <a:bodyPr/>
          <a:lstStyle/>
          <a:p>
            <a:fld id="{237DD93E-2F17-D641-8035-7D9DDDFC30D2}" type="slidenum">
              <a:rPr lang="en-US" smtClean="0"/>
              <a:t>‹#›</a:t>
            </a:fld>
            <a:endParaRPr lang="en-US"/>
          </a:p>
        </p:txBody>
      </p:sp>
    </p:spTree>
    <p:extLst>
      <p:ext uri="{BB962C8B-B14F-4D97-AF65-F5344CB8AC3E}">
        <p14:creationId xmlns:p14="http://schemas.microsoft.com/office/powerpoint/2010/main" val="416436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1A7A-B47A-C44A-996B-96577F78C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831CCA-D27D-194B-8ECD-9CF8198DBB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2044E2-75D3-F042-92DB-E44CFC9F8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F72AC3-B7F4-7949-B59E-D211AF6A1B2D}"/>
              </a:ext>
            </a:extLst>
          </p:cNvPr>
          <p:cNvSpPr>
            <a:spLocks noGrp="1"/>
          </p:cNvSpPr>
          <p:nvPr>
            <p:ph type="dt" sz="half" idx="10"/>
          </p:nvPr>
        </p:nvSpPr>
        <p:spPr/>
        <p:txBody>
          <a:bodyPr/>
          <a:lstStyle/>
          <a:p>
            <a:fld id="{87C6AB34-DE46-AE4B-98D6-57941C3C6B48}" type="datetimeFigureOut">
              <a:rPr lang="en-US" smtClean="0"/>
              <a:t>12/18/21</a:t>
            </a:fld>
            <a:endParaRPr lang="en-US"/>
          </a:p>
        </p:txBody>
      </p:sp>
      <p:sp>
        <p:nvSpPr>
          <p:cNvPr id="6" name="Footer Placeholder 5">
            <a:extLst>
              <a:ext uri="{FF2B5EF4-FFF2-40B4-BE49-F238E27FC236}">
                <a16:creationId xmlns:a16="http://schemas.microsoft.com/office/drawing/2014/main" id="{2652BC52-1A11-5143-980B-E55226A2D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703C6-FE6A-624F-A6A1-51A88CBC38FF}"/>
              </a:ext>
            </a:extLst>
          </p:cNvPr>
          <p:cNvSpPr>
            <a:spLocks noGrp="1"/>
          </p:cNvSpPr>
          <p:nvPr>
            <p:ph type="sldNum" sz="quarter" idx="12"/>
          </p:nvPr>
        </p:nvSpPr>
        <p:spPr/>
        <p:txBody>
          <a:bodyPr/>
          <a:lstStyle/>
          <a:p>
            <a:fld id="{237DD93E-2F17-D641-8035-7D9DDDFC30D2}" type="slidenum">
              <a:rPr lang="en-US" smtClean="0"/>
              <a:t>‹#›</a:t>
            </a:fld>
            <a:endParaRPr lang="en-US"/>
          </a:p>
        </p:txBody>
      </p:sp>
    </p:spTree>
    <p:extLst>
      <p:ext uri="{BB962C8B-B14F-4D97-AF65-F5344CB8AC3E}">
        <p14:creationId xmlns:p14="http://schemas.microsoft.com/office/powerpoint/2010/main" val="426447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B546-D201-CA44-A3BC-11FCBFB2DF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FA30A-D625-F64B-BAC3-5041E4958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824C60-5422-C340-929E-BC30A3448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5E233-9EEC-F24F-A4B9-4EB49546CA50}"/>
              </a:ext>
            </a:extLst>
          </p:cNvPr>
          <p:cNvSpPr>
            <a:spLocks noGrp="1"/>
          </p:cNvSpPr>
          <p:nvPr>
            <p:ph type="dt" sz="half" idx="10"/>
          </p:nvPr>
        </p:nvSpPr>
        <p:spPr/>
        <p:txBody>
          <a:bodyPr/>
          <a:lstStyle/>
          <a:p>
            <a:fld id="{87C6AB34-DE46-AE4B-98D6-57941C3C6B48}" type="datetimeFigureOut">
              <a:rPr lang="en-US" smtClean="0"/>
              <a:t>12/18/21</a:t>
            </a:fld>
            <a:endParaRPr lang="en-US"/>
          </a:p>
        </p:txBody>
      </p:sp>
      <p:sp>
        <p:nvSpPr>
          <p:cNvPr id="6" name="Footer Placeholder 5">
            <a:extLst>
              <a:ext uri="{FF2B5EF4-FFF2-40B4-BE49-F238E27FC236}">
                <a16:creationId xmlns:a16="http://schemas.microsoft.com/office/drawing/2014/main" id="{A7E8EEB5-2CA4-1F42-B890-6633C02A4F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4DFE5-0484-D445-846F-EB5D87DE735D}"/>
              </a:ext>
            </a:extLst>
          </p:cNvPr>
          <p:cNvSpPr>
            <a:spLocks noGrp="1"/>
          </p:cNvSpPr>
          <p:nvPr>
            <p:ph type="sldNum" sz="quarter" idx="12"/>
          </p:nvPr>
        </p:nvSpPr>
        <p:spPr/>
        <p:txBody>
          <a:bodyPr/>
          <a:lstStyle/>
          <a:p>
            <a:fld id="{237DD93E-2F17-D641-8035-7D9DDDFC30D2}" type="slidenum">
              <a:rPr lang="en-US" smtClean="0"/>
              <a:t>‹#›</a:t>
            </a:fld>
            <a:endParaRPr lang="en-US"/>
          </a:p>
        </p:txBody>
      </p:sp>
    </p:spTree>
    <p:extLst>
      <p:ext uri="{BB962C8B-B14F-4D97-AF65-F5344CB8AC3E}">
        <p14:creationId xmlns:p14="http://schemas.microsoft.com/office/powerpoint/2010/main" val="284300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0402B2-CA54-344C-BDC3-4B3CAC81D9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9AA59B-F671-B74E-971C-0E952D471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87FFF-9AAA-4F4A-850F-0293993594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6AB34-DE46-AE4B-98D6-57941C3C6B48}" type="datetimeFigureOut">
              <a:rPr lang="en-US" smtClean="0"/>
              <a:t>12/18/21</a:t>
            </a:fld>
            <a:endParaRPr lang="en-US"/>
          </a:p>
        </p:txBody>
      </p:sp>
      <p:sp>
        <p:nvSpPr>
          <p:cNvPr id="5" name="Footer Placeholder 4">
            <a:extLst>
              <a:ext uri="{FF2B5EF4-FFF2-40B4-BE49-F238E27FC236}">
                <a16:creationId xmlns:a16="http://schemas.microsoft.com/office/drawing/2014/main" id="{22B20462-DC9D-884A-8213-36C8D1D9B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B3A307-0216-4C4E-8C6B-245A43EC01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DD93E-2F17-D641-8035-7D9DDDFC30D2}" type="slidenum">
              <a:rPr lang="en-US" smtClean="0"/>
              <a:t>‹#›</a:t>
            </a:fld>
            <a:endParaRPr lang="en-US"/>
          </a:p>
        </p:txBody>
      </p:sp>
    </p:spTree>
    <p:extLst>
      <p:ext uri="{BB962C8B-B14F-4D97-AF65-F5344CB8AC3E}">
        <p14:creationId xmlns:p14="http://schemas.microsoft.com/office/powerpoint/2010/main" val="2922743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6C1E-50D1-4E4E-AC61-303B72A77776}"/>
              </a:ext>
            </a:extLst>
          </p:cNvPr>
          <p:cNvSpPr>
            <a:spLocks noGrp="1"/>
          </p:cNvSpPr>
          <p:nvPr>
            <p:ph type="ctrTitle"/>
          </p:nvPr>
        </p:nvSpPr>
        <p:spPr/>
        <p:txBody>
          <a:bodyPr/>
          <a:lstStyle/>
          <a:p>
            <a:r>
              <a:rPr lang="en-US" dirty="0"/>
              <a:t>Data Modeling </a:t>
            </a:r>
          </a:p>
        </p:txBody>
      </p:sp>
      <p:sp>
        <p:nvSpPr>
          <p:cNvPr id="3" name="Subtitle 2">
            <a:extLst>
              <a:ext uri="{FF2B5EF4-FFF2-40B4-BE49-F238E27FC236}">
                <a16:creationId xmlns:a16="http://schemas.microsoft.com/office/drawing/2014/main" id="{EF5046E0-E279-4547-9B0F-09B788B21F3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557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F1C1-6578-704E-9B15-1199F2D0AE7B}"/>
              </a:ext>
            </a:extLst>
          </p:cNvPr>
          <p:cNvSpPr>
            <a:spLocks noGrp="1"/>
          </p:cNvSpPr>
          <p:nvPr>
            <p:ph type="title"/>
          </p:nvPr>
        </p:nvSpPr>
        <p:spPr/>
        <p:txBody>
          <a:bodyPr/>
          <a:lstStyle/>
          <a:p>
            <a:r>
              <a:rPr lang="en-US" dirty="0" err="1"/>
              <a:t>Atteribute</a:t>
            </a:r>
            <a:endParaRPr lang="en-US" dirty="0"/>
          </a:p>
        </p:txBody>
      </p:sp>
      <p:sp>
        <p:nvSpPr>
          <p:cNvPr id="3" name="Content Placeholder 2">
            <a:extLst>
              <a:ext uri="{FF2B5EF4-FFF2-40B4-BE49-F238E27FC236}">
                <a16:creationId xmlns:a16="http://schemas.microsoft.com/office/drawing/2014/main" id="{223207AF-2A37-8149-9341-05B7643230C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19EA13-E91C-AE49-ACE8-A1E7B0DF4D71}"/>
              </a:ext>
            </a:extLst>
          </p:cNvPr>
          <p:cNvPicPr>
            <a:picLocks noChangeAspect="1"/>
          </p:cNvPicPr>
          <p:nvPr/>
        </p:nvPicPr>
        <p:blipFill>
          <a:blip r:embed="rId2"/>
          <a:stretch>
            <a:fillRect/>
          </a:stretch>
        </p:blipFill>
        <p:spPr>
          <a:xfrm>
            <a:off x="0" y="1895715"/>
            <a:ext cx="12192000" cy="3066569"/>
          </a:xfrm>
          <a:prstGeom prst="rect">
            <a:avLst/>
          </a:prstGeom>
        </p:spPr>
      </p:pic>
    </p:spTree>
    <p:extLst>
      <p:ext uri="{BB962C8B-B14F-4D97-AF65-F5344CB8AC3E}">
        <p14:creationId xmlns:p14="http://schemas.microsoft.com/office/powerpoint/2010/main" val="3279675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DF22-EB2C-804A-A372-E69C7CBCF42D}"/>
              </a:ext>
            </a:extLst>
          </p:cNvPr>
          <p:cNvSpPr>
            <a:spLocks noGrp="1"/>
          </p:cNvSpPr>
          <p:nvPr>
            <p:ph type="title"/>
          </p:nvPr>
        </p:nvSpPr>
        <p:spPr/>
        <p:txBody>
          <a:bodyPr/>
          <a:lstStyle/>
          <a:p>
            <a:r>
              <a:rPr lang="en-US" b="1" dirty="0"/>
              <a:t>Attribute</a:t>
            </a:r>
            <a:endParaRPr lang="en-US" dirty="0"/>
          </a:p>
        </p:txBody>
      </p:sp>
      <p:sp>
        <p:nvSpPr>
          <p:cNvPr id="3" name="Content Placeholder 2">
            <a:extLst>
              <a:ext uri="{FF2B5EF4-FFF2-40B4-BE49-F238E27FC236}">
                <a16:creationId xmlns:a16="http://schemas.microsoft.com/office/drawing/2014/main" id="{E1FAC351-2257-7B49-92A8-D30F1A2C13FD}"/>
              </a:ext>
            </a:extLst>
          </p:cNvPr>
          <p:cNvSpPr>
            <a:spLocks noGrp="1"/>
          </p:cNvSpPr>
          <p:nvPr>
            <p:ph idx="1"/>
          </p:nvPr>
        </p:nvSpPr>
        <p:spPr/>
        <p:txBody>
          <a:bodyPr/>
          <a:lstStyle/>
          <a:p>
            <a:r>
              <a:rPr lang="en-US" dirty="0"/>
              <a:t>An attribute is some type of information that is captured about an entity </a:t>
            </a:r>
          </a:p>
          <a:p>
            <a:pPr lvl="1"/>
            <a:r>
              <a:rPr lang="en-US" dirty="0"/>
              <a:t>last name, home address, and e-mail address </a:t>
            </a:r>
          </a:p>
          <a:p>
            <a:r>
              <a:rPr lang="en-US" dirty="0"/>
              <a:t>Attributes are nouns that are listed within an entity </a:t>
            </a:r>
          </a:p>
          <a:p>
            <a:r>
              <a:rPr lang="en-US" dirty="0"/>
              <a:t>Usually, some form of the entity name is appended to the beginning of each attribute to make it clear as to what entity it belongs </a:t>
            </a:r>
          </a:p>
          <a:p>
            <a:pPr lvl="1"/>
            <a:r>
              <a:rPr lang="en-US" dirty="0" err="1"/>
              <a:t>CUS_address</a:t>
            </a:r>
            <a:r>
              <a:rPr lang="en-US" dirty="0"/>
              <a:t> </a:t>
            </a:r>
          </a:p>
          <a:p>
            <a:r>
              <a:rPr lang="en-US" dirty="0"/>
              <a:t>One or more attributes can serve as the identifier (uniquely identify one instance of an entity)</a:t>
            </a:r>
          </a:p>
          <a:p>
            <a:endParaRPr lang="en-US" dirty="0"/>
          </a:p>
          <a:p>
            <a:endParaRPr lang="en-US" dirty="0"/>
          </a:p>
          <a:p>
            <a:endParaRPr lang="en-US" dirty="0"/>
          </a:p>
        </p:txBody>
      </p:sp>
    </p:spTree>
    <p:extLst>
      <p:ext uri="{BB962C8B-B14F-4D97-AF65-F5344CB8AC3E}">
        <p14:creationId xmlns:p14="http://schemas.microsoft.com/office/powerpoint/2010/main" val="946375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8834-3796-6448-B0BB-091B5BD3BA2A}"/>
              </a:ext>
            </a:extLst>
          </p:cNvPr>
          <p:cNvSpPr>
            <a:spLocks noGrp="1"/>
          </p:cNvSpPr>
          <p:nvPr>
            <p:ph type="title"/>
          </p:nvPr>
        </p:nvSpPr>
        <p:spPr/>
        <p:txBody>
          <a:bodyPr/>
          <a:lstStyle/>
          <a:p>
            <a:r>
              <a:rPr lang="en-US" dirty="0"/>
              <a:t>Relationship</a:t>
            </a:r>
          </a:p>
        </p:txBody>
      </p:sp>
      <p:sp>
        <p:nvSpPr>
          <p:cNvPr id="3" name="Content Placeholder 2">
            <a:extLst>
              <a:ext uri="{FF2B5EF4-FFF2-40B4-BE49-F238E27FC236}">
                <a16:creationId xmlns:a16="http://schemas.microsoft.com/office/drawing/2014/main" id="{4DA82895-534D-B04F-BFD1-E64DFCA3E3D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13EC5F6-41F0-284A-8F8D-0BAF324FBF6E}"/>
              </a:ext>
            </a:extLst>
          </p:cNvPr>
          <p:cNvPicPr>
            <a:picLocks noChangeAspect="1"/>
          </p:cNvPicPr>
          <p:nvPr/>
        </p:nvPicPr>
        <p:blipFill>
          <a:blip r:embed="rId2"/>
          <a:stretch>
            <a:fillRect/>
          </a:stretch>
        </p:blipFill>
        <p:spPr>
          <a:xfrm>
            <a:off x="0" y="1825625"/>
            <a:ext cx="12192000" cy="4640000"/>
          </a:xfrm>
          <a:prstGeom prst="rect">
            <a:avLst/>
          </a:prstGeom>
        </p:spPr>
      </p:pic>
    </p:spTree>
    <p:extLst>
      <p:ext uri="{BB962C8B-B14F-4D97-AF65-F5344CB8AC3E}">
        <p14:creationId xmlns:p14="http://schemas.microsoft.com/office/powerpoint/2010/main" val="152264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7DE4-40ED-804E-90C3-7FB719E243F4}"/>
              </a:ext>
            </a:extLst>
          </p:cNvPr>
          <p:cNvSpPr>
            <a:spLocks noGrp="1"/>
          </p:cNvSpPr>
          <p:nvPr>
            <p:ph type="title"/>
          </p:nvPr>
        </p:nvSpPr>
        <p:spPr/>
        <p:txBody>
          <a:bodyPr/>
          <a:lstStyle/>
          <a:p>
            <a:r>
              <a:rPr lang="en-US" b="1" dirty="0"/>
              <a:t>Relationship</a:t>
            </a:r>
            <a:endParaRPr lang="en-US" dirty="0"/>
          </a:p>
        </p:txBody>
      </p:sp>
      <p:sp>
        <p:nvSpPr>
          <p:cNvPr id="3" name="Content Placeholder 2">
            <a:extLst>
              <a:ext uri="{FF2B5EF4-FFF2-40B4-BE49-F238E27FC236}">
                <a16:creationId xmlns:a16="http://schemas.microsoft.com/office/drawing/2014/main" id="{0F2AF234-4CA9-254F-A153-0AE9C5489907}"/>
              </a:ext>
            </a:extLst>
          </p:cNvPr>
          <p:cNvSpPr>
            <a:spLocks noGrp="1"/>
          </p:cNvSpPr>
          <p:nvPr>
            <p:ph idx="1"/>
          </p:nvPr>
        </p:nvSpPr>
        <p:spPr/>
        <p:txBody>
          <a:bodyPr>
            <a:normAutofit fontScale="92500"/>
          </a:bodyPr>
          <a:lstStyle/>
          <a:p>
            <a:r>
              <a:rPr lang="en-US" dirty="0"/>
              <a:t>Relationships are associations between entities </a:t>
            </a:r>
          </a:p>
          <a:p>
            <a:r>
              <a:rPr lang="en-US" dirty="0"/>
              <a:t>Every relationship has a parent entity and a child entity, the parent being the first entity in the relationship, and the child being the second </a:t>
            </a:r>
          </a:p>
          <a:p>
            <a:r>
              <a:rPr lang="en-US" dirty="0"/>
              <a:t>labeled with active verbs so that the connections between entities can be understood </a:t>
            </a:r>
          </a:p>
          <a:p>
            <a:r>
              <a:rPr lang="en-US" dirty="0"/>
              <a:t>the top words are read from parent to child, and the bottom words are read from child to parent </a:t>
            </a:r>
          </a:p>
          <a:p>
            <a:r>
              <a:rPr lang="en-US" dirty="0"/>
              <a:t>Relationships have two properties </a:t>
            </a:r>
          </a:p>
          <a:p>
            <a:pPr lvl="1"/>
            <a:r>
              <a:rPr lang="en-US" dirty="0"/>
              <a:t>Cardinality</a:t>
            </a:r>
          </a:p>
          <a:p>
            <a:pPr lvl="1"/>
            <a:r>
              <a:rPr lang="en-US" b="1" dirty="0"/>
              <a:t>Modality</a:t>
            </a:r>
            <a:endParaRPr lang="en-US" dirty="0"/>
          </a:p>
        </p:txBody>
      </p:sp>
    </p:spTree>
    <p:extLst>
      <p:ext uri="{BB962C8B-B14F-4D97-AF65-F5344CB8AC3E}">
        <p14:creationId xmlns:p14="http://schemas.microsoft.com/office/powerpoint/2010/main" val="162893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D41E-BBC8-9E47-8BC8-16325A3B4370}"/>
              </a:ext>
            </a:extLst>
          </p:cNvPr>
          <p:cNvSpPr>
            <a:spLocks noGrp="1"/>
          </p:cNvSpPr>
          <p:nvPr>
            <p:ph type="title"/>
          </p:nvPr>
        </p:nvSpPr>
        <p:spPr/>
        <p:txBody>
          <a:bodyPr/>
          <a:lstStyle/>
          <a:p>
            <a:r>
              <a:rPr lang="en-US" b="1" dirty="0"/>
              <a:t>Cardinality</a:t>
            </a:r>
            <a:endParaRPr lang="en-US" dirty="0"/>
          </a:p>
        </p:txBody>
      </p:sp>
      <p:sp>
        <p:nvSpPr>
          <p:cNvPr id="3" name="Content Placeholder 2">
            <a:extLst>
              <a:ext uri="{FF2B5EF4-FFF2-40B4-BE49-F238E27FC236}">
                <a16:creationId xmlns:a16="http://schemas.microsoft.com/office/drawing/2014/main" id="{949C300B-0812-8F4E-9E56-80FEA43BC2E3}"/>
              </a:ext>
            </a:extLst>
          </p:cNvPr>
          <p:cNvSpPr>
            <a:spLocks noGrp="1"/>
          </p:cNvSpPr>
          <p:nvPr>
            <p:ph idx="1"/>
          </p:nvPr>
        </p:nvSpPr>
        <p:spPr/>
        <p:txBody>
          <a:bodyPr/>
          <a:lstStyle/>
          <a:p>
            <a:r>
              <a:rPr lang="en-US" dirty="0"/>
              <a:t>the ratio of parent instances to child instances. </a:t>
            </a:r>
          </a:p>
          <a:p>
            <a:r>
              <a:rPr lang="en-US" dirty="0"/>
              <a:t>“How many instances of one entity are associated with an instance of the other?” </a:t>
            </a:r>
          </a:p>
          <a:p>
            <a:r>
              <a:rPr lang="en-US" dirty="0"/>
              <a:t>1:1, 1:N, or M:N </a:t>
            </a:r>
          </a:p>
          <a:p>
            <a:r>
              <a:rPr lang="en-US" dirty="0"/>
              <a:t>As we will learn later, there are advantages to eliminating M:N relationships from an ERD, so that is why it was removed from the last Figure by creating the Chemical Request entity between LCA and Chemical. </a:t>
            </a:r>
          </a:p>
          <a:p>
            <a:endParaRPr lang="en-US" dirty="0"/>
          </a:p>
        </p:txBody>
      </p:sp>
    </p:spTree>
    <p:extLst>
      <p:ext uri="{BB962C8B-B14F-4D97-AF65-F5344CB8AC3E}">
        <p14:creationId xmlns:p14="http://schemas.microsoft.com/office/powerpoint/2010/main" val="235180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0ADFF-8DD3-AF42-8828-BE350224FC44}"/>
              </a:ext>
            </a:extLst>
          </p:cNvPr>
          <p:cNvSpPr>
            <a:spLocks noGrp="1"/>
          </p:cNvSpPr>
          <p:nvPr>
            <p:ph type="title"/>
          </p:nvPr>
        </p:nvSpPr>
        <p:spPr/>
        <p:txBody>
          <a:bodyPr/>
          <a:lstStyle/>
          <a:p>
            <a:r>
              <a:rPr lang="en-US" b="1" dirty="0"/>
              <a:t>Modality</a:t>
            </a:r>
            <a:endParaRPr lang="en-US" dirty="0"/>
          </a:p>
        </p:txBody>
      </p:sp>
      <p:sp>
        <p:nvSpPr>
          <p:cNvPr id="3" name="Content Placeholder 2">
            <a:extLst>
              <a:ext uri="{FF2B5EF4-FFF2-40B4-BE49-F238E27FC236}">
                <a16:creationId xmlns:a16="http://schemas.microsoft.com/office/drawing/2014/main" id="{7BA02EDD-1989-404C-85C2-0AB481929FAB}"/>
              </a:ext>
            </a:extLst>
          </p:cNvPr>
          <p:cNvSpPr>
            <a:spLocks noGrp="1"/>
          </p:cNvSpPr>
          <p:nvPr>
            <p:ph idx="1"/>
          </p:nvPr>
        </p:nvSpPr>
        <p:spPr/>
        <p:txBody>
          <a:bodyPr>
            <a:normAutofit fontScale="92500" lnSpcReduction="10000"/>
          </a:bodyPr>
          <a:lstStyle/>
          <a:p>
            <a:r>
              <a:rPr lang="en-US" dirty="0"/>
              <a:t>whether the child-entity instance is required to participate in the relationship </a:t>
            </a:r>
          </a:p>
          <a:p>
            <a:r>
              <a:rPr lang="en-US" dirty="0"/>
              <a:t>It forces you to ask questions like, </a:t>
            </a:r>
          </a:p>
          <a:p>
            <a:pPr lvl="1"/>
            <a:r>
              <a:rPr lang="en-US" dirty="0"/>
              <a:t>Can you have a Chemical Request without a Chemical? NO</a:t>
            </a:r>
          </a:p>
          <a:p>
            <a:pPr lvl="1"/>
            <a:r>
              <a:rPr lang="en-US" dirty="0"/>
              <a:t>Can you have a Chemical without a Chemical Request? Yes</a:t>
            </a:r>
          </a:p>
          <a:p>
            <a:r>
              <a:rPr lang="en-US" dirty="0"/>
              <a:t>A bar is placed on the relationship line next to the parent entity if nulls are not allowed</a:t>
            </a:r>
          </a:p>
          <a:p>
            <a:pPr lvl="1"/>
            <a:r>
              <a:rPr lang="en-US" dirty="0"/>
              <a:t>Zero if null</a:t>
            </a:r>
          </a:p>
          <a:p>
            <a:r>
              <a:rPr lang="en-US" dirty="0"/>
              <a:t>The modality is “not null,” or “required,” for the first relationship in our Figure. Notice, however, that a zero has been placed on the relationship line between Chemical and Chemical Request next to the Chemical Request entity. </a:t>
            </a:r>
          </a:p>
          <a:p>
            <a:endParaRPr lang="en-US" dirty="0"/>
          </a:p>
          <a:p>
            <a:endParaRPr lang="en-US" dirty="0"/>
          </a:p>
        </p:txBody>
      </p:sp>
    </p:spTree>
    <p:extLst>
      <p:ext uri="{BB962C8B-B14F-4D97-AF65-F5344CB8AC3E}">
        <p14:creationId xmlns:p14="http://schemas.microsoft.com/office/powerpoint/2010/main" val="284334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AA57D-5C34-6D47-8327-7834A2649175}"/>
              </a:ext>
            </a:extLst>
          </p:cNvPr>
          <p:cNvSpPr>
            <a:spLocks noGrp="1"/>
          </p:cNvSpPr>
          <p:nvPr>
            <p:ph type="title"/>
          </p:nvPr>
        </p:nvSpPr>
        <p:spPr/>
        <p:txBody>
          <a:bodyPr/>
          <a:lstStyle/>
          <a:p>
            <a:r>
              <a:rPr lang="en-US" dirty="0"/>
              <a:t>The Data Dictionary and Metadata </a:t>
            </a:r>
          </a:p>
        </p:txBody>
      </p:sp>
      <p:sp>
        <p:nvSpPr>
          <p:cNvPr id="3" name="Content Placeholder 2">
            <a:extLst>
              <a:ext uri="{FF2B5EF4-FFF2-40B4-BE49-F238E27FC236}">
                <a16:creationId xmlns:a16="http://schemas.microsoft.com/office/drawing/2014/main" id="{A6F4B222-FB98-304B-B284-5A8862B63EFA}"/>
              </a:ext>
            </a:extLst>
          </p:cNvPr>
          <p:cNvSpPr>
            <a:spLocks noGrp="1"/>
          </p:cNvSpPr>
          <p:nvPr>
            <p:ph idx="1"/>
          </p:nvPr>
        </p:nvSpPr>
        <p:spPr/>
        <p:txBody>
          <a:bodyPr/>
          <a:lstStyle/>
          <a:p>
            <a:r>
              <a:rPr lang="en-US" dirty="0"/>
              <a:t>Every CASE tool has something called a data dictionary, which quite literally is where the analyst goes to define or look up information about the entities, attributes, and relationships on the ERD </a:t>
            </a:r>
          </a:p>
          <a:p>
            <a:r>
              <a:rPr lang="en-US" dirty="0"/>
              <a:t>The information you see in the data dictionary is called metadata</a:t>
            </a:r>
          </a:p>
          <a:p>
            <a:pPr lvl="1"/>
            <a:r>
              <a:rPr lang="en-US" dirty="0"/>
              <a:t>data about data </a:t>
            </a:r>
          </a:p>
          <a:p>
            <a:r>
              <a:rPr lang="en-US" dirty="0"/>
              <a:t>Metadata is anything that describes an entity, attribute, or relationship  </a:t>
            </a:r>
          </a:p>
          <a:p>
            <a:r>
              <a:rPr lang="en-US" dirty="0"/>
              <a:t>Metadata are stored in the data dictionary so that they can be shared and accessed by developers and users throughout the SDLC. </a:t>
            </a:r>
          </a:p>
          <a:p>
            <a:endParaRPr lang="en-US" dirty="0"/>
          </a:p>
          <a:p>
            <a:endParaRPr lang="en-US" dirty="0"/>
          </a:p>
        </p:txBody>
      </p:sp>
    </p:spTree>
    <p:extLst>
      <p:ext uri="{BB962C8B-B14F-4D97-AF65-F5344CB8AC3E}">
        <p14:creationId xmlns:p14="http://schemas.microsoft.com/office/powerpoint/2010/main" val="406545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DCD0-D621-314F-A6B0-911342920115}"/>
              </a:ext>
            </a:extLst>
          </p:cNvPr>
          <p:cNvSpPr>
            <a:spLocks noGrp="1"/>
          </p:cNvSpPr>
          <p:nvPr>
            <p:ph type="title"/>
          </p:nvPr>
        </p:nvSpPr>
        <p:spPr/>
        <p:txBody>
          <a:bodyPr/>
          <a:lstStyle/>
          <a:p>
            <a:r>
              <a:rPr lang="en-US" dirty="0"/>
              <a:t>Meta-Data</a:t>
            </a:r>
          </a:p>
        </p:txBody>
      </p:sp>
      <p:sp>
        <p:nvSpPr>
          <p:cNvPr id="3" name="Content Placeholder 2">
            <a:extLst>
              <a:ext uri="{FF2B5EF4-FFF2-40B4-BE49-F238E27FC236}">
                <a16:creationId xmlns:a16="http://schemas.microsoft.com/office/drawing/2014/main" id="{29775BDF-BCE3-2446-9796-C7FD9DD4E88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823DF4C-5007-104D-8138-83822A133183}"/>
              </a:ext>
            </a:extLst>
          </p:cNvPr>
          <p:cNvPicPr>
            <a:picLocks noChangeAspect="1"/>
          </p:cNvPicPr>
          <p:nvPr/>
        </p:nvPicPr>
        <p:blipFill>
          <a:blip r:embed="rId2"/>
          <a:stretch>
            <a:fillRect/>
          </a:stretch>
        </p:blipFill>
        <p:spPr>
          <a:xfrm>
            <a:off x="1122955" y="1242218"/>
            <a:ext cx="8107541" cy="5628993"/>
          </a:xfrm>
          <a:prstGeom prst="rect">
            <a:avLst/>
          </a:prstGeom>
        </p:spPr>
      </p:pic>
    </p:spTree>
    <p:extLst>
      <p:ext uri="{BB962C8B-B14F-4D97-AF65-F5344CB8AC3E}">
        <p14:creationId xmlns:p14="http://schemas.microsoft.com/office/powerpoint/2010/main" val="2645415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965C5-D8DF-ED46-B183-889A8C5AED9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VISIO 2010</a:t>
            </a:r>
          </a:p>
        </p:txBody>
      </p:sp>
      <p:pic>
        <p:nvPicPr>
          <p:cNvPr id="4" name="Content Placeholder 3">
            <a:extLst>
              <a:ext uri="{FF2B5EF4-FFF2-40B4-BE49-F238E27FC236}">
                <a16:creationId xmlns:a16="http://schemas.microsoft.com/office/drawing/2014/main" id="{376819D2-7E48-DE45-A106-195131DC194E}"/>
              </a:ext>
            </a:extLst>
          </p:cNvPr>
          <p:cNvPicPr>
            <a:picLocks noGrp="1" noChangeAspect="1"/>
          </p:cNvPicPr>
          <p:nvPr>
            <p:ph idx="1"/>
          </p:nvPr>
        </p:nvPicPr>
        <p:blipFill>
          <a:blip r:embed="rId2"/>
          <a:stretch>
            <a:fillRect/>
          </a:stretch>
        </p:blipFill>
        <p:spPr>
          <a:xfrm>
            <a:off x="2494198" y="1675227"/>
            <a:ext cx="7203604" cy="4394199"/>
          </a:xfrm>
          <a:prstGeom prst="rect">
            <a:avLst/>
          </a:prstGeom>
        </p:spPr>
      </p:pic>
    </p:spTree>
    <p:extLst>
      <p:ext uri="{BB962C8B-B14F-4D97-AF65-F5344CB8AC3E}">
        <p14:creationId xmlns:p14="http://schemas.microsoft.com/office/powerpoint/2010/main" val="77646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965C5-D8DF-ED46-B183-889A8C5AED9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VISIO 2010</a:t>
            </a:r>
          </a:p>
        </p:txBody>
      </p:sp>
      <p:pic>
        <p:nvPicPr>
          <p:cNvPr id="6" name="Content Placeholder 5">
            <a:extLst>
              <a:ext uri="{FF2B5EF4-FFF2-40B4-BE49-F238E27FC236}">
                <a16:creationId xmlns:a16="http://schemas.microsoft.com/office/drawing/2014/main" id="{6074E990-37B6-8F44-89CE-35B20889F553}"/>
              </a:ext>
            </a:extLst>
          </p:cNvPr>
          <p:cNvPicPr>
            <a:picLocks noGrp="1" noChangeAspect="1"/>
          </p:cNvPicPr>
          <p:nvPr>
            <p:ph idx="1"/>
          </p:nvPr>
        </p:nvPicPr>
        <p:blipFill>
          <a:blip r:embed="rId2"/>
          <a:stretch>
            <a:fillRect/>
          </a:stretch>
        </p:blipFill>
        <p:spPr>
          <a:xfrm>
            <a:off x="2224458" y="1675227"/>
            <a:ext cx="7743083" cy="4394199"/>
          </a:xfrm>
          <a:prstGeom prst="rect">
            <a:avLst/>
          </a:prstGeom>
        </p:spPr>
      </p:pic>
    </p:spTree>
    <p:extLst>
      <p:ext uri="{BB962C8B-B14F-4D97-AF65-F5344CB8AC3E}">
        <p14:creationId xmlns:p14="http://schemas.microsoft.com/office/powerpoint/2010/main" val="47338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F0A6-5EB9-8746-BE8D-22B4A94F471A}"/>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5226F637-B454-FE4A-8743-348B9EA7DA31}"/>
              </a:ext>
            </a:extLst>
          </p:cNvPr>
          <p:cNvSpPr>
            <a:spLocks noGrp="1"/>
          </p:cNvSpPr>
          <p:nvPr>
            <p:ph idx="1"/>
          </p:nvPr>
        </p:nvSpPr>
        <p:spPr/>
        <p:txBody>
          <a:bodyPr/>
          <a:lstStyle/>
          <a:p>
            <a:r>
              <a:rPr lang="en-US"/>
              <a:t>describes the data that flow through the business processes in an organization </a:t>
            </a:r>
          </a:p>
          <a:p>
            <a:r>
              <a:rPr lang="en-US"/>
              <a:t>During the analysis phase, the data model presents the logical organization of data without indicating how the data are stored, created, or manipulated so that analysts can focus on the business without being distracted by technical details. </a:t>
            </a:r>
          </a:p>
          <a:p>
            <a:r>
              <a:rPr lang="en-US"/>
              <a:t>Later, during the design phase, the data model is changed to reflect exactly how the data will be stored in databases and files </a:t>
            </a:r>
          </a:p>
          <a:p>
            <a:endParaRPr lang="en-US" dirty="0"/>
          </a:p>
        </p:txBody>
      </p:sp>
    </p:spTree>
    <p:extLst>
      <p:ext uri="{BB962C8B-B14F-4D97-AF65-F5344CB8AC3E}">
        <p14:creationId xmlns:p14="http://schemas.microsoft.com/office/powerpoint/2010/main" val="4006988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965C5-D8DF-ED46-B183-889A8C5AED9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VISIO 2010</a:t>
            </a:r>
          </a:p>
        </p:txBody>
      </p:sp>
      <p:pic>
        <p:nvPicPr>
          <p:cNvPr id="6" name="Content Placeholder 5">
            <a:extLst>
              <a:ext uri="{FF2B5EF4-FFF2-40B4-BE49-F238E27FC236}">
                <a16:creationId xmlns:a16="http://schemas.microsoft.com/office/drawing/2014/main" id="{48D13ABB-3B95-FD42-9362-2A0DB671F16A}"/>
              </a:ext>
            </a:extLst>
          </p:cNvPr>
          <p:cNvPicPr>
            <a:picLocks noGrp="1" noChangeAspect="1"/>
          </p:cNvPicPr>
          <p:nvPr>
            <p:ph idx="1"/>
          </p:nvPr>
        </p:nvPicPr>
        <p:blipFill>
          <a:blip r:embed="rId2"/>
          <a:stretch>
            <a:fillRect/>
          </a:stretch>
        </p:blipFill>
        <p:spPr>
          <a:xfrm>
            <a:off x="2494198" y="1675227"/>
            <a:ext cx="7203604" cy="4394199"/>
          </a:xfrm>
          <a:prstGeom prst="rect">
            <a:avLst/>
          </a:prstGeom>
        </p:spPr>
      </p:pic>
    </p:spTree>
    <p:extLst>
      <p:ext uri="{BB962C8B-B14F-4D97-AF65-F5344CB8AC3E}">
        <p14:creationId xmlns:p14="http://schemas.microsoft.com/office/powerpoint/2010/main" val="2992437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906D-73B8-4A48-8E88-BCC6A5DE5DC7}"/>
              </a:ext>
            </a:extLst>
          </p:cNvPr>
          <p:cNvSpPr>
            <a:spLocks noGrp="1"/>
          </p:cNvSpPr>
          <p:nvPr>
            <p:ph type="title"/>
          </p:nvPr>
        </p:nvSpPr>
        <p:spPr/>
        <p:txBody>
          <a:bodyPr/>
          <a:lstStyle/>
          <a:p>
            <a:r>
              <a:rPr lang="en-US" dirty="0"/>
              <a:t>Building Entity Relationship Diagrams Steps</a:t>
            </a:r>
          </a:p>
        </p:txBody>
      </p:sp>
      <p:sp>
        <p:nvSpPr>
          <p:cNvPr id="3" name="Content Placeholder 2">
            <a:extLst>
              <a:ext uri="{FF2B5EF4-FFF2-40B4-BE49-F238E27FC236}">
                <a16:creationId xmlns:a16="http://schemas.microsoft.com/office/drawing/2014/main" id="{BFD018FF-11D6-7945-BAD5-DE3570E734EB}"/>
              </a:ext>
            </a:extLst>
          </p:cNvPr>
          <p:cNvSpPr>
            <a:spLocks noGrp="1"/>
          </p:cNvSpPr>
          <p:nvPr>
            <p:ph idx="1"/>
          </p:nvPr>
        </p:nvSpPr>
        <p:spPr/>
        <p:txBody>
          <a:bodyPr>
            <a:normAutofit lnSpcReduction="10000"/>
          </a:bodyPr>
          <a:lstStyle/>
          <a:p>
            <a:r>
              <a:rPr lang="en-US" dirty="0"/>
              <a:t>Step 1: </a:t>
            </a:r>
            <a:r>
              <a:rPr lang="en-US" b="1" dirty="0"/>
              <a:t>Identify the Entities </a:t>
            </a:r>
            <a:endParaRPr lang="en-US" dirty="0"/>
          </a:p>
          <a:p>
            <a:r>
              <a:rPr lang="en-US" dirty="0"/>
              <a:t>identify the entities for the model, and their attributes. </a:t>
            </a:r>
          </a:p>
          <a:p>
            <a:r>
              <a:rPr lang="en-US" dirty="0"/>
              <a:t>major categories of information that you need to store in your system. </a:t>
            </a:r>
          </a:p>
          <a:p>
            <a:r>
              <a:rPr lang="en-US" dirty="0"/>
              <a:t>using a use case, look at the major inputs to the use case, the major outputs, and the information used for the use case steps. </a:t>
            </a:r>
          </a:p>
          <a:p>
            <a:r>
              <a:rPr lang="en-US" dirty="0"/>
              <a:t>If the process models (e.g., DFDs) have been prepared, the data stores on the DFDs, the external entities, and the data flows indicate the kinds of information that are captured and flow through the system. </a:t>
            </a:r>
          </a:p>
          <a:p>
            <a:endParaRPr lang="en-US" dirty="0"/>
          </a:p>
        </p:txBody>
      </p:sp>
    </p:spTree>
    <p:extLst>
      <p:ext uri="{BB962C8B-B14F-4D97-AF65-F5344CB8AC3E}">
        <p14:creationId xmlns:p14="http://schemas.microsoft.com/office/powerpoint/2010/main" val="261046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87BBF-8AD6-2440-A21E-2B2697C94CAB}"/>
              </a:ext>
            </a:extLst>
          </p:cNvPr>
          <p:cNvSpPr>
            <a:spLocks noGrp="1"/>
          </p:cNvSpPr>
          <p:nvPr>
            <p:ph type="title"/>
          </p:nvPr>
        </p:nvSpPr>
        <p:spPr/>
        <p:txBody>
          <a:bodyPr/>
          <a:lstStyle/>
          <a:p>
            <a:r>
              <a:rPr lang="en-US" dirty="0"/>
              <a:t>Building Entity Relationship Diagrams Steps</a:t>
            </a:r>
          </a:p>
        </p:txBody>
      </p:sp>
      <p:sp>
        <p:nvSpPr>
          <p:cNvPr id="3" name="Content Placeholder 2">
            <a:extLst>
              <a:ext uri="{FF2B5EF4-FFF2-40B4-BE49-F238E27FC236}">
                <a16:creationId xmlns:a16="http://schemas.microsoft.com/office/drawing/2014/main" id="{3310C837-5292-594A-A083-784A2C43B717}"/>
              </a:ext>
            </a:extLst>
          </p:cNvPr>
          <p:cNvSpPr>
            <a:spLocks noGrp="1"/>
          </p:cNvSpPr>
          <p:nvPr>
            <p:ph idx="1"/>
          </p:nvPr>
        </p:nvSpPr>
        <p:spPr/>
        <p:txBody>
          <a:bodyPr>
            <a:normAutofit lnSpcReduction="10000"/>
          </a:bodyPr>
          <a:lstStyle/>
          <a:p>
            <a:r>
              <a:rPr lang="en-US" b="1" dirty="0"/>
              <a:t>Step 2: Add Attributes and Assign Identifiers </a:t>
            </a:r>
            <a:endParaRPr lang="en-US" dirty="0"/>
          </a:p>
          <a:p>
            <a:r>
              <a:rPr lang="en-US" dirty="0"/>
              <a:t>information that describes each entity becomes its attributes </a:t>
            </a:r>
          </a:p>
          <a:p>
            <a:r>
              <a:rPr lang="en-US" dirty="0"/>
              <a:t>How to identify them</a:t>
            </a:r>
          </a:p>
          <a:p>
            <a:pPr lvl="1"/>
            <a:r>
              <a:rPr lang="en-US" dirty="0"/>
              <a:t>The elements of the DFD should be added to the ERD as attributes in your entities </a:t>
            </a:r>
          </a:p>
          <a:p>
            <a:pPr lvl="1"/>
            <a:r>
              <a:rPr lang="en-US" dirty="0"/>
              <a:t>check the requirements definition </a:t>
            </a:r>
          </a:p>
          <a:p>
            <a:pPr lvl="1"/>
            <a:r>
              <a:rPr lang="en-US" dirty="0"/>
              <a:t>use requirements elicitation techniques (interviews)</a:t>
            </a:r>
          </a:p>
          <a:p>
            <a:r>
              <a:rPr lang="en-US" dirty="0"/>
              <a:t>Once the attributes are identified, one or more of them will become the entity’s identifier. </a:t>
            </a:r>
          </a:p>
          <a:p>
            <a:r>
              <a:rPr lang="en-US" dirty="0"/>
              <a:t>The identifier must be an attribute(s) that is able to uniquely identify a single instance of the entity. </a:t>
            </a:r>
          </a:p>
          <a:p>
            <a:endParaRPr lang="en-US" dirty="0"/>
          </a:p>
        </p:txBody>
      </p:sp>
    </p:spTree>
    <p:extLst>
      <p:ext uri="{BB962C8B-B14F-4D97-AF65-F5344CB8AC3E}">
        <p14:creationId xmlns:p14="http://schemas.microsoft.com/office/powerpoint/2010/main" val="252095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C9FC-BD8C-B04C-9FDD-53A9CCAC6EF1}"/>
              </a:ext>
            </a:extLst>
          </p:cNvPr>
          <p:cNvSpPr>
            <a:spLocks noGrp="1"/>
          </p:cNvSpPr>
          <p:nvPr>
            <p:ph type="title"/>
          </p:nvPr>
        </p:nvSpPr>
        <p:spPr/>
        <p:txBody>
          <a:bodyPr/>
          <a:lstStyle/>
          <a:p>
            <a:r>
              <a:rPr lang="en-US" dirty="0"/>
              <a:t>Building Entity Relationship Diagrams Steps</a:t>
            </a:r>
          </a:p>
        </p:txBody>
      </p:sp>
      <p:sp>
        <p:nvSpPr>
          <p:cNvPr id="3" name="Content Placeholder 2">
            <a:extLst>
              <a:ext uri="{FF2B5EF4-FFF2-40B4-BE49-F238E27FC236}">
                <a16:creationId xmlns:a16="http://schemas.microsoft.com/office/drawing/2014/main" id="{BBF1ECA3-8189-DC49-8858-C758FAD0ACD1}"/>
              </a:ext>
            </a:extLst>
          </p:cNvPr>
          <p:cNvSpPr>
            <a:spLocks noGrp="1"/>
          </p:cNvSpPr>
          <p:nvPr>
            <p:ph idx="1"/>
          </p:nvPr>
        </p:nvSpPr>
        <p:spPr/>
        <p:txBody>
          <a:bodyPr/>
          <a:lstStyle/>
          <a:p>
            <a:r>
              <a:rPr lang="en-US" b="1" dirty="0"/>
              <a:t>Step 3: Identify Relationships </a:t>
            </a:r>
            <a:endParaRPr lang="en-US" dirty="0"/>
          </a:p>
          <a:p>
            <a:r>
              <a:rPr lang="en-US" dirty="0"/>
              <a:t>how the entities are related to each other </a:t>
            </a:r>
          </a:p>
          <a:p>
            <a:r>
              <a:rPr lang="en-US" dirty="0"/>
              <a:t>each relationship is labeled, and cardinality and modality is assigned. </a:t>
            </a:r>
          </a:p>
          <a:p>
            <a:r>
              <a:rPr lang="en-US" dirty="0"/>
              <a:t>The easiest approach is to begin with one entity and determine all the entities with which it shares relationships. </a:t>
            </a:r>
          </a:p>
          <a:p>
            <a:r>
              <a:rPr lang="en-US" dirty="0"/>
              <a:t>For cardinality, ask how many instances of each entity participate in the relationship </a:t>
            </a:r>
          </a:p>
          <a:p>
            <a:r>
              <a:rPr lang="en-US" dirty="0"/>
              <a:t>Next, we examine the relationship’s modality. Can an LCA exist without an associated chemical request? </a:t>
            </a:r>
          </a:p>
          <a:p>
            <a:endParaRPr lang="en-US" dirty="0"/>
          </a:p>
          <a:p>
            <a:endParaRPr lang="en-US" dirty="0"/>
          </a:p>
        </p:txBody>
      </p:sp>
    </p:spTree>
    <p:extLst>
      <p:ext uri="{BB962C8B-B14F-4D97-AF65-F5344CB8AC3E}">
        <p14:creationId xmlns:p14="http://schemas.microsoft.com/office/powerpoint/2010/main" val="1803143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BEE9D-CA0D-8C41-8230-574ADEC16A10}"/>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D055D596-B843-2E40-9FF8-9AE6F2B7A023}"/>
              </a:ext>
            </a:extLst>
          </p:cNvPr>
          <p:cNvSpPr>
            <a:spLocks noGrp="1"/>
          </p:cNvSpPr>
          <p:nvPr>
            <p:ph idx="1"/>
          </p:nvPr>
        </p:nvSpPr>
        <p:spPr/>
        <p:txBody>
          <a:bodyPr/>
          <a:lstStyle/>
          <a:p>
            <a:r>
              <a:rPr lang="en-US" dirty="0"/>
              <a:t>Data modeling is an iterative process. </a:t>
            </a:r>
          </a:p>
          <a:p>
            <a:r>
              <a:rPr lang="en-US" dirty="0"/>
              <a:t>Often, the assumptions you make and the decisions you make change as you learn more about the </a:t>
            </a:r>
            <a:r>
              <a:rPr lang="en-US"/>
              <a:t>business requirements and </a:t>
            </a:r>
            <a:r>
              <a:rPr lang="en-US" dirty="0"/>
              <a:t>as changes are made to the use cases and process models. </a:t>
            </a:r>
          </a:p>
          <a:p>
            <a:endParaRPr lang="en-US" dirty="0"/>
          </a:p>
        </p:txBody>
      </p:sp>
    </p:spTree>
    <p:extLst>
      <p:ext uri="{BB962C8B-B14F-4D97-AF65-F5344CB8AC3E}">
        <p14:creationId xmlns:p14="http://schemas.microsoft.com/office/powerpoint/2010/main" val="3132202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4F4DE-E0D8-A748-A62A-522A0AEF6225}"/>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3DE0F8F5-CB9A-FD42-A2FD-75412A3FAC5C}"/>
              </a:ext>
            </a:extLst>
          </p:cNvPr>
          <p:cNvSpPr>
            <a:spLocks noGrp="1"/>
          </p:cNvSpPr>
          <p:nvPr>
            <p:ph idx="1"/>
          </p:nvPr>
        </p:nvSpPr>
        <p:spPr/>
        <p:txBody>
          <a:bodyPr/>
          <a:lstStyle/>
          <a:p>
            <a:r>
              <a:rPr lang="en-US" dirty="0"/>
              <a:t>how the data that flow through the processes are organized and presented </a:t>
            </a:r>
          </a:p>
          <a:p>
            <a:r>
              <a:rPr lang="en-US" dirty="0"/>
              <a:t>A data model is a formal way of representing the data that are used and created by a business system </a:t>
            </a:r>
          </a:p>
          <a:p>
            <a:r>
              <a:rPr lang="en-US" dirty="0"/>
              <a:t>The data model is drawn by an iterative process in which the model becomes more detailed and less conceptual over time. </a:t>
            </a:r>
          </a:p>
          <a:p>
            <a:r>
              <a:rPr lang="en-US" dirty="0"/>
              <a:t>Project teams usually use CASE tools to draw data models </a:t>
            </a:r>
          </a:p>
          <a:p>
            <a:endParaRPr lang="en-US" dirty="0"/>
          </a:p>
        </p:txBody>
      </p:sp>
    </p:spTree>
    <p:extLst>
      <p:ext uri="{BB962C8B-B14F-4D97-AF65-F5344CB8AC3E}">
        <p14:creationId xmlns:p14="http://schemas.microsoft.com/office/powerpoint/2010/main" val="244240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D70A-BC11-4B4D-9F9A-B62C9CC1062E}"/>
              </a:ext>
            </a:extLst>
          </p:cNvPr>
          <p:cNvSpPr>
            <a:spLocks noGrp="1"/>
          </p:cNvSpPr>
          <p:nvPr>
            <p:ph type="title"/>
          </p:nvPr>
        </p:nvSpPr>
        <p:spPr/>
        <p:txBody>
          <a:bodyPr/>
          <a:lstStyle/>
          <a:p>
            <a:r>
              <a:rPr lang="en-US" dirty="0"/>
              <a:t>ERD</a:t>
            </a:r>
          </a:p>
        </p:txBody>
      </p:sp>
      <p:sp>
        <p:nvSpPr>
          <p:cNvPr id="3" name="Content Placeholder 2">
            <a:extLst>
              <a:ext uri="{FF2B5EF4-FFF2-40B4-BE49-F238E27FC236}">
                <a16:creationId xmlns:a16="http://schemas.microsoft.com/office/drawing/2014/main" id="{3C8F9BBE-22EA-1F4A-B1F8-A1A7F1E58197}"/>
              </a:ext>
            </a:extLst>
          </p:cNvPr>
          <p:cNvSpPr>
            <a:spLocks noGrp="1"/>
          </p:cNvSpPr>
          <p:nvPr>
            <p:ph idx="1"/>
          </p:nvPr>
        </p:nvSpPr>
        <p:spPr/>
        <p:txBody>
          <a:bodyPr>
            <a:normAutofit fontScale="92500" lnSpcReduction="20000"/>
          </a:bodyPr>
          <a:lstStyle/>
          <a:p>
            <a:r>
              <a:rPr lang="en-US" dirty="0"/>
              <a:t>we focus on creating a logical data model. </a:t>
            </a:r>
          </a:p>
          <a:p>
            <a:r>
              <a:rPr lang="en-US" dirty="0"/>
              <a:t>We will present one of the most commonly used techniques: </a:t>
            </a:r>
          </a:p>
          <a:p>
            <a:pPr lvl="1"/>
            <a:r>
              <a:rPr lang="en-US" dirty="0"/>
              <a:t>entity relationship diagramming (ERD): graphic drawing technique developed by Peter Chen that shows all the data components of a business system </a:t>
            </a:r>
          </a:p>
          <a:p>
            <a:r>
              <a:rPr lang="en-US" dirty="0"/>
              <a:t>An entity relationship diagram (ERD) is a picture which shows the information that is created, stored, and used by a business system </a:t>
            </a:r>
          </a:p>
          <a:p>
            <a:r>
              <a:rPr lang="en-US" dirty="0"/>
              <a:t>On an ERD, similar kinds of information are listed together and placed inside boxes called entities. </a:t>
            </a:r>
          </a:p>
          <a:p>
            <a:r>
              <a:rPr lang="en-US" dirty="0"/>
              <a:t>Lines are drawn between entities to represent relationships among the data, and </a:t>
            </a:r>
          </a:p>
          <a:p>
            <a:r>
              <a:rPr lang="en-US" dirty="0"/>
              <a:t>special symbols are added to the diagram to communicate high-level business rules that need to be supported by the system. </a:t>
            </a:r>
          </a:p>
          <a:p>
            <a:endParaRPr lang="en-US" dirty="0"/>
          </a:p>
          <a:p>
            <a:endParaRPr lang="en-US" dirty="0"/>
          </a:p>
        </p:txBody>
      </p:sp>
    </p:spTree>
    <p:extLst>
      <p:ext uri="{BB962C8B-B14F-4D97-AF65-F5344CB8AC3E}">
        <p14:creationId xmlns:p14="http://schemas.microsoft.com/office/powerpoint/2010/main" val="247791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65EDA-003A-8942-A3A2-4E208F8E4F1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Reading an Entity Relationship Diagram </a:t>
            </a:r>
          </a:p>
        </p:txBody>
      </p:sp>
      <p:pic>
        <p:nvPicPr>
          <p:cNvPr id="4" name="Content Placeholder 3">
            <a:extLst>
              <a:ext uri="{FF2B5EF4-FFF2-40B4-BE49-F238E27FC236}">
                <a16:creationId xmlns:a16="http://schemas.microsoft.com/office/drawing/2014/main" id="{5B385A34-54DA-7948-846A-A8304B7DAFD6}"/>
              </a:ext>
            </a:extLst>
          </p:cNvPr>
          <p:cNvPicPr>
            <a:picLocks noGrp="1" noChangeAspect="1"/>
          </p:cNvPicPr>
          <p:nvPr>
            <p:ph idx="1"/>
          </p:nvPr>
        </p:nvPicPr>
        <p:blipFill>
          <a:blip r:embed="rId2"/>
          <a:stretch>
            <a:fillRect/>
          </a:stretch>
        </p:blipFill>
        <p:spPr>
          <a:xfrm>
            <a:off x="1" y="1643449"/>
            <a:ext cx="12192000" cy="3230881"/>
          </a:xfrm>
          <a:prstGeom prst="rect">
            <a:avLst/>
          </a:prstGeom>
        </p:spPr>
      </p:pic>
    </p:spTree>
    <p:extLst>
      <p:ext uri="{BB962C8B-B14F-4D97-AF65-F5344CB8AC3E}">
        <p14:creationId xmlns:p14="http://schemas.microsoft.com/office/powerpoint/2010/main" val="3336612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C7D38-671E-3046-9567-E182EC619EF2}"/>
              </a:ext>
            </a:extLst>
          </p:cNvPr>
          <p:cNvSpPr>
            <a:spLocks noGrp="1"/>
          </p:cNvSpPr>
          <p:nvPr>
            <p:ph type="title"/>
          </p:nvPr>
        </p:nvSpPr>
        <p:spPr/>
        <p:txBody>
          <a:bodyPr/>
          <a:lstStyle/>
          <a:p>
            <a:r>
              <a:rPr lang="en-US" dirty="0"/>
              <a:t>Reading an Entity Relationship Diagram </a:t>
            </a:r>
          </a:p>
        </p:txBody>
      </p:sp>
      <p:sp>
        <p:nvSpPr>
          <p:cNvPr id="3" name="Content Placeholder 2">
            <a:extLst>
              <a:ext uri="{FF2B5EF4-FFF2-40B4-BE49-F238E27FC236}">
                <a16:creationId xmlns:a16="http://schemas.microsoft.com/office/drawing/2014/main" id="{50F53D41-0847-A643-B692-213BD95ADD8A}"/>
              </a:ext>
            </a:extLst>
          </p:cNvPr>
          <p:cNvSpPr>
            <a:spLocks noGrp="1"/>
          </p:cNvSpPr>
          <p:nvPr>
            <p:ph idx="1"/>
          </p:nvPr>
        </p:nvSpPr>
        <p:spPr/>
        <p:txBody>
          <a:bodyPr/>
          <a:lstStyle/>
          <a:p>
            <a:r>
              <a:rPr lang="en-US" dirty="0"/>
              <a:t>The ERD also communicates high-level business rules </a:t>
            </a:r>
          </a:p>
          <a:p>
            <a:r>
              <a:rPr lang="en-US" dirty="0"/>
              <a:t>Business rules are constraints or guidelines that are followed during the operation of the system </a:t>
            </a:r>
          </a:p>
          <a:p>
            <a:pPr lvl="1"/>
            <a:r>
              <a:rPr lang="en-US" dirty="0"/>
              <a:t>A customer may place many orders </a:t>
            </a:r>
          </a:p>
          <a:p>
            <a:r>
              <a:rPr lang="en-US" dirty="0"/>
              <a:t>we know from the “crow’s foot” placed on the line closest to the Chemical Request that an LCA may make many Chemical Requests </a:t>
            </a:r>
          </a:p>
          <a:p>
            <a:r>
              <a:rPr lang="en-US" dirty="0"/>
              <a:t>We can see by the two bars placed on the line closest to the LCA that a Chemical Request is made by exactly one LCA </a:t>
            </a:r>
          </a:p>
          <a:p>
            <a:endParaRPr lang="en-US" dirty="0"/>
          </a:p>
        </p:txBody>
      </p:sp>
    </p:spTree>
    <p:extLst>
      <p:ext uri="{BB962C8B-B14F-4D97-AF65-F5344CB8AC3E}">
        <p14:creationId xmlns:p14="http://schemas.microsoft.com/office/powerpoint/2010/main" val="2717098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EF0A-DBF2-1841-A98E-AA16BE738318}"/>
              </a:ext>
            </a:extLst>
          </p:cNvPr>
          <p:cNvSpPr>
            <a:spLocks noGrp="1"/>
          </p:cNvSpPr>
          <p:nvPr>
            <p:ph type="title"/>
          </p:nvPr>
        </p:nvSpPr>
        <p:spPr/>
        <p:txBody>
          <a:bodyPr/>
          <a:lstStyle/>
          <a:p>
            <a:r>
              <a:rPr lang="en-US" dirty="0"/>
              <a:t>Elements of an Entity Relationship Diagram </a:t>
            </a:r>
          </a:p>
        </p:txBody>
      </p:sp>
      <p:sp>
        <p:nvSpPr>
          <p:cNvPr id="3" name="Content Placeholder 2">
            <a:extLst>
              <a:ext uri="{FF2B5EF4-FFF2-40B4-BE49-F238E27FC236}">
                <a16:creationId xmlns:a16="http://schemas.microsoft.com/office/drawing/2014/main" id="{9351CF0A-FE53-7A46-8984-AF5D5F4106FD}"/>
              </a:ext>
            </a:extLst>
          </p:cNvPr>
          <p:cNvSpPr>
            <a:spLocks noGrp="1"/>
          </p:cNvSpPr>
          <p:nvPr>
            <p:ph idx="1"/>
          </p:nvPr>
        </p:nvSpPr>
        <p:spPr/>
        <p:txBody>
          <a:bodyPr/>
          <a:lstStyle/>
          <a:p>
            <a:r>
              <a:rPr lang="en-US" dirty="0"/>
              <a:t>three basic elements in the data modeling language</a:t>
            </a:r>
          </a:p>
          <a:p>
            <a:pPr lvl="1"/>
            <a:r>
              <a:rPr lang="en-US" dirty="0"/>
              <a:t>entities, </a:t>
            </a:r>
          </a:p>
          <a:p>
            <a:pPr lvl="1"/>
            <a:r>
              <a:rPr lang="en-US" dirty="0"/>
              <a:t>attributes, and </a:t>
            </a:r>
          </a:p>
          <a:p>
            <a:pPr lvl="1"/>
            <a:r>
              <a:rPr lang="en-US" dirty="0"/>
              <a:t>Relationships</a:t>
            </a:r>
          </a:p>
          <a:p>
            <a:r>
              <a:rPr lang="en-US" dirty="0"/>
              <a:t>each of which is represented by a different graphic symbol </a:t>
            </a:r>
          </a:p>
          <a:p>
            <a:endParaRPr lang="en-US" dirty="0"/>
          </a:p>
          <a:p>
            <a:endParaRPr lang="en-US" dirty="0"/>
          </a:p>
        </p:txBody>
      </p:sp>
    </p:spTree>
    <p:extLst>
      <p:ext uri="{BB962C8B-B14F-4D97-AF65-F5344CB8AC3E}">
        <p14:creationId xmlns:p14="http://schemas.microsoft.com/office/powerpoint/2010/main" val="350246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C595-C0F1-3E4D-9F6D-02929FB02924}"/>
              </a:ext>
            </a:extLst>
          </p:cNvPr>
          <p:cNvSpPr>
            <a:spLocks noGrp="1"/>
          </p:cNvSpPr>
          <p:nvPr>
            <p:ph type="title"/>
          </p:nvPr>
        </p:nvSpPr>
        <p:spPr/>
        <p:txBody>
          <a:bodyPr/>
          <a:lstStyle/>
          <a:p>
            <a:r>
              <a:rPr lang="en-US" dirty="0"/>
              <a:t>Entity</a:t>
            </a:r>
          </a:p>
        </p:txBody>
      </p:sp>
      <p:sp>
        <p:nvSpPr>
          <p:cNvPr id="3" name="Content Placeholder 2">
            <a:extLst>
              <a:ext uri="{FF2B5EF4-FFF2-40B4-BE49-F238E27FC236}">
                <a16:creationId xmlns:a16="http://schemas.microsoft.com/office/drawing/2014/main" id="{439346E6-3BAC-7E47-ABA4-7403CA91F6F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5F3BC4-35B0-854F-B12D-FFCD838222E7}"/>
              </a:ext>
            </a:extLst>
          </p:cNvPr>
          <p:cNvPicPr>
            <a:picLocks noChangeAspect="1"/>
          </p:cNvPicPr>
          <p:nvPr/>
        </p:nvPicPr>
        <p:blipFill>
          <a:blip r:embed="rId2"/>
          <a:stretch>
            <a:fillRect/>
          </a:stretch>
        </p:blipFill>
        <p:spPr>
          <a:xfrm>
            <a:off x="0" y="2062861"/>
            <a:ext cx="12192000" cy="3876865"/>
          </a:xfrm>
          <a:prstGeom prst="rect">
            <a:avLst/>
          </a:prstGeom>
        </p:spPr>
      </p:pic>
    </p:spTree>
    <p:extLst>
      <p:ext uri="{BB962C8B-B14F-4D97-AF65-F5344CB8AC3E}">
        <p14:creationId xmlns:p14="http://schemas.microsoft.com/office/powerpoint/2010/main" val="4218699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B1F8-0304-364B-81D9-5A872BF7B47A}"/>
              </a:ext>
            </a:extLst>
          </p:cNvPr>
          <p:cNvSpPr>
            <a:spLocks noGrp="1"/>
          </p:cNvSpPr>
          <p:nvPr>
            <p:ph type="title"/>
          </p:nvPr>
        </p:nvSpPr>
        <p:spPr/>
        <p:txBody>
          <a:bodyPr/>
          <a:lstStyle/>
          <a:p>
            <a:r>
              <a:rPr lang="en-US" b="1" dirty="0"/>
              <a:t>Entity</a:t>
            </a:r>
            <a:endParaRPr lang="en-US" dirty="0"/>
          </a:p>
        </p:txBody>
      </p:sp>
      <p:sp>
        <p:nvSpPr>
          <p:cNvPr id="3" name="Content Placeholder 2">
            <a:extLst>
              <a:ext uri="{FF2B5EF4-FFF2-40B4-BE49-F238E27FC236}">
                <a16:creationId xmlns:a16="http://schemas.microsoft.com/office/drawing/2014/main" id="{24DACEEA-E23D-A04C-820C-5192A8286E74}"/>
              </a:ext>
            </a:extLst>
          </p:cNvPr>
          <p:cNvSpPr>
            <a:spLocks noGrp="1"/>
          </p:cNvSpPr>
          <p:nvPr>
            <p:ph idx="1"/>
          </p:nvPr>
        </p:nvSpPr>
        <p:spPr/>
        <p:txBody>
          <a:bodyPr/>
          <a:lstStyle/>
          <a:p>
            <a:r>
              <a:rPr lang="en-US" dirty="0"/>
              <a:t>basic building block for a data model </a:t>
            </a:r>
          </a:p>
          <a:p>
            <a:pPr lvl="1"/>
            <a:r>
              <a:rPr lang="en-US" dirty="0"/>
              <a:t>a person, place, event, or thing about which data is collected</a:t>
            </a:r>
          </a:p>
          <a:p>
            <a:r>
              <a:rPr lang="en-US" dirty="0"/>
              <a:t>it is described by a singular noun spelled in capital letters </a:t>
            </a:r>
          </a:p>
          <a:p>
            <a:r>
              <a:rPr lang="en-US" dirty="0"/>
              <a:t>All entities have a name, a short description that explains what they are, and an identifier that is the way to locate information in the entity </a:t>
            </a:r>
          </a:p>
          <a:p>
            <a:r>
              <a:rPr lang="en-US" dirty="0"/>
              <a:t>Entities represent something for which there exist multiple instances, or occurrences </a:t>
            </a:r>
          </a:p>
          <a:p>
            <a:endParaRPr lang="en-US" dirty="0"/>
          </a:p>
        </p:txBody>
      </p:sp>
    </p:spTree>
    <p:extLst>
      <p:ext uri="{BB962C8B-B14F-4D97-AF65-F5344CB8AC3E}">
        <p14:creationId xmlns:p14="http://schemas.microsoft.com/office/powerpoint/2010/main" val="255178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1216</Words>
  <Application>Microsoft Macintosh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Data Modeling </vt:lpstr>
      <vt:lpstr>Introduction </vt:lpstr>
      <vt:lpstr>Introduction </vt:lpstr>
      <vt:lpstr>ERD</vt:lpstr>
      <vt:lpstr>Reading an Entity Relationship Diagram </vt:lpstr>
      <vt:lpstr>Reading an Entity Relationship Diagram </vt:lpstr>
      <vt:lpstr>Elements of an Entity Relationship Diagram </vt:lpstr>
      <vt:lpstr>Entity</vt:lpstr>
      <vt:lpstr>Entity</vt:lpstr>
      <vt:lpstr>Atteribute</vt:lpstr>
      <vt:lpstr>Attribute</vt:lpstr>
      <vt:lpstr>Relationship</vt:lpstr>
      <vt:lpstr>Relationship</vt:lpstr>
      <vt:lpstr>Cardinality</vt:lpstr>
      <vt:lpstr>Modality</vt:lpstr>
      <vt:lpstr>The Data Dictionary and Metadata </vt:lpstr>
      <vt:lpstr>Meta-Data</vt:lpstr>
      <vt:lpstr>VISIO 2010</vt:lpstr>
      <vt:lpstr>VISIO 2010</vt:lpstr>
      <vt:lpstr>VISIO 2010</vt:lpstr>
      <vt:lpstr>Building Entity Relationship Diagrams Steps</vt:lpstr>
      <vt:lpstr>Building Entity Relationship Diagrams Steps</vt:lpstr>
      <vt:lpstr>Building Entity Relationship Diagrams Steps</vt:lpstr>
      <vt:lpstr>REMEMBER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 </dc:title>
  <dc:creator>Mohammed, Mostafa</dc:creator>
  <cp:lastModifiedBy>Mohammed, Mostafa</cp:lastModifiedBy>
  <cp:revision>15</cp:revision>
  <dcterms:created xsi:type="dcterms:W3CDTF">2021-12-17T13:46:32Z</dcterms:created>
  <dcterms:modified xsi:type="dcterms:W3CDTF">2021-12-18T05:42:28Z</dcterms:modified>
</cp:coreProperties>
</file>