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71" r:id="rId10"/>
    <p:sldId id="272" r:id="rId11"/>
    <p:sldId id="273" r:id="rId12"/>
    <p:sldId id="274" r:id="rId13"/>
    <p:sldId id="275" r:id="rId14"/>
    <p:sldId id="265" r:id="rId15"/>
    <p:sldId id="266" r:id="rId16"/>
    <p:sldId id="267" r:id="rId17"/>
    <p:sldId id="268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99FD37-33B5-BE46-A063-74BB261C5FEF}">
          <p14:sldIdLst>
            <p14:sldId id="256"/>
            <p14:sldId id="257"/>
          </p14:sldIdLst>
        </p14:section>
        <p14:section name="System Elements" id="{C146A7CC-38AB-AD4F-AA20-9F3561D6ACBF}">
          <p14:sldIdLst>
            <p14:sldId id="258"/>
            <p14:sldId id="263"/>
            <p14:sldId id="264"/>
            <p14:sldId id="259"/>
            <p14:sldId id="260"/>
            <p14:sldId id="261"/>
            <p14:sldId id="271"/>
            <p14:sldId id="272"/>
            <p14:sldId id="273"/>
            <p14:sldId id="274"/>
            <p14:sldId id="275"/>
          </p14:sldIdLst>
        </p14:section>
        <p14:section name="Characteristics of a system" id="{8E259DDC-88C0-5F4A-89B9-645363FD03F8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Types of Systems" id="{0C36DE79-4167-4A45-98D0-C0EFBD8558E3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4FBB-6A01-AD40-A053-93FE2056F96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2C3-07CF-7E47-979C-1FB85000B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4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4FBB-6A01-AD40-A053-93FE2056F96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2C3-07CF-7E47-979C-1FB85000B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3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4FBB-6A01-AD40-A053-93FE2056F96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2C3-07CF-7E47-979C-1FB85000B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4FBB-6A01-AD40-A053-93FE2056F96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2C3-07CF-7E47-979C-1FB85000B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10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4FBB-6A01-AD40-A053-93FE2056F96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2C3-07CF-7E47-979C-1FB85000B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58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4FBB-6A01-AD40-A053-93FE2056F96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2C3-07CF-7E47-979C-1FB85000B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6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4FBB-6A01-AD40-A053-93FE2056F96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2C3-07CF-7E47-979C-1FB85000B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36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4FBB-6A01-AD40-A053-93FE2056F96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2C3-07CF-7E47-979C-1FB85000B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96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4FBB-6A01-AD40-A053-93FE2056F96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2C3-07CF-7E47-979C-1FB85000B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7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4FBB-6A01-AD40-A053-93FE2056F96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2C3-07CF-7E47-979C-1FB85000B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2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4FBB-6A01-AD40-A053-93FE2056F96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2C3-07CF-7E47-979C-1FB85000B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4FBB-6A01-AD40-A053-93FE2056F96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2C3-07CF-7E47-979C-1FB85000B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5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4FBB-6A01-AD40-A053-93FE2056F96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2C3-07CF-7E47-979C-1FB85000B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8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4FBB-6A01-AD40-A053-93FE2056F96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2C3-07CF-7E47-979C-1FB85000B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3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4FBB-6A01-AD40-A053-93FE2056F96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2C3-07CF-7E47-979C-1FB85000B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6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4FBB-6A01-AD40-A053-93FE2056F96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2C3-07CF-7E47-979C-1FB85000B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2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C644FBB-6A01-AD40-A053-93FE2056F96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D3952C3-07CF-7E47-979C-1FB85000B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C644FBB-6A01-AD40-A053-93FE2056F96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D3952C3-07CF-7E47-979C-1FB85000B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7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CB9A-8EBA-A54F-92A5-1600F2219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 concept and Information System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DB247-17A2-224C-A75E-B058D1557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2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5E45-D238-AB40-99EE-984C5181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PROCESSOR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0E44D-CCD4-D148-AE3F-710D9D124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actual transformations of input into output.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6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A751-73F7-0243-B045-7E56F2EF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CONTROL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AE3C-0EC9-EC4B-A272-7146949D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decision-making subsystem that controls the pattern of activities governing input, processing, and output </a:t>
            </a:r>
          </a:p>
          <a:p>
            <a:r>
              <a:rPr lang="en-US" dirty="0">
                <a:effectLst/>
              </a:rPr>
              <a:t>In an organization context, </a:t>
            </a:r>
          </a:p>
          <a:p>
            <a:pPr lvl="1"/>
            <a:r>
              <a:rPr lang="en-US" dirty="0">
                <a:effectLst/>
              </a:rPr>
              <a:t>management as a decision-making body controls the inflow, handling and outflow of activities that affect the welfare of the business. </a:t>
            </a:r>
          </a:p>
          <a:p>
            <a:r>
              <a:rPr lang="en-US" dirty="0">
                <a:effectLst/>
              </a:rPr>
              <a:t>In a computer system, </a:t>
            </a:r>
          </a:p>
          <a:p>
            <a:pPr lvl="1"/>
            <a:r>
              <a:rPr lang="en-US" dirty="0">
                <a:effectLst/>
              </a:rPr>
              <a:t>the operating system and accompanying software influence the behavior of the system.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70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2088-A381-2448-B445-DCBFAE7B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FEEDBACK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0FF3-AE45-584D-A874-FADA7FED2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Feedback provides the control in a dynamic system. </a:t>
            </a:r>
          </a:p>
          <a:p>
            <a:r>
              <a:rPr lang="en-US" dirty="0">
                <a:effectLst/>
              </a:rPr>
              <a:t>Positive feedback is routine in nature that encourages the performance of the system. </a:t>
            </a:r>
          </a:p>
          <a:p>
            <a:r>
              <a:rPr lang="en-US" dirty="0">
                <a:effectLst/>
              </a:rPr>
              <a:t>Negative feedback is informational in nature that provides the controller with information for action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2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AD5E-5DA0-0F44-9060-E84ACA4F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ENVIRONMENT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9AFF-E1AF-BF4A-B7C3-254D8C8A4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The environment is the “super system” within which an organization operates. </a:t>
            </a:r>
          </a:p>
          <a:p>
            <a:r>
              <a:rPr lang="en-US" dirty="0">
                <a:effectLst/>
              </a:rPr>
              <a:t>It is the source of external elements that strike on the system. </a:t>
            </a:r>
          </a:p>
          <a:p>
            <a:r>
              <a:rPr lang="en-US" dirty="0">
                <a:effectLst/>
              </a:rPr>
              <a:t>It determines how a system must function (Competitors).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4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07DA-F24D-314F-A3DC-B1033047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Characteristics of a system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B627F-71BD-A14B-A47D-822DDA4F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There are five types of characteristics for a system. They are: </a:t>
            </a:r>
          </a:p>
          <a:p>
            <a:pPr lvl="1"/>
            <a:r>
              <a:rPr lang="en-US" dirty="0">
                <a:effectLst/>
              </a:rPr>
              <a:t>Organization </a:t>
            </a:r>
          </a:p>
          <a:p>
            <a:pPr lvl="1"/>
            <a:r>
              <a:rPr lang="en-US" dirty="0">
                <a:effectLst/>
              </a:rPr>
              <a:t>Interaction </a:t>
            </a:r>
          </a:p>
          <a:p>
            <a:pPr lvl="1"/>
            <a:r>
              <a:rPr lang="en-US" dirty="0">
                <a:effectLst/>
              </a:rPr>
              <a:t>Interdependence </a:t>
            </a:r>
          </a:p>
          <a:p>
            <a:pPr lvl="1"/>
            <a:r>
              <a:rPr lang="en-US" dirty="0">
                <a:effectLst/>
              </a:rPr>
              <a:t>Integration </a:t>
            </a:r>
          </a:p>
          <a:p>
            <a:pPr lvl="1"/>
            <a:r>
              <a:rPr lang="en-US" dirty="0">
                <a:effectLst/>
              </a:rPr>
              <a:t>A central objective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5076-5961-DA42-B8DB-88D0B75C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ORGANIZATION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1B81-AB85-2B43-A5D2-1E22958A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Organization implies structure and order </a:t>
            </a:r>
          </a:p>
          <a:p>
            <a:r>
              <a:rPr lang="en-US" dirty="0">
                <a:effectLst/>
              </a:rPr>
              <a:t>arrangement of components that helps to achieve objectives </a:t>
            </a:r>
          </a:p>
          <a:p>
            <a:r>
              <a:rPr lang="en-US" dirty="0"/>
              <a:t>What are the components of a </a:t>
            </a:r>
            <a:r>
              <a:rPr lang="en-US" dirty="0">
                <a:effectLst/>
              </a:rPr>
              <a:t>business?</a:t>
            </a:r>
          </a:p>
          <a:p>
            <a:r>
              <a:rPr lang="en-US" dirty="0"/>
              <a:t>What are the components of a </a:t>
            </a:r>
            <a:r>
              <a:rPr lang="en-US" dirty="0">
                <a:effectLst/>
              </a:rPr>
              <a:t>Computer system?</a:t>
            </a:r>
          </a:p>
        </p:txBody>
      </p:sp>
    </p:spTree>
    <p:extLst>
      <p:ext uri="{BB962C8B-B14F-4D97-AF65-F5344CB8AC3E}">
        <p14:creationId xmlns:p14="http://schemas.microsoft.com/office/powerpoint/2010/main" val="362368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D899-B2F1-C446-BE24-75AD7C14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INTERACTION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02459-11A2-B540-A747-F60FC4C85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should be an </a:t>
            </a:r>
            <a:r>
              <a:rPr lang="en-US" dirty="0">
                <a:effectLst/>
              </a:rPr>
              <a:t>interrelationship between each component of a system </a:t>
            </a:r>
          </a:p>
          <a:p>
            <a:r>
              <a:rPr lang="en-US" b="1" dirty="0"/>
              <a:t>E.X</a:t>
            </a:r>
            <a:r>
              <a:rPr lang="en-US" dirty="0"/>
              <a:t> </a:t>
            </a:r>
            <a:r>
              <a:rPr lang="en-US" dirty="0">
                <a:effectLst/>
              </a:rPr>
              <a:t>purchase department and production department </a:t>
            </a:r>
          </a:p>
          <a:p>
            <a:r>
              <a:rPr lang="en-US" dirty="0">
                <a:effectLst/>
              </a:rPr>
              <a:t>In computer system, the central processing unit must interact with the input device to solve a problem. In turn the main memory holds programs and data that the arithmetic unit uses for computation. 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155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9B17-CEF3-CD47-9C89-E9BFF659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INTERDEPENDENCE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68B4-DCA8-D040-90CC-CE748630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parts, or the components of an organization or computer system depends on one another </a:t>
            </a:r>
          </a:p>
          <a:p>
            <a:r>
              <a:rPr lang="en-US" dirty="0">
                <a:effectLst/>
              </a:rPr>
              <a:t>One component or subsystem depends on the input of another subsystem for proper functioning, i.e., the output of one subsystem is required input for another subsystem </a:t>
            </a:r>
          </a:p>
          <a:p>
            <a:r>
              <a:rPr lang="en-US" dirty="0"/>
              <a:t>E.X. An idea comes form </a:t>
            </a:r>
            <a:r>
              <a:rPr lang="en-US" dirty="0">
                <a:effectLst/>
              </a:rPr>
              <a:t>the user, analyzed, and designed by the analyst, programmed and tested by the computer operator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7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5A8D-6D54-544F-8E03-E5EEB0FA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INTEGRATION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EA51-0548-DD44-861E-6F820D40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Integration is concerned with how system components are connected together. </a:t>
            </a:r>
          </a:p>
          <a:p>
            <a:r>
              <a:rPr lang="en-US" dirty="0">
                <a:effectLst/>
              </a:rPr>
              <a:t>The parts of the system work together within the system even if each part performs a unique function.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1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DC41-A21F-DF4B-A41F-A4CCB364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CENTRAL OBJECTIVE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E25FB-7086-A246-9E3B-60C4C9FE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users must know the main objective of a computer application early in the analysis for a successful design and conversion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6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B387-7747-4147-8AC6-F47E26C4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System 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7ABC-29B1-8247-A765-DE142A843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are created to solve problems</a:t>
            </a:r>
          </a:p>
          <a:p>
            <a:r>
              <a:rPr lang="en-US" dirty="0"/>
              <a:t>System is defined as a set of elements arranged in an orderly manner to accomplish an objective</a:t>
            </a:r>
          </a:p>
          <a:p>
            <a:pPr lvl="1"/>
            <a:r>
              <a:rPr lang="en-US" dirty="0"/>
              <a:t>Logic governed by rules, </a:t>
            </a:r>
          </a:p>
          <a:p>
            <a:pPr lvl="1"/>
            <a:r>
              <a:rPr lang="en-US" dirty="0"/>
              <a:t>regulations,</a:t>
            </a:r>
          </a:p>
          <a:p>
            <a:pPr lvl="1"/>
            <a:r>
              <a:rPr lang="en-US" dirty="0"/>
              <a:t>principles and policies</a:t>
            </a:r>
          </a:p>
          <a:p>
            <a:r>
              <a:rPr lang="en-US" dirty="0"/>
              <a:t>Systems are created to solve problems</a:t>
            </a:r>
          </a:p>
        </p:txBody>
      </p:sp>
    </p:spTree>
    <p:extLst>
      <p:ext uri="{BB962C8B-B14F-4D97-AF65-F5344CB8AC3E}">
        <p14:creationId xmlns:p14="http://schemas.microsoft.com/office/powerpoint/2010/main" val="3955761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A939-0395-144B-B49F-5B24F256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Types of Systems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EAACD-729A-F740-8123-AA34D26CA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Physical or Abstract Systems 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Physical systems are tangible entities. </a:t>
            </a:r>
          </a:p>
          <a:p>
            <a:r>
              <a:rPr lang="en-US" dirty="0">
                <a:effectLst/>
              </a:rPr>
              <a:t>Abstract systems are non-physical entities or conceptual that may be formulas, representation, or model of a real system.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8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346D-8B6F-4A4C-874E-FB488EC5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Types of Systems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FA75-BE02-A74A-BDC2-EC4B9F849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Open or Closed Systems 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An open system must interact with its environment. </a:t>
            </a:r>
          </a:p>
          <a:p>
            <a:r>
              <a:rPr lang="en-US" dirty="0">
                <a:effectLst/>
              </a:rPr>
              <a:t>A closed system does not interact with its environment. It is isolated from environmental influences. A completely closed system is rare in reality.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D205-D39D-3945-8A80-6C8FD929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Types of Systems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72E3-4049-4C43-A4C7-3358D6C47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Adaptive and Non-Adaptive System 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Adaptive System responds to the change in the environment in a way to improve their performance and to survive. For example, human beings, animals. </a:t>
            </a:r>
          </a:p>
          <a:p>
            <a:r>
              <a:rPr lang="en-US" dirty="0">
                <a:effectLst/>
              </a:rPr>
              <a:t>Non-Adaptive System is the system which does not respond to the environment. For example, machines without AI.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31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D205-D39D-3945-8A80-6C8FD929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Types of Systems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72E3-4049-4C43-A4C7-3358D6C47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Permanent or Temporary System 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Permanent System persists for long time. For example, business policies. </a:t>
            </a:r>
          </a:p>
          <a:p>
            <a:r>
              <a:rPr lang="en-US" dirty="0">
                <a:effectLst/>
              </a:rPr>
              <a:t>Temporary System is made for specified time and after that they are demolished. For example, A Data Processing system is set up for a program and it is dissembled after the program.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09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D205-D39D-3945-8A80-6C8FD929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Types of Systems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72E3-4049-4C43-A4C7-3358D6C47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Natural and Manufactured System 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Natural systems are created by the nature. For example, solar system, seasonal system. </a:t>
            </a:r>
          </a:p>
          <a:p>
            <a:r>
              <a:rPr lang="en-US" dirty="0">
                <a:effectLst/>
              </a:rPr>
              <a:t>Manufactured System is the man-made system. For example, Software, Computers.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77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D205-D39D-3945-8A80-6C8FD929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Types of Systems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72E3-4049-4C43-A4C7-3358D6C47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Deterministic or Probabilistic System 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Deterministic system operates in a predictable manner and the interaction between system components is known with certainty. </a:t>
            </a:r>
          </a:p>
          <a:p>
            <a:r>
              <a:rPr lang="en-US" dirty="0">
                <a:effectLst/>
              </a:rPr>
              <a:t>➢ Probabilistic System shows uncertain behavior. The exact output is not known. For example, Weather forecasting, mail delivery. 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97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D205-D39D-3945-8A80-6C8FD929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Types of Systems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72E3-4049-4C43-A4C7-3358D6C47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Social, Human-Machine, Machine System 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Social System is made up of people. For example, social clubs, societies. </a:t>
            </a:r>
          </a:p>
          <a:p>
            <a:r>
              <a:rPr lang="en-US" dirty="0">
                <a:effectLst/>
              </a:rPr>
              <a:t>In Human-Machine System, both human and machines are involved to perform a particular task. For example, Computer programming. </a:t>
            </a:r>
          </a:p>
          <a:p>
            <a:r>
              <a:rPr lang="en-US" dirty="0">
                <a:effectLst/>
              </a:rPr>
              <a:t>Machine System is where human interference is neglected. All the tasks are performed by the machine. For example, an autonomous driver car. 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03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E468-9E4D-964B-B802-D7E9EBFC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Man–Made Information Systems </a:t>
            </a:r>
            <a:endParaRPr lang="en-US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D53BF-B232-C24E-A8AD-85BBE6186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It is an interconnected set of information resources to manage data for particular organization, under Direct Management Control (DMC). </a:t>
            </a:r>
          </a:p>
          <a:p>
            <a:r>
              <a:rPr lang="en-US" dirty="0">
                <a:effectLst/>
              </a:rPr>
              <a:t>This system includes hardware, software, communication, data, and application for producing information according to the need of an organization.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63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E468-9E4D-964B-B802-D7E9EBFC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Man–Made Information Systems </a:t>
            </a:r>
            <a:endParaRPr lang="en-US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D53BF-B232-C24E-A8AD-85BBE6186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divided into three types </a:t>
            </a:r>
          </a:p>
          <a:p>
            <a:r>
              <a:rPr lang="en-US" b="1" dirty="0">
                <a:effectLst/>
              </a:rPr>
              <a:t>Formal Information System </a:t>
            </a:r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Informal Information System </a:t>
            </a:r>
            <a:r>
              <a:rPr lang="en-US" dirty="0">
                <a:effectLst/>
              </a:rPr>
              <a:t>– It is employee-based system which solves the day to day work related problems. </a:t>
            </a:r>
          </a:p>
          <a:p>
            <a:r>
              <a:rPr lang="en-US" b="1" dirty="0">
                <a:effectLst/>
              </a:rPr>
              <a:t>Computer Based System </a:t>
            </a:r>
            <a:r>
              <a:rPr lang="en-US" dirty="0">
                <a:effectLst/>
              </a:rPr>
              <a:t>- This system is directly dependent on the computer for managing business applications. For example, automatic library system, railway reservation system, banking system, etc. 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16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83D1-EEA6-D04D-8A4E-0F1BC487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End of the Lecture </a:t>
            </a:r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sym typeface="Wingdings" pitchFamily="2" charset="2"/>
              </a:rPr>
              <a:t></a:t>
            </a:r>
            <a:endParaRPr lang="en-US" sz="480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D162CFBF-57BF-4936-B149-EC0CC16E6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08" b="16979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5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3F1D-F3B3-4941-AAEE-C7046130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D76D-5BE0-094B-A8A0-88708B552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system contains a set of elements </a:t>
            </a:r>
          </a:p>
          <a:p>
            <a:r>
              <a:rPr lang="en-US" dirty="0"/>
              <a:t>Elements are based on the system itself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2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4722-3D66-2B47-A15D-47064832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Elements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20E5-02D2-3945-98C1-8BF16B230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body</a:t>
            </a:r>
          </a:p>
          <a:p>
            <a:r>
              <a:rPr lang="en-US" dirty="0"/>
              <a:t>consisting of various parts such as head, heart, hands, legs and so on. </a:t>
            </a:r>
          </a:p>
          <a:p>
            <a:r>
              <a:rPr lang="en-US" dirty="0"/>
              <a:t>The various body parts are related by mean of connecting networks of blood vessels and nerves</a:t>
            </a:r>
          </a:p>
          <a:p>
            <a:r>
              <a:rPr lang="en-US" dirty="0"/>
              <a:t>the system has a main goal of “living”.</a:t>
            </a:r>
          </a:p>
        </p:txBody>
      </p:sp>
    </p:spTree>
    <p:extLst>
      <p:ext uri="{BB962C8B-B14F-4D97-AF65-F5344CB8AC3E}">
        <p14:creationId xmlns:p14="http://schemas.microsoft.com/office/powerpoint/2010/main" val="212129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D014-EE5C-504B-A3F5-DC00ECDF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Elements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6CE4-28BE-FE4C-8399-59D59F8A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computer-based information system is a system </a:t>
            </a:r>
          </a:p>
          <a:p>
            <a:r>
              <a:rPr lang="en-US" dirty="0"/>
              <a:t>a collection of people, hardware, software, data and procedures</a:t>
            </a:r>
          </a:p>
          <a:p>
            <a:r>
              <a:rPr lang="en-US" dirty="0"/>
              <a:t>interact to provide timely information to authorized people who need it.</a:t>
            </a:r>
          </a:p>
        </p:txBody>
      </p:sp>
    </p:spTree>
    <p:extLst>
      <p:ext uri="{BB962C8B-B14F-4D97-AF65-F5344CB8AC3E}">
        <p14:creationId xmlns:p14="http://schemas.microsoft.com/office/powerpoint/2010/main" val="140754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9BBD-DE8C-2345-B1E5-838C7BC4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Elements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BAD0-1170-F143-8B7E-6B9E353F6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Commercial data processing system elements:</a:t>
            </a:r>
          </a:p>
          <a:p>
            <a:pPr lvl="1"/>
            <a:r>
              <a:rPr lang="en-US" dirty="0"/>
              <a:t>CPU, </a:t>
            </a:r>
          </a:p>
          <a:p>
            <a:pPr lvl="1"/>
            <a:r>
              <a:rPr lang="en-US" dirty="0"/>
              <a:t>a disk, </a:t>
            </a:r>
          </a:p>
          <a:p>
            <a:pPr lvl="1"/>
            <a:r>
              <a:rPr lang="en-US" dirty="0"/>
              <a:t>a memory, </a:t>
            </a:r>
          </a:p>
          <a:p>
            <a:pPr lvl="1"/>
            <a:r>
              <a:rPr lang="en-US" dirty="0"/>
              <a:t>application programs and </a:t>
            </a:r>
          </a:p>
          <a:p>
            <a:pPr lvl="1"/>
            <a:r>
              <a:rPr lang="en-US" dirty="0"/>
              <a:t>A printer.</a:t>
            </a:r>
          </a:p>
          <a:p>
            <a:r>
              <a:rPr lang="en-US" dirty="0"/>
              <a:t>What about </a:t>
            </a:r>
            <a:r>
              <a:rPr lang="en-US" dirty="0">
                <a:effectLst/>
              </a:rPr>
              <a:t>drawing processing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4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1A57-A342-FC4B-9822-7D77693F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Elements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F5A29-6E78-6646-8781-A2960EB69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drawing processing system elements</a:t>
            </a:r>
          </a:p>
          <a:p>
            <a:pPr lvl="1"/>
            <a:r>
              <a:rPr lang="en-US" dirty="0"/>
              <a:t>graphic processor, and </a:t>
            </a:r>
          </a:p>
          <a:p>
            <a:pPr lvl="1"/>
            <a:r>
              <a:rPr lang="en-US" dirty="0"/>
              <a:t>the languages suitable for engineering and design applications, and </a:t>
            </a:r>
          </a:p>
          <a:p>
            <a:pPr lvl="1"/>
            <a:r>
              <a:rPr lang="en-US" dirty="0"/>
              <a:t>plotters for drawing the output</a:t>
            </a:r>
          </a:p>
        </p:txBody>
      </p:sp>
    </p:spTree>
    <p:extLst>
      <p:ext uri="{BB962C8B-B14F-4D97-AF65-F5344CB8AC3E}">
        <p14:creationId xmlns:p14="http://schemas.microsoft.com/office/powerpoint/2010/main" val="311898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1D208-5FB4-CE46-936C-D1DEA476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System basic parts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97E7F7-E6E9-46F7-893B-8E36D5586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2514600"/>
            <a:ext cx="4144617" cy="3558209"/>
          </a:xfrm>
        </p:spPr>
        <p:txBody>
          <a:bodyPr anchor="t">
            <a:normAutofit/>
          </a:bodyPr>
          <a:lstStyle/>
          <a:p>
            <a:r>
              <a:rPr 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A system may have single input and multiple outputs or </a:t>
            </a:r>
          </a:p>
          <a:p>
            <a:r>
              <a:rPr 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may have several inputs and outputs.</a:t>
            </a:r>
          </a:p>
          <a:p>
            <a:r>
              <a:rPr 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The objective of the system demands that some output is produced as a result of processing the suitable inputs</a:t>
            </a:r>
          </a:p>
          <a:p>
            <a:r>
              <a:rPr lang="en-US" sz="1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The other elements include control, feedback, boundaries, environment, and interfaces. </a:t>
            </a: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013129-1DD5-2D45-986F-E360AE0A0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626" y="2752381"/>
            <a:ext cx="5934182" cy="10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79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305A-2590-DE49-9376-66D92B3B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INPUTS AND OUTPUTS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2BEE-4682-0D48-A47B-564127F53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Inputs are the information or elements that we enter the system for processing. </a:t>
            </a:r>
          </a:p>
          <a:p>
            <a:r>
              <a:rPr lang="en-US" dirty="0">
                <a:effectLst/>
              </a:rPr>
              <a:t>Output is the outcome of processing. </a:t>
            </a:r>
          </a:p>
          <a:p>
            <a:r>
              <a:rPr lang="en-US" dirty="0">
                <a:effectLst/>
              </a:rPr>
              <a:t>A major objective of a system is to produce an output that has value to its user.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28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{DE5699AF-359D-A345-8DB5-C138EDE18D6B}tf10001063</Template>
  <TotalTime>774</TotalTime>
  <Words>1144</Words>
  <Application>Microsoft Macintosh PowerPoint</Application>
  <PresentationFormat>Widescreen</PresentationFormat>
  <Paragraphs>122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Century Gothic</vt:lpstr>
      <vt:lpstr>Mesh</vt:lpstr>
      <vt:lpstr>System concept and Information System Environment</vt:lpstr>
      <vt:lpstr>System Concepts</vt:lpstr>
      <vt:lpstr>System Elements</vt:lpstr>
      <vt:lpstr>Systems Elements Examples</vt:lpstr>
      <vt:lpstr>Systems Elements Examples</vt:lpstr>
      <vt:lpstr>Systems Elements Examples</vt:lpstr>
      <vt:lpstr>Systems Elements Examples</vt:lpstr>
      <vt:lpstr>System basic parts</vt:lpstr>
      <vt:lpstr>INPUTS AND OUTPUTS </vt:lpstr>
      <vt:lpstr>PROCESSOR </vt:lpstr>
      <vt:lpstr>CONTROL </vt:lpstr>
      <vt:lpstr>FEEDBACK </vt:lpstr>
      <vt:lpstr>ENVIRONMENT </vt:lpstr>
      <vt:lpstr>Characteristics of a system </vt:lpstr>
      <vt:lpstr>ORGANIZATION </vt:lpstr>
      <vt:lpstr>INTERACTION</vt:lpstr>
      <vt:lpstr>INTERDEPENDENCE </vt:lpstr>
      <vt:lpstr>INTEGRATION </vt:lpstr>
      <vt:lpstr>CENTRAL OBJECTIVE </vt:lpstr>
      <vt:lpstr>Types of Systems </vt:lpstr>
      <vt:lpstr>Types of Systems </vt:lpstr>
      <vt:lpstr>Types of Systems </vt:lpstr>
      <vt:lpstr>Types of Systems </vt:lpstr>
      <vt:lpstr>Types of Systems </vt:lpstr>
      <vt:lpstr>Types of Systems </vt:lpstr>
      <vt:lpstr>Types of Systems </vt:lpstr>
      <vt:lpstr>Man–Made Information Systems </vt:lpstr>
      <vt:lpstr>Man–Made Information Systems </vt:lpstr>
      <vt:lpstr>End of the Lecture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 concept and Information System Environment</dc:title>
  <dc:creator>Mohammed, Mostafa</dc:creator>
  <cp:lastModifiedBy>Mohammed, Mostafa</cp:lastModifiedBy>
  <cp:revision>22</cp:revision>
  <dcterms:created xsi:type="dcterms:W3CDTF">2021-10-15T16:21:00Z</dcterms:created>
  <dcterms:modified xsi:type="dcterms:W3CDTF">2021-10-16T05:15:51Z</dcterms:modified>
</cp:coreProperties>
</file>