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1F6D82-0A5D-EC4A-9907-387B07861480}"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29327-2BF9-9D43-8AD3-6A651973F795}" type="slidenum">
              <a:rPr lang="en-US" smtClean="0"/>
              <a:t>‹#›</a:t>
            </a:fld>
            <a:endParaRPr lang="en-US"/>
          </a:p>
        </p:txBody>
      </p:sp>
    </p:spTree>
    <p:extLst>
      <p:ext uri="{BB962C8B-B14F-4D97-AF65-F5344CB8AC3E}">
        <p14:creationId xmlns:p14="http://schemas.microsoft.com/office/powerpoint/2010/main" val="1090468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F6D82-0A5D-EC4A-9907-387B07861480}"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29327-2BF9-9D43-8AD3-6A651973F795}" type="slidenum">
              <a:rPr lang="en-US" smtClean="0"/>
              <a:t>‹#›</a:t>
            </a:fld>
            <a:endParaRPr lang="en-US"/>
          </a:p>
        </p:txBody>
      </p:sp>
    </p:spTree>
    <p:extLst>
      <p:ext uri="{BB962C8B-B14F-4D97-AF65-F5344CB8AC3E}">
        <p14:creationId xmlns:p14="http://schemas.microsoft.com/office/powerpoint/2010/main" val="2447231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F6D82-0A5D-EC4A-9907-387B07861480}"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29327-2BF9-9D43-8AD3-6A651973F795}" type="slidenum">
              <a:rPr lang="en-US" smtClean="0"/>
              <a:t>‹#›</a:t>
            </a:fld>
            <a:endParaRPr lang="en-US"/>
          </a:p>
        </p:txBody>
      </p:sp>
    </p:spTree>
    <p:extLst>
      <p:ext uri="{BB962C8B-B14F-4D97-AF65-F5344CB8AC3E}">
        <p14:creationId xmlns:p14="http://schemas.microsoft.com/office/powerpoint/2010/main" val="31114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F6D82-0A5D-EC4A-9907-387B07861480}"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29327-2BF9-9D43-8AD3-6A651973F795}" type="slidenum">
              <a:rPr lang="en-US" smtClean="0"/>
              <a:t>‹#›</a:t>
            </a:fld>
            <a:endParaRPr lang="en-US"/>
          </a:p>
        </p:txBody>
      </p:sp>
    </p:spTree>
    <p:extLst>
      <p:ext uri="{BB962C8B-B14F-4D97-AF65-F5344CB8AC3E}">
        <p14:creationId xmlns:p14="http://schemas.microsoft.com/office/powerpoint/2010/main" val="18879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F6D82-0A5D-EC4A-9907-387B07861480}"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29327-2BF9-9D43-8AD3-6A651973F795}" type="slidenum">
              <a:rPr lang="en-US" smtClean="0"/>
              <a:t>‹#›</a:t>
            </a:fld>
            <a:endParaRPr lang="en-US"/>
          </a:p>
        </p:txBody>
      </p:sp>
    </p:spTree>
    <p:extLst>
      <p:ext uri="{BB962C8B-B14F-4D97-AF65-F5344CB8AC3E}">
        <p14:creationId xmlns:p14="http://schemas.microsoft.com/office/powerpoint/2010/main" val="190098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1F6D82-0A5D-EC4A-9907-387B07861480}" type="datetimeFigureOut">
              <a:rPr lang="en-US" smtClean="0"/>
              <a:t>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29327-2BF9-9D43-8AD3-6A651973F795}" type="slidenum">
              <a:rPr lang="en-US" smtClean="0"/>
              <a:t>‹#›</a:t>
            </a:fld>
            <a:endParaRPr lang="en-US"/>
          </a:p>
        </p:txBody>
      </p:sp>
    </p:spTree>
    <p:extLst>
      <p:ext uri="{BB962C8B-B14F-4D97-AF65-F5344CB8AC3E}">
        <p14:creationId xmlns:p14="http://schemas.microsoft.com/office/powerpoint/2010/main" val="940138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1F6D82-0A5D-EC4A-9907-387B07861480}" type="datetimeFigureOut">
              <a:rPr lang="en-US" smtClean="0"/>
              <a:t>12/2/21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29327-2BF9-9D43-8AD3-6A651973F795}" type="slidenum">
              <a:rPr lang="en-US" smtClean="0"/>
              <a:t>‹#›</a:t>
            </a:fld>
            <a:endParaRPr lang="en-US"/>
          </a:p>
        </p:txBody>
      </p:sp>
    </p:spTree>
    <p:extLst>
      <p:ext uri="{BB962C8B-B14F-4D97-AF65-F5344CB8AC3E}">
        <p14:creationId xmlns:p14="http://schemas.microsoft.com/office/powerpoint/2010/main" val="4067982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1F6D82-0A5D-EC4A-9907-387B07861480}" type="datetimeFigureOut">
              <a:rPr lang="en-US" smtClean="0"/>
              <a:t>12/2/21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29327-2BF9-9D43-8AD3-6A651973F795}" type="slidenum">
              <a:rPr lang="en-US" smtClean="0"/>
              <a:t>‹#›</a:t>
            </a:fld>
            <a:endParaRPr lang="en-US"/>
          </a:p>
        </p:txBody>
      </p:sp>
    </p:spTree>
    <p:extLst>
      <p:ext uri="{BB962C8B-B14F-4D97-AF65-F5344CB8AC3E}">
        <p14:creationId xmlns:p14="http://schemas.microsoft.com/office/powerpoint/2010/main" val="2553894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F6D82-0A5D-EC4A-9907-387B07861480}" type="datetimeFigureOut">
              <a:rPr lang="en-US" smtClean="0"/>
              <a:t>12/2/21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29327-2BF9-9D43-8AD3-6A651973F795}" type="slidenum">
              <a:rPr lang="en-US" smtClean="0"/>
              <a:t>‹#›</a:t>
            </a:fld>
            <a:endParaRPr lang="en-US"/>
          </a:p>
        </p:txBody>
      </p:sp>
    </p:spTree>
    <p:extLst>
      <p:ext uri="{BB962C8B-B14F-4D97-AF65-F5344CB8AC3E}">
        <p14:creationId xmlns:p14="http://schemas.microsoft.com/office/powerpoint/2010/main" val="3166958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1F6D82-0A5D-EC4A-9907-387B07861480}" type="datetimeFigureOut">
              <a:rPr lang="en-US" smtClean="0"/>
              <a:t>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29327-2BF9-9D43-8AD3-6A651973F795}" type="slidenum">
              <a:rPr lang="en-US" smtClean="0"/>
              <a:t>‹#›</a:t>
            </a:fld>
            <a:endParaRPr lang="en-US"/>
          </a:p>
        </p:txBody>
      </p:sp>
    </p:spTree>
    <p:extLst>
      <p:ext uri="{BB962C8B-B14F-4D97-AF65-F5344CB8AC3E}">
        <p14:creationId xmlns:p14="http://schemas.microsoft.com/office/powerpoint/2010/main" val="2063321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1F6D82-0A5D-EC4A-9907-387B07861480}" type="datetimeFigureOut">
              <a:rPr lang="en-US" smtClean="0"/>
              <a:t>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29327-2BF9-9D43-8AD3-6A651973F795}" type="slidenum">
              <a:rPr lang="en-US" smtClean="0"/>
              <a:t>‹#›</a:t>
            </a:fld>
            <a:endParaRPr lang="en-US"/>
          </a:p>
        </p:txBody>
      </p:sp>
    </p:spTree>
    <p:extLst>
      <p:ext uri="{BB962C8B-B14F-4D97-AF65-F5344CB8AC3E}">
        <p14:creationId xmlns:p14="http://schemas.microsoft.com/office/powerpoint/2010/main" val="313589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1F6D82-0A5D-EC4A-9907-387B07861480}" type="datetimeFigureOut">
              <a:rPr lang="en-US" smtClean="0"/>
              <a:t>12/2/21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29327-2BF9-9D43-8AD3-6A651973F795}" type="slidenum">
              <a:rPr lang="en-US" smtClean="0"/>
              <a:t>‹#›</a:t>
            </a:fld>
            <a:endParaRPr lang="en-US"/>
          </a:p>
        </p:txBody>
      </p:sp>
    </p:spTree>
    <p:extLst>
      <p:ext uri="{BB962C8B-B14F-4D97-AF65-F5344CB8AC3E}">
        <p14:creationId xmlns:p14="http://schemas.microsoft.com/office/powerpoint/2010/main" val="12412215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0993-0159-9A4B-A84B-529778A104D3}"/>
              </a:ext>
            </a:extLst>
          </p:cNvPr>
          <p:cNvSpPr>
            <a:spLocks noGrp="1"/>
          </p:cNvSpPr>
          <p:nvPr>
            <p:ph type="ctrTitle"/>
          </p:nvPr>
        </p:nvSpPr>
        <p:spPr/>
        <p:txBody>
          <a:bodyPr/>
          <a:lstStyle/>
          <a:p>
            <a:r>
              <a:rPr lang="en-US" dirty="0"/>
              <a:t>Use Case Analysis </a:t>
            </a:r>
          </a:p>
        </p:txBody>
      </p:sp>
      <p:sp>
        <p:nvSpPr>
          <p:cNvPr id="3" name="Subtitle 2">
            <a:extLst>
              <a:ext uri="{FF2B5EF4-FFF2-40B4-BE49-F238E27FC236}">
                <a16:creationId xmlns:a16="http://schemas.microsoft.com/office/drawing/2014/main" id="{45F4EA7D-E722-2A4C-A960-38D727ED4B4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67511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AABD-C885-0047-A113-E952E5E4231C}"/>
              </a:ext>
            </a:extLst>
          </p:cNvPr>
          <p:cNvSpPr>
            <a:spLocks noGrp="1"/>
          </p:cNvSpPr>
          <p:nvPr>
            <p:ph type="title"/>
          </p:nvPr>
        </p:nvSpPr>
        <p:spPr/>
        <p:txBody>
          <a:bodyPr/>
          <a:lstStyle/>
          <a:p>
            <a:r>
              <a:rPr lang="en-US" dirty="0"/>
              <a:t>Elements of a Use Case </a:t>
            </a:r>
          </a:p>
        </p:txBody>
      </p:sp>
      <p:sp>
        <p:nvSpPr>
          <p:cNvPr id="3" name="Content Placeholder 2">
            <a:extLst>
              <a:ext uri="{FF2B5EF4-FFF2-40B4-BE49-F238E27FC236}">
                <a16:creationId xmlns:a16="http://schemas.microsoft.com/office/drawing/2014/main" id="{BAE399F7-9FCE-5145-B4E7-36E3046DF277}"/>
              </a:ext>
            </a:extLst>
          </p:cNvPr>
          <p:cNvSpPr>
            <a:spLocks noGrp="1"/>
          </p:cNvSpPr>
          <p:nvPr>
            <p:ph idx="1"/>
          </p:nvPr>
        </p:nvSpPr>
        <p:spPr/>
        <p:txBody>
          <a:bodyPr/>
          <a:lstStyle/>
          <a:p>
            <a:pPr marL="0" indent="0">
              <a:buNone/>
            </a:pPr>
            <a:r>
              <a:rPr lang="en-US" dirty="0"/>
              <a:t>2- </a:t>
            </a:r>
            <a:r>
              <a:rPr lang="en-US" b="1" dirty="0"/>
              <a:t>Preconditions: </a:t>
            </a:r>
            <a:r>
              <a:rPr lang="en-US" dirty="0"/>
              <a:t>what needs to be accomplished before each use case begins </a:t>
            </a:r>
            <a:endParaRPr lang="en-US" b="1" dirty="0"/>
          </a:p>
          <a:p>
            <a:r>
              <a:rPr lang="en-US" dirty="0"/>
              <a:t>it is common practice to create smaller, more focused use cases breaking the whole process down into parts. </a:t>
            </a:r>
          </a:p>
          <a:p>
            <a:r>
              <a:rPr lang="en-US" dirty="0"/>
              <a:t>These preconditions define the state the system must be in before the use case commences. </a:t>
            </a:r>
          </a:p>
          <a:p>
            <a:endParaRPr lang="en-US" b="1" dirty="0"/>
          </a:p>
        </p:txBody>
      </p:sp>
      <p:pic>
        <p:nvPicPr>
          <p:cNvPr id="4" name="Picture 3">
            <a:extLst>
              <a:ext uri="{FF2B5EF4-FFF2-40B4-BE49-F238E27FC236}">
                <a16:creationId xmlns:a16="http://schemas.microsoft.com/office/drawing/2014/main" id="{2F221155-2A9D-F847-B6D3-2349C89D7D75}"/>
              </a:ext>
            </a:extLst>
          </p:cNvPr>
          <p:cNvPicPr>
            <a:picLocks noChangeAspect="1"/>
          </p:cNvPicPr>
          <p:nvPr/>
        </p:nvPicPr>
        <p:blipFill>
          <a:blip r:embed="rId2"/>
          <a:stretch>
            <a:fillRect/>
          </a:stretch>
        </p:blipFill>
        <p:spPr>
          <a:xfrm>
            <a:off x="2383482" y="4500949"/>
            <a:ext cx="6807200" cy="1143000"/>
          </a:xfrm>
          <a:prstGeom prst="rect">
            <a:avLst/>
          </a:prstGeom>
        </p:spPr>
      </p:pic>
    </p:spTree>
    <p:extLst>
      <p:ext uri="{BB962C8B-B14F-4D97-AF65-F5344CB8AC3E}">
        <p14:creationId xmlns:p14="http://schemas.microsoft.com/office/powerpoint/2010/main" val="3313148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AABD-C885-0047-A113-E952E5E4231C}"/>
              </a:ext>
            </a:extLst>
          </p:cNvPr>
          <p:cNvSpPr>
            <a:spLocks noGrp="1"/>
          </p:cNvSpPr>
          <p:nvPr>
            <p:ph type="title"/>
          </p:nvPr>
        </p:nvSpPr>
        <p:spPr/>
        <p:txBody>
          <a:bodyPr/>
          <a:lstStyle/>
          <a:p>
            <a:r>
              <a:rPr lang="en-US" dirty="0"/>
              <a:t>Elements of a Use Case </a:t>
            </a:r>
          </a:p>
        </p:txBody>
      </p:sp>
      <p:sp>
        <p:nvSpPr>
          <p:cNvPr id="3" name="Content Placeholder 2">
            <a:extLst>
              <a:ext uri="{FF2B5EF4-FFF2-40B4-BE49-F238E27FC236}">
                <a16:creationId xmlns:a16="http://schemas.microsoft.com/office/drawing/2014/main" id="{BAE399F7-9FCE-5145-B4E7-36E3046DF277}"/>
              </a:ext>
            </a:extLst>
          </p:cNvPr>
          <p:cNvSpPr>
            <a:spLocks noGrp="1"/>
          </p:cNvSpPr>
          <p:nvPr>
            <p:ph idx="1"/>
          </p:nvPr>
        </p:nvSpPr>
        <p:spPr>
          <a:xfrm>
            <a:off x="714632" y="1253331"/>
            <a:ext cx="10515600" cy="4351338"/>
          </a:xfrm>
        </p:spPr>
        <p:txBody>
          <a:bodyPr/>
          <a:lstStyle/>
          <a:p>
            <a:pPr marL="0" indent="0">
              <a:buNone/>
            </a:pPr>
            <a:r>
              <a:rPr lang="en-US" dirty="0"/>
              <a:t>3- </a:t>
            </a:r>
            <a:r>
              <a:rPr lang="en-US" b="1" dirty="0"/>
              <a:t>Normal Course (</a:t>
            </a:r>
            <a:r>
              <a:rPr lang="en-US" dirty="0"/>
              <a:t>the “happy path”</a:t>
            </a:r>
            <a:r>
              <a:rPr lang="en-US" b="1" dirty="0"/>
              <a:t>): </a:t>
            </a:r>
            <a:r>
              <a:rPr lang="en-US" dirty="0"/>
              <a:t>description of </a:t>
            </a:r>
          </a:p>
          <a:p>
            <a:pPr marL="514350" indent="-514350">
              <a:buAutoNum type="alphaLcParenR"/>
            </a:pPr>
            <a:r>
              <a:rPr lang="en-US" dirty="0"/>
              <a:t>the major steps that are performed to execute the response to the event </a:t>
            </a:r>
          </a:p>
          <a:p>
            <a:pPr marL="514350" indent="-514350">
              <a:buAutoNum type="alphaLcParenR"/>
            </a:pPr>
            <a:r>
              <a:rPr lang="en-US" dirty="0"/>
              <a:t>the inputs used for the steps, and </a:t>
            </a:r>
          </a:p>
          <a:p>
            <a:pPr marL="514350" indent="-514350">
              <a:buAutoNum type="alphaLcParenR"/>
            </a:pPr>
            <a:r>
              <a:rPr lang="en-US" dirty="0"/>
              <a:t>the outputs produced by the steps </a:t>
            </a:r>
          </a:p>
          <a:p>
            <a:pPr marL="0" indent="0">
              <a:buNone/>
            </a:pPr>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9D17D969-7911-FF4F-8617-5C750779258F}"/>
              </a:ext>
            </a:extLst>
          </p:cNvPr>
          <p:cNvPicPr>
            <a:picLocks noChangeAspect="1"/>
          </p:cNvPicPr>
          <p:nvPr/>
        </p:nvPicPr>
        <p:blipFill>
          <a:blip r:embed="rId2"/>
          <a:stretch>
            <a:fillRect/>
          </a:stretch>
        </p:blipFill>
        <p:spPr>
          <a:xfrm>
            <a:off x="0" y="4001294"/>
            <a:ext cx="12192000" cy="2763520"/>
          </a:xfrm>
          <a:prstGeom prst="rect">
            <a:avLst/>
          </a:prstGeom>
        </p:spPr>
      </p:pic>
    </p:spTree>
    <p:extLst>
      <p:ext uri="{BB962C8B-B14F-4D97-AF65-F5344CB8AC3E}">
        <p14:creationId xmlns:p14="http://schemas.microsoft.com/office/powerpoint/2010/main" val="4225359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AABD-C885-0047-A113-E952E5E4231C}"/>
              </a:ext>
            </a:extLst>
          </p:cNvPr>
          <p:cNvSpPr>
            <a:spLocks noGrp="1"/>
          </p:cNvSpPr>
          <p:nvPr>
            <p:ph type="title"/>
          </p:nvPr>
        </p:nvSpPr>
        <p:spPr/>
        <p:txBody>
          <a:bodyPr/>
          <a:lstStyle/>
          <a:p>
            <a:r>
              <a:rPr lang="en-US" dirty="0"/>
              <a:t>Elements of a Use Case </a:t>
            </a:r>
          </a:p>
        </p:txBody>
      </p:sp>
      <p:sp>
        <p:nvSpPr>
          <p:cNvPr id="3" name="Content Placeholder 2">
            <a:extLst>
              <a:ext uri="{FF2B5EF4-FFF2-40B4-BE49-F238E27FC236}">
                <a16:creationId xmlns:a16="http://schemas.microsoft.com/office/drawing/2014/main" id="{BAE399F7-9FCE-5145-B4E7-36E3046DF277}"/>
              </a:ext>
            </a:extLst>
          </p:cNvPr>
          <p:cNvSpPr>
            <a:spLocks noGrp="1"/>
          </p:cNvSpPr>
          <p:nvPr>
            <p:ph idx="1"/>
          </p:nvPr>
        </p:nvSpPr>
        <p:spPr/>
        <p:txBody>
          <a:bodyPr/>
          <a:lstStyle/>
          <a:p>
            <a:pPr marL="0" indent="0">
              <a:buNone/>
            </a:pPr>
            <a:r>
              <a:rPr lang="en-US" b="1" dirty="0"/>
              <a:t>4- Alternative Courses </a:t>
            </a:r>
            <a:endParaRPr lang="en-US" dirty="0"/>
          </a:p>
          <a:p>
            <a:r>
              <a:rPr lang="en-US" dirty="0"/>
              <a:t>steps followed for alternative paths through the use case are outlined. </a:t>
            </a:r>
          </a:p>
          <a:p>
            <a:endParaRPr lang="en-US" dirty="0"/>
          </a:p>
        </p:txBody>
      </p:sp>
      <p:pic>
        <p:nvPicPr>
          <p:cNvPr id="4" name="Picture 3">
            <a:extLst>
              <a:ext uri="{FF2B5EF4-FFF2-40B4-BE49-F238E27FC236}">
                <a16:creationId xmlns:a16="http://schemas.microsoft.com/office/drawing/2014/main" id="{43365910-2C1E-264C-B1BF-0C765CAD7967}"/>
              </a:ext>
            </a:extLst>
          </p:cNvPr>
          <p:cNvPicPr>
            <a:picLocks noChangeAspect="1"/>
          </p:cNvPicPr>
          <p:nvPr/>
        </p:nvPicPr>
        <p:blipFill>
          <a:blip r:embed="rId2"/>
          <a:stretch>
            <a:fillRect/>
          </a:stretch>
        </p:blipFill>
        <p:spPr>
          <a:xfrm>
            <a:off x="0" y="3188252"/>
            <a:ext cx="12192000" cy="2705711"/>
          </a:xfrm>
          <a:prstGeom prst="rect">
            <a:avLst/>
          </a:prstGeom>
        </p:spPr>
      </p:pic>
    </p:spTree>
    <p:extLst>
      <p:ext uri="{BB962C8B-B14F-4D97-AF65-F5344CB8AC3E}">
        <p14:creationId xmlns:p14="http://schemas.microsoft.com/office/powerpoint/2010/main" val="4193066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AABD-C885-0047-A113-E952E5E4231C}"/>
              </a:ext>
            </a:extLst>
          </p:cNvPr>
          <p:cNvSpPr>
            <a:spLocks noGrp="1"/>
          </p:cNvSpPr>
          <p:nvPr>
            <p:ph type="title"/>
          </p:nvPr>
        </p:nvSpPr>
        <p:spPr/>
        <p:txBody>
          <a:bodyPr/>
          <a:lstStyle/>
          <a:p>
            <a:r>
              <a:rPr lang="en-US" dirty="0"/>
              <a:t>Elements of a Use Case </a:t>
            </a:r>
          </a:p>
        </p:txBody>
      </p:sp>
      <p:sp>
        <p:nvSpPr>
          <p:cNvPr id="3" name="Content Placeholder 2">
            <a:extLst>
              <a:ext uri="{FF2B5EF4-FFF2-40B4-BE49-F238E27FC236}">
                <a16:creationId xmlns:a16="http://schemas.microsoft.com/office/drawing/2014/main" id="{BAE399F7-9FCE-5145-B4E7-36E3046DF277}"/>
              </a:ext>
            </a:extLst>
          </p:cNvPr>
          <p:cNvSpPr>
            <a:spLocks noGrp="1"/>
          </p:cNvSpPr>
          <p:nvPr>
            <p:ph idx="1"/>
          </p:nvPr>
        </p:nvSpPr>
        <p:spPr/>
        <p:txBody>
          <a:bodyPr/>
          <a:lstStyle/>
          <a:p>
            <a:pPr marL="0" indent="0">
              <a:buNone/>
            </a:pPr>
            <a:r>
              <a:rPr lang="en-US" dirty="0"/>
              <a:t>5- </a:t>
            </a:r>
            <a:r>
              <a:rPr lang="en-US" b="1" dirty="0"/>
              <a:t>Postconditions: </a:t>
            </a:r>
            <a:endParaRPr lang="en-US" dirty="0"/>
          </a:p>
          <a:p>
            <a:pPr marL="0" indent="0">
              <a:buNone/>
            </a:pPr>
            <a:r>
              <a:rPr lang="en-US" dirty="0"/>
              <a:t>define the final products of this use case </a:t>
            </a:r>
          </a:p>
          <a:p>
            <a:r>
              <a:rPr lang="en-US" dirty="0"/>
              <a:t>These postconditions also serve to define the preconditions for the next use case in the series. </a:t>
            </a:r>
          </a:p>
          <a:p>
            <a:endParaRPr lang="en-US" dirty="0"/>
          </a:p>
        </p:txBody>
      </p:sp>
      <p:pic>
        <p:nvPicPr>
          <p:cNvPr id="4" name="Picture 3">
            <a:extLst>
              <a:ext uri="{FF2B5EF4-FFF2-40B4-BE49-F238E27FC236}">
                <a16:creationId xmlns:a16="http://schemas.microsoft.com/office/drawing/2014/main" id="{63115897-8534-6D48-9B2C-03FDC2889050}"/>
              </a:ext>
            </a:extLst>
          </p:cNvPr>
          <p:cNvPicPr>
            <a:picLocks noChangeAspect="1"/>
          </p:cNvPicPr>
          <p:nvPr/>
        </p:nvPicPr>
        <p:blipFill>
          <a:blip r:embed="rId2"/>
          <a:stretch>
            <a:fillRect/>
          </a:stretch>
        </p:blipFill>
        <p:spPr>
          <a:xfrm>
            <a:off x="1790700" y="4678363"/>
            <a:ext cx="8610600" cy="1498600"/>
          </a:xfrm>
          <a:prstGeom prst="rect">
            <a:avLst/>
          </a:prstGeom>
        </p:spPr>
      </p:pic>
    </p:spTree>
    <p:extLst>
      <p:ext uri="{BB962C8B-B14F-4D97-AF65-F5344CB8AC3E}">
        <p14:creationId xmlns:p14="http://schemas.microsoft.com/office/powerpoint/2010/main" val="2764003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AABD-C885-0047-A113-E952E5E4231C}"/>
              </a:ext>
            </a:extLst>
          </p:cNvPr>
          <p:cNvSpPr>
            <a:spLocks noGrp="1"/>
          </p:cNvSpPr>
          <p:nvPr>
            <p:ph type="title"/>
          </p:nvPr>
        </p:nvSpPr>
        <p:spPr/>
        <p:txBody>
          <a:bodyPr/>
          <a:lstStyle/>
          <a:p>
            <a:r>
              <a:rPr lang="en-US" dirty="0"/>
              <a:t>Elements of a Use Case </a:t>
            </a:r>
          </a:p>
        </p:txBody>
      </p:sp>
      <p:sp>
        <p:nvSpPr>
          <p:cNvPr id="3" name="Content Placeholder 2">
            <a:extLst>
              <a:ext uri="{FF2B5EF4-FFF2-40B4-BE49-F238E27FC236}">
                <a16:creationId xmlns:a16="http://schemas.microsoft.com/office/drawing/2014/main" id="{BAE399F7-9FCE-5145-B4E7-36E3046DF277}"/>
              </a:ext>
            </a:extLst>
          </p:cNvPr>
          <p:cNvSpPr>
            <a:spLocks noGrp="1"/>
          </p:cNvSpPr>
          <p:nvPr>
            <p:ph idx="1"/>
          </p:nvPr>
        </p:nvSpPr>
        <p:spPr/>
        <p:txBody>
          <a:bodyPr/>
          <a:lstStyle/>
          <a:p>
            <a:pPr marL="0" indent="0">
              <a:buNone/>
            </a:pPr>
            <a:r>
              <a:rPr lang="en-US" b="1" dirty="0"/>
              <a:t>6- Exceptions: </a:t>
            </a:r>
            <a:r>
              <a:rPr lang="en-US" dirty="0"/>
              <a:t>a use case should describe any error conditions or exceptions that may occur as the use case steps are performed </a:t>
            </a:r>
          </a:p>
          <a:p>
            <a:r>
              <a:rPr lang="en-US" dirty="0"/>
              <a:t>unusual occurrences or errors that could potentially be encountered and will lead to an unsuccessful result </a:t>
            </a:r>
          </a:p>
          <a:p>
            <a:pPr marL="0" indent="0">
              <a:buNone/>
            </a:pPr>
            <a:endParaRPr lang="en-US" dirty="0"/>
          </a:p>
          <a:p>
            <a:endParaRPr lang="en-US" dirty="0"/>
          </a:p>
        </p:txBody>
      </p:sp>
      <p:pic>
        <p:nvPicPr>
          <p:cNvPr id="4" name="Picture 3">
            <a:extLst>
              <a:ext uri="{FF2B5EF4-FFF2-40B4-BE49-F238E27FC236}">
                <a16:creationId xmlns:a16="http://schemas.microsoft.com/office/drawing/2014/main" id="{28BFB916-53D6-B246-8225-7CCB1EAA5336}"/>
              </a:ext>
            </a:extLst>
          </p:cNvPr>
          <p:cNvPicPr>
            <a:picLocks noChangeAspect="1"/>
          </p:cNvPicPr>
          <p:nvPr/>
        </p:nvPicPr>
        <p:blipFill>
          <a:blip r:embed="rId2"/>
          <a:stretch>
            <a:fillRect/>
          </a:stretch>
        </p:blipFill>
        <p:spPr>
          <a:xfrm>
            <a:off x="1765300" y="3878263"/>
            <a:ext cx="8661400" cy="2298700"/>
          </a:xfrm>
          <a:prstGeom prst="rect">
            <a:avLst/>
          </a:prstGeom>
        </p:spPr>
      </p:pic>
    </p:spTree>
    <p:extLst>
      <p:ext uri="{BB962C8B-B14F-4D97-AF65-F5344CB8AC3E}">
        <p14:creationId xmlns:p14="http://schemas.microsoft.com/office/powerpoint/2010/main" val="1076542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AABD-C885-0047-A113-E952E5E4231C}"/>
              </a:ext>
            </a:extLst>
          </p:cNvPr>
          <p:cNvSpPr>
            <a:spLocks noGrp="1"/>
          </p:cNvSpPr>
          <p:nvPr>
            <p:ph type="title"/>
          </p:nvPr>
        </p:nvSpPr>
        <p:spPr/>
        <p:txBody>
          <a:bodyPr/>
          <a:lstStyle/>
          <a:p>
            <a:r>
              <a:rPr lang="en-US" dirty="0"/>
              <a:t>Elements of a Use Case </a:t>
            </a:r>
          </a:p>
        </p:txBody>
      </p:sp>
      <p:sp>
        <p:nvSpPr>
          <p:cNvPr id="3" name="Content Placeholder 2">
            <a:extLst>
              <a:ext uri="{FF2B5EF4-FFF2-40B4-BE49-F238E27FC236}">
                <a16:creationId xmlns:a16="http://schemas.microsoft.com/office/drawing/2014/main" id="{BAE399F7-9FCE-5145-B4E7-36E3046DF277}"/>
              </a:ext>
            </a:extLst>
          </p:cNvPr>
          <p:cNvSpPr>
            <a:spLocks noGrp="1"/>
          </p:cNvSpPr>
          <p:nvPr>
            <p:ph idx="1"/>
          </p:nvPr>
        </p:nvSpPr>
        <p:spPr/>
        <p:txBody>
          <a:bodyPr/>
          <a:lstStyle/>
          <a:p>
            <a:pPr marL="0" indent="0">
              <a:buNone/>
            </a:pPr>
            <a:r>
              <a:rPr lang="en-US" dirty="0"/>
              <a:t>7- </a:t>
            </a:r>
            <a:r>
              <a:rPr lang="en-US" b="1" dirty="0"/>
              <a:t>Summary Inputs and Outputs </a:t>
            </a:r>
            <a:endParaRPr lang="en-US" dirty="0"/>
          </a:p>
          <a:p>
            <a:pPr marL="0" indent="0">
              <a:buNone/>
            </a:pPr>
            <a:r>
              <a:rPr lang="en-US" dirty="0"/>
              <a:t>summarizes the set of major inputs and outputs to the steps of the use case </a:t>
            </a:r>
          </a:p>
          <a:p>
            <a:pPr marL="0" indent="0">
              <a:buNone/>
            </a:pPr>
            <a:endParaRPr lang="en-US" dirty="0"/>
          </a:p>
        </p:txBody>
      </p:sp>
      <p:pic>
        <p:nvPicPr>
          <p:cNvPr id="4" name="Picture 3">
            <a:extLst>
              <a:ext uri="{FF2B5EF4-FFF2-40B4-BE49-F238E27FC236}">
                <a16:creationId xmlns:a16="http://schemas.microsoft.com/office/drawing/2014/main" id="{4899DAE0-B579-EC4A-A635-2CEF0802C9E3}"/>
              </a:ext>
            </a:extLst>
          </p:cNvPr>
          <p:cNvPicPr>
            <a:picLocks noChangeAspect="1"/>
          </p:cNvPicPr>
          <p:nvPr/>
        </p:nvPicPr>
        <p:blipFill>
          <a:blip r:embed="rId2"/>
          <a:stretch>
            <a:fillRect/>
          </a:stretch>
        </p:blipFill>
        <p:spPr>
          <a:xfrm>
            <a:off x="0" y="4344407"/>
            <a:ext cx="12192000" cy="2513593"/>
          </a:xfrm>
          <a:prstGeom prst="rect">
            <a:avLst/>
          </a:prstGeom>
        </p:spPr>
      </p:pic>
    </p:spTree>
    <p:extLst>
      <p:ext uri="{BB962C8B-B14F-4D97-AF65-F5344CB8AC3E}">
        <p14:creationId xmlns:p14="http://schemas.microsoft.com/office/powerpoint/2010/main" val="1395304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AABD-C885-0047-A113-E952E5E4231C}"/>
              </a:ext>
            </a:extLst>
          </p:cNvPr>
          <p:cNvSpPr>
            <a:spLocks noGrp="1"/>
          </p:cNvSpPr>
          <p:nvPr>
            <p:ph type="title"/>
          </p:nvPr>
        </p:nvSpPr>
        <p:spPr/>
        <p:txBody>
          <a:bodyPr/>
          <a:lstStyle/>
          <a:p>
            <a:r>
              <a:rPr lang="en-US" dirty="0"/>
              <a:t>Elements of a Use Case </a:t>
            </a:r>
          </a:p>
        </p:txBody>
      </p:sp>
      <p:sp>
        <p:nvSpPr>
          <p:cNvPr id="3" name="Content Placeholder 2">
            <a:extLst>
              <a:ext uri="{FF2B5EF4-FFF2-40B4-BE49-F238E27FC236}">
                <a16:creationId xmlns:a16="http://schemas.microsoft.com/office/drawing/2014/main" id="{BAE399F7-9FCE-5145-B4E7-36E3046DF277}"/>
              </a:ext>
            </a:extLst>
          </p:cNvPr>
          <p:cNvSpPr>
            <a:spLocks noGrp="1"/>
          </p:cNvSpPr>
          <p:nvPr>
            <p:ph idx="1"/>
          </p:nvPr>
        </p:nvSpPr>
        <p:spPr/>
        <p:txBody>
          <a:bodyPr/>
          <a:lstStyle/>
          <a:p>
            <a:r>
              <a:rPr lang="en-US" dirty="0"/>
              <a:t>System are usually a series of use cases</a:t>
            </a:r>
          </a:p>
          <a:p>
            <a:endParaRPr lang="en-US" dirty="0"/>
          </a:p>
        </p:txBody>
      </p:sp>
      <p:pic>
        <p:nvPicPr>
          <p:cNvPr id="4" name="Picture 3">
            <a:extLst>
              <a:ext uri="{FF2B5EF4-FFF2-40B4-BE49-F238E27FC236}">
                <a16:creationId xmlns:a16="http://schemas.microsoft.com/office/drawing/2014/main" id="{9B9EC849-79F2-144B-8796-9FC08631403F}"/>
              </a:ext>
            </a:extLst>
          </p:cNvPr>
          <p:cNvPicPr>
            <a:picLocks noChangeAspect="1"/>
          </p:cNvPicPr>
          <p:nvPr/>
        </p:nvPicPr>
        <p:blipFill>
          <a:blip r:embed="rId2"/>
          <a:stretch>
            <a:fillRect/>
          </a:stretch>
        </p:blipFill>
        <p:spPr>
          <a:xfrm>
            <a:off x="541526" y="3807898"/>
            <a:ext cx="11108947" cy="2424670"/>
          </a:xfrm>
          <a:prstGeom prst="rect">
            <a:avLst/>
          </a:prstGeom>
        </p:spPr>
      </p:pic>
    </p:spTree>
    <p:extLst>
      <p:ext uri="{BB962C8B-B14F-4D97-AF65-F5344CB8AC3E}">
        <p14:creationId xmlns:p14="http://schemas.microsoft.com/office/powerpoint/2010/main" val="1584386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AABD-C885-0047-A113-E952E5E4231C}"/>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BAE399F7-9FCE-5145-B4E7-36E3046DF277}"/>
              </a:ext>
            </a:extLst>
          </p:cNvPr>
          <p:cNvSpPr>
            <a:spLocks noGrp="1"/>
          </p:cNvSpPr>
          <p:nvPr>
            <p:ph idx="1"/>
          </p:nvPr>
        </p:nvSpPr>
        <p:spPr/>
        <p:txBody>
          <a:bodyPr>
            <a:normAutofit fontScale="92500" lnSpcReduction="10000"/>
          </a:bodyPr>
          <a:lstStyle/>
          <a:p>
            <a:r>
              <a:rPr lang="en-US" dirty="0"/>
              <a:t>it takes considerable practice to write use cases well </a:t>
            </a:r>
          </a:p>
          <a:p>
            <a:r>
              <a:rPr lang="en-US" dirty="0"/>
              <a:t>You should not realistically expect to create a perfect use case on the first try </a:t>
            </a:r>
          </a:p>
          <a:p>
            <a:r>
              <a:rPr lang="en-US" dirty="0"/>
              <a:t>process of building use cases is one of gradual refinement </a:t>
            </a:r>
          </a:p>
          <a:p>
            <a:r>
              <a:rPr lang="en-US" dirty="0"/>
              <a:t>As you gain experience, the creation of use cases will become more intuitive. </a:t>
            </a:r>
          </a:p>
          <a:p>
            <a:r>
              <a:rPr lang="en-US" dirty="0"/>
              <a:t>there should be at least </a:t>
            </a:r>
          </a:p>
          <a:p>
            <a:pPr lvl="1"/>
            <a:r>
              <a:rPr lang="en-US" dirty="0"/>
              <a:t>one person who has a programming perspective </a:t>
            </a:r>
          </a:p>
          <a:p>
            <a:pPr lvl="1"/>
            <a:r>
              <a:rPr lang="en-US" dirty="0"/>
              <a:t>another person who has deep knowledge of the business rules </a:t>
            </a:r>
          </a:p>
          <a:p>
            <a:pPr lvl="1"/>
            <a:r>
              <a:rPr lang="en-US" dirty="0"/>
              <a:t>another person who is thoroughly familiar with how the system will actually be used. </a:t>
            </a:r>
          </a:p>
          <a:p>
            <a:endParaRPr lang="en-US" dirty="0"/>
          </a:p>
        </p:txBody>
      </p:sp>
    </p:spTree>
    <p:extLst>
      <p:ext uri="{BB962C8B-B14F-4D97-AF65-F5344CB8AC3E}">
        <p14:creationId xmlns:p14="http://schemas.microsoft.com/office/powerpoint/2010/main" val="1384880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FCCB2-F6C0-674E-8610-6906C654FDCB}"/>
              </a:ext>
            </a:extLst>
          </p:cNvPr>
          <p:cNvSpPr>
            <a:spLocks noGrp="1"/>
          </p:cNvSpPr>
          <p:nvPr>
            <p:ph type="title"/>
          </p:nvPr>
        </p:nvSpPr>
        <p:spPr/>
        <p:txBody>
          <a:bodyPr/>
          <a:lstStyle/>
          <a:p>
            <a:r>
              <a:rPr lang="en-US" b="1" dirty="0"/>
              <a:t>Use Cases and the Functional Requirements </a:t>
            </a:r>
            <a:endParaRPr lang="en-US" dirty="0"/>
          </a:p>
        </p:txBody>
      </p:sp>
      <p:sp>
        <p:nvSpPr>
          <p:cNvPr id="3" name="Content Placeholder 2">
            <a:extLst>
              <a:ext uri="{FF2B5EF4-FFF2-40B4-BE49-F238E27FC236}">
                <a16:creationId xmlns:a16="http://schemas.microsoft.com/office/drawing/2014/main" id="{24199F5C-65A9-0440-934D-0DF2F9F602BE}"/>
              </a:ext>
            </a:extLst>
          </p:cNvPr>
          <p:cNvSpPr>
            <a:spLocks noGrp="1"/>
          </p:cNvSpPr>
          <p:nvPr>
            <p:ph idx="1"/>
          </p:nvPr>
        </p:nvSpPr>
        <p:spPr/>
        <p:txBody>
          <a:bodyPr/>
          <a:lstStyle/>
          <a:p>
            <a:r>
              <a:rPr lang="en-US" dirty="0"/>
              <a:t>Use cases do explain the user’s interaction with the system, but they omit a lot of details that are necessary to know before the system can be developed. </a:t>
            </a:r>
          </a:p>
          <a:p>
            <a:r>
              <a:rPr lang="en-US" dirty="0"/>
              <a:t>Transforming the user’s view into the developer’s view by creating functional requirements is one of the important contributions that the systems analyst makes to the development project </a:t>
            </a:r>
          </a:p>
          <a:p>
            <a:endParaRPr lang="en-US" dirty="0"/>
          </a:p>
        </p:txBody>
      </p:sp>
    </p:spTree>
    <p:extLst>
      <p:ext uri="{BB962C8B-B14F-4D97-AF65-F5344CB8AC3E}">
        <p14:creationId xmlns:p14="http://schemas.microsoft.com/office/powerpoint/2010/main" val="2884988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3C98-BF34-9144-A31D-3CC56BAD0FE3}"/>
              </a:ext>
            </a:extLst>
          </p:cNvPr>
          <p:cNvSpPr>
            <a:spLocks noGrp="1"/>
          </p:cNvSpPr>
          <p:nvPr>
            <p:ph type="title"/>
          </p:nvPr>
        </p:nvSpPr>
        <p:spPr/>
        <p:txBody>
          <a:bodyPr/>
          <a:lstStyle/>
          <a:p>
            <a:r>
              <a:rPr lang="en-US" dirty="0"/>
              <a:t>Use Cases and Testing </a:t>
            </a:r>
          </a:p>
        </p:txBody>
      </p:sp>
      <p:sp>
        <p:nvSpPr>
          <p:cNvPr id="3" name="Content Placeholder 2">
            <a:extLst>
              <a:ext uri="{FF2B5EF4-FFF2-40B4-BE49-F238E27FC236}">
                <a16:creationId xmlns:a16="http://schemas.microsoft.com/office/drawing/2014/main" id="{66705C47-DC13-D840-A4EB-F38503D5F763}"/>
              </a:ext>
            </a:extLst>
          </p:cNvPr>
          <p:cNvSpPr>
            <a:spLocks noGrp="1"/>
          </p:cNvSpPr>
          <p:nvPr>
            <p:ph idx="1"/>
          </p:nvPr>
        </p:nvSpPr>
        <p:spPr/>
        <p:txBody>
          <a:bodyPr/>
          <a:lstStyle/>
          <a:p>
            <a:r>
              <a:rPr lang="en-US" dirty="0"/>
              <a:t>By studying the use cases and the functional requirements derived from them, the testing personnel can readily identify elements of the tests they will want to perform when the system enters testing. </a:t>
            </a:r>
          </a:p>
          <a:p>
            <a:r>
              <a:rPr lang="en-US" dirty="0"/>
              <a:t>When it comes time to actually perform the tests, the testing personnel are well prepared and not forced to develop and perform the tests in a rush </a:t>
            </a:r>
          </a:p>
          <a:p>
            <a:endParaRPr lang="en-US" dirty="0"/>
          </a:p>
        </p:txBody>
      </p:sp>
    </p:spTree>
    <p:extLst>
      <p:ext uri="{BB962C8B-B14F-4D97-AF65-F5344CB8AC3E}">
        <p14:creationId xmlns:p14="http://schemas.microsoft.com/office/powerpoint/2010/main" val="4259182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0089-09FD-7845-B87D-99D7546F71D7}"/>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3AC44505-8F95-8746-B279-9B45BBEF7898}"/>
              </a:ext>
            </a:extLst>
          </p:cNvPr>
          <p:cNvSpPr>
            <a:spLocks noGrp="1"/>
          </p:cNvSpPr>
          <p:nvPr>
            <p:ph idx="1"/>
          </p:nvPr>
        </p:nvSpPr>
        <p:spPr/>
        <p:txBody>
          <a:bodyPr/>
          <a:lstStyle/>
          <a:p>
            <a:r>
              <a:rPr lang="en-US" dirty="0"/>
              <a:t>used to explain and document the interaction that is required between the user and the system to accomplish the user’s task </a:t>
            </a:r>
          </a:p>
          <a:p>
            <a:r>
              <a:rPr lang="en-US" dirty="0"/>
              <a:t>a key aspect of determining the requirements for the new system is understanding the user requirements: </a:t>
            </a:r>
          </a:p>
          <a:p>
            <a:pPr lvl="1"/>
            <a:r>
              <a:rPr lang="en-US" dirty="0"/>
              <a:t>the things the users need to accomplish with the new system </a:t>
            </a:r>
          </a:p>
          <a:p>
            <a:r>
              <a:rPr lang="en-US" dirty="0"/>
              <a:t>Use cases help us understand and clarify the users’ required interactions with the system </a:t>
            </a:r>
          </a:p>
          <a:p>
            <a:r>
              <a:rPr lang="en-US" dirty="0"/>
              <a:t>Use cases can reveal most, if not all, functional requirements of the new system. </a:t>
            </a:r>
          </a:p>
          <a:p>
            <a:endParaRPr lang="en-US" dirty="0"/>
          </a:p>
        </p:txBody>
      </p:sp>
    </p:spTree>
    <p:extLst>
      <p:ext uri="{BB962C8B-B14F-4D97-AF65-F5344CB8AC3E}">
        <p14:creationId xmlns:p14="http://schemas.microsoft.com/office/powerpoint/2010/main" val="2116940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E8BC-05CD-AF4B-A371-6BF007E32416}"/>
              </a:ext>
            </a:extLst>
          </p:cNvPr>
          <p:cNvSpPr>
            <a:spLocks noGrp="1"/>
          </p:cNvSpPr>
          <p:nvPr>
            <p:ph type="title"/>
          </p:nvPr>
        </p:nvSpPr>
        <p:spPr/>
        <p:txBody>
          <a:bodyPr/>
          <a:lstStyle/>
          <a:p>
            <a:r>
              <a:rPr lang="en-US" dirty="0"/>
              <a:t>Building Use Cases </a:t>
            </a:r>
          </a:p>
        </p:txBody>
      </p:sp>
      <p:sp>
        <p:nvSpPr>
          <p:cNvPr id="3" name="Content Placeholder 2">
            <a:extLst>
              <a:ext uri="{FF2B5EF4-FFF2-40B4-BE49-F238E27FC236}">
                <a16:creationId xmlns:a16="http://schemas.microsoft.com/office/drawing/2014/main" id="{68FDAD37-C1F4-474C-985A-C5C5DA19EC41}"/>
              </a:ext>
            </a:extLst>
          </p:cNvPr>
          <p:cNvSpPr>
            <a:spLocks noGrp="1"/>
          </p:cNvSpPr>
          <p:nvPr>
            <p:ph idx="1"/>
          </p:nvPr>
        </p:nvSpPr>
        <p:spPr/>
        <p:txBody>
          <a:bodyPr/>
          <a:lstStyle/>
          <a:p>
            <a:r>
              <a:rPr lang="en-US" dirty="0"/>
              <a:t>Use cases can be used for both the as-is and the to-be systems; </a:t>
            </a:r>
          </a:p>
          <a:p>
            <a:r>
              <a:rPr lang="en-US" dirty="0"/>
              <a:t>as-is use cases focus on the current system, </a:t>
            </a:r>
          </a:p>
          <a:p>
            <a:r>
              <a:rPr lang="en-US" dirty="0"/>
              <a:t>whereas to-be use cases focus on the desired new system </a:t>
            </a:r>
          </a:p>
          <a:p>
            <a:r>
              <a:rPr lang="en-US" dirty="0"/>
              <a:t>After the use cases have been built, analysts often return to the requirements definition and revise it according to their improved understanding of the system. </a:t>
            </a:r>
          </a:p>
          <a:p>
            <a:r>
              <a:rPr lang="en-US" dirty="0"/>
              <a:t>The most common ways to gather information for the use cases are interviews and JAD sessions </a:t>
            </a:r>
          </a:p>
          <a:p>
            <a:r>
              <a:rPr lang="en-US" dirty="0"/>
              <a:t>Observation also is sometimes used for as-is use cases. </a:t>
            </a:r>
          </a:p>
          <a:p>
            <a:endParaRPr lang="en-US" dirty="0"/>
          </a:p>
        </p:txBody>
      </p:sp>
    </p:spTree>
    <p:extLst>
      <p:ext uri="{BB962C8B-B14F-4D97-AF65-F5344CB8AC3E}">
        <p14:creationId xmlns:p14="http://schemas.microsoft.com/office/powerpoint/2010/main" val="3362957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E8BC-05CD-AF4B-A371-6BF007E32416}"/>
              </a:ext>
            </a:extLst>
          </p:cNvPr>
          <p:cNvSpPr>
            <a:spLocks noGrp="1"/>
          </p:cNvSpPr>
          <p:nvPr>
            <p:ph type="title"/>
          </p:nvPr>
        </p:nvSpPr>
        <p:spPr/>
        <p:txBody>
          <a:bodyPr/>
          <a:lstStyle/>
          <a:p>
            <a:r>
              <a:rPr lang="en-US" dirty="0"/>
              <a:t>Building Use Cases </a:t>
            </a:r>
          </a:p>
        </p:txBody>
      </p:sp>
      <p:sp>
        <p:nvSpPr>
          <p:cNvPr id="5" name="Content Placeholder 4">
            <a:extLst>
              <a:ext uri="{FF2B5EF4-FFF2-40B4-BE49-F238E27FC236}">
                <a16:creationId xmlns:a16="http://schemas.microsoft.com/office/drawing/2014/main" id="{75C6B6BC-6A4D-9044-BA93-42BE201EB3B2}"/>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CF65ADD1-4CFA-D046-BE91-481712ECE18F}"/>
              </a:ext>
            </a:extLst>
          </p:cNvPr>
          <p:cNvPicPr>
            <a:picLocks noChangeAspect="1"/>
          </p:cNvPicPr>
          <p:nvPr/>
        </p:nvPicPr>
        <p:blipFill>
          <a:blip r:embed="rId2"/>
          <a:stretch>
            <a:fillRect/>
          </a:stretch>
        </p:blipFill>
        <p:spPr>
          <a:xfrm>
            <a:off x="1950710" y="1396194"/>
            <a:ext cx="8290580" cy="5364493"/>
          </a:xfrm>
          <a:prstGeom prst="rect">
            <a:avLst/>
          </a:prstGeom>
        </p:spPr>
      </p:pic>
    </p:spTree>
    <p:extLst>
      <p:ext uri="{BB962C8B-B14F-4D97-AF65-F5344CB8AC3E}">
        <p14:creationId xmlns:p14="http://schemas.microsoft.com/office/powerpoint/2010/main" val="2623723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5DC25-BE34-D34E-886D-81074BAEEA89}"/>
              </a:ext>
            </a:extLst>
          </p:cNvPr>
          <p:cNvSpPr>
            <a:spLocks noGrp="1"/>
          </p:cNvSpPr>
          <p:nvPr>
            <p:ph type="title"/>
          </p:nvPr>
        </p:nvSpPr>
        <p:spPr/>
        <p:txBody>
          <a:bodyPr/>
          <a:lstStyle/>
          <a:p>
            <a:r>
              <a:rPr lang="en-US" dirty="0"/>
              <a:t>Why we need use cases</a:t>
            </a:r>
          </a:p>
        </p:txBody>
      </p:sp>
      <p:sp>
        <p:nvSpPr>
          <p:cNvPr id="3" name="Content Placeholder 2">
            <a:extLst>
              <a:ext uri="{FF2B5EF4-FFF2-40B4-BE49-F238E27FC236}">
                <a16:creationId xmlns:a16="http://schemas.microsoft.com/office/drawing/2014/main" id="{B2682440-CCFA-594E-80BE-F8DFDCA96308}"/>
              </a:ext>
            </a:extLst>
          </p:cNvPr>
          <p:cNvSpPr>
            <a:spLocks noGrp="1"/>
          </p:cNvSpPr>
          <p:nvPr>
            <p:ph idx="1"/>
          </p:nvPr>
        </p:nvSpPr>
        <p:spPr/>
        <p:txBody>
          <a:bodyPr/>
          <a:lstStyle/>
          <a:p>
            <a:r>
              <a:rPr lang="en-US" dirty="0"/>
              <a:t>users may not know what is and is not possible for the system to do </a:t>
            </a:r>
          </a:p>
          <a:p>
            <a:r>
              <a:rPr lang="en-US" dirty="0"/>
              <a:t>Users are not likely to truly understand the capabilities and limitations of information systems technologies </a:t>
            </a:r>
          </a:p>
          <a:p>
            <a:pPr lvl="1"/>
            <a:r>
              <a:rPr lang="en-US" dirty="0"/>
              <a:t>especially new advances in technology </a:t>
            </a:r>
          </a:p>
          <a:p>
            <a:r>
              <a:rPr lang="en-US" dirty="0"/>
              <a:t>users may have difficulty envisioning new ways to redesign business processes </a:t>
            </a:r>
          </a:p>
          <a:p>
            <a:pPr lvl="1"/>
            <a:r>
              <a:rPr lang="en-US" dirty="0"/>
              <a:t>we are so accustomed to things being done the “old way.” </a:t>
            </a:r>
          </a:p>
          <a:p>
            <a:r>
              <a:rPr lang="en-US" dirty="0"/>
              <a:t>users often found it difficult to learn the process and data modeling languages used by the analysts </a:t>
            </a:r>
          </a:p>
          <a:p>
            <a:endParaRPr lang="en-US" dirty="0"/>
          </a:p>
          <a:p>
            <a:endParaRPr lang="en-US" dirty="0"/>
          </a:p>
        </p:txBody>
      </p:sp>
    </p:spTree>
    <p:extLst>
      <p:ext uri="{BB962C8B-B14F-4D97-AF65-F5344CB8AC3E}">
        <p14:creationId xmlns:p14="http://schemas.microsoft.com/office/powerpoint/2010/main" val="1228381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DBD7A-FE26-CD47-AF9C-9FB8E4F733AE}"/>
              </a:ext>
            </a:extLst>
          </p:cNvPr>
          <p:cNvSpPr>
            <a:spLocks noGrp="1"/>
          </p:cNvSpPr>
          <p:nvPr>
            <p:ph type="title"/>
          </p:nvPr>
        </p:nvSpPr>
        <p:spPr/>
        <p:txBody>
          <a:bodyPr/>
          <a:lstStyle/>
          <a:p>
            <a:r>
              <a:rPr lang="en-US" dirty="0"/>
              <a:t>Why we need use cases</a:t>
            </a:r>
          </a:p>
        </p:txBody>
      </p:sp>
      <p:sp>
        <p:nvSpPr>
          <p:cNvPr id="3" name="Content Placeholder 2">
            <a:extLst>
              <a:ext uri="{FF2B5EF4-FFF2-40B4-BE49-F238E27FC236}">
                <a16:creationId xmlns:a16="http://schemas.microsoft.com/office/drawing/2014/main" id="{8F8DFBB7-FE2E-5B45-ACE6-98967FF41C19}"/>
              </a:ext>
            </a:extLst>
          </p:cNvPr>
          <p:cNvSpPr>
            <a:spLocks noGrp="1"/>
          </p:cNvSpPr>
          <p:nvPr>
            <p:ph idx="1"/>
          </p:nvPr>
        </p:nvSpPr>
        <p:spPr/>
        <p:txBody>
          <a:bodyPr>
            <a:normAutofit fontScale="92500"/>
          </a:bodyPr>
          <a:lstStyle/>
          <a:p>
            <a:r>
              <a:rPr lang="en-US" dirty="0"/>
              <a:t>in any development approach (waterfall, RAD, or agile) we need to hear and understand what the user needs to accomplish with the system. </a:t>
            </a:r>
          </a:p>
          <a:p>
            <a:r>
              <a:rPr lang="en-US" dirty="0"/>
              <a:t>Use cases are especially valuable in that systems commonly involve extensive user interactions </a:t>
            </a:r>
          </a:p>
          <a:p>
            <a:r>
              <a:rPr lang="en-US" dirty="0"/>
              <a:t>A use case represents how a system interacts with its environment by illustrating the activities that are performed by the users of the system and the system’s responses. </a:t>
            </a:r>
          </a:p>
          <a:p>
            <a:r>
              <a:rPr lang="en-US" dirty="0"/>
              <a:t>Use cases showing how the users view the process </a:t>
            </a:r>
          </a:p>
          <a:p>
            <a:r>
              <a:rPr lang="en-US" dirty="0"/>
              <a:t>use cases describe the system’s activities from the user’s perspective in words </a:t>
            </a:r>
          </a:p>
        </p:txBody>
      </p:sp>
    </p:spTree>
    <p:extLst>
      <p:ext uri="{BB962C8B-B14F-4D97-AF65-F5344CB8AC3E}">
        <p14:creationId xmlns:p14="http://schemas.microsoft.com/office/powerpoint/2010/main" val="2856315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C63A-CEBF-2A49-A1A0-CA89953C8A88}"/>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D3197D20-EE48-A346-8615-BF663B8C02D7}"/>
              </a:ext>
            </a:extLst>
          </p:cNvPr>
          <p:cNvSpPr>
            <a:spLocks noGrp="1"/>
          </p:cNvSpPr>
          <p:nvPr>
            <p:ph idx="1"/>
          </p:nvPr>
        </p:nvSpPr>
        <p:spPr/>
        <p:txBody>
          <a:bodyPr/>
          <a:lstStyle/>
          <a:p>
            <a:r>
              <a:rPr lang="en-US" dirty="0"/>
              <a:t>the use cases will reveal considerable detail about the functional requirements of the new system </a:t>
            </a:r>
          </a:p>
          <a:p>
            <a:r>
              <a:rPr lang="en-US" dirty="0"/>
              <a:t>use cases are very helpful in understanding exceptions, special cases, and error handling requirements in the new system </a:t>
            </a:r>
          </a:p>
          <a:p>
            <a:r>
              <a:rPr lang="en-US" dirty="0"/>
              <a:t>the text-based use case is easy for the users to understand, but it also flows easily into the creation of process models and the data model </a:t>
            </a:r>
          </a:p>
          <a:p>
            <a:endParaRPr lang="en-US" dirty="0"/>
          </a:p>
        </p:txBody>
      </p:sp>
    </p:spTree>
    <p:extLst>
      <p:ext uri="{BB962C8B-B14F-4D97-AF65-F5344CB8AC3E}">
        <p14:creationId xmlns:p14="http://schemas.microsoft.com/office/powerpoint/2010/main" val="1411573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DE39A-90B0-BC43-AD39-DFB6AC7E06F5}"/>
              </a:ext>
            </a:extLst>
          </p:cNvPr>
          <p:cNvSpPr>
            <a:spLocks noGrp="1"/>
          </p:cNvSpPr>
          <p:nvPr>
            <p:ph type="title"/>
          </p:nvPr>
        </p:nvSpPr>
        <p:spPr/>
        <p:txBody>
          <a:bodyPr/>
          <a:lstStyle/>
          <a:p>
            <a:r>
              <a:rPr lang="en-US" dirty="0"/>
              <a:t>Use Cases </a:t>
            </a:r>
          </a:p>
        </p:txBody>
      </p:sp>
      <p:sp>
        <p:nvSpPr>
          <p:cNvPr id="3" name="Content Placeholder 2">
            <a:extLst>
              <a:ext uri="{FF2B5EF4-FFF2-40B4-BE49-F238E27FC236}">
                <a16:creationId xmlns:a16="http://schemas.microsoft.com/office/drawing/2014/main" id="{6481CCB7-62A4-0A4D-8478-83972EF6D95A}"/>
              </a:ext>
            </a:extLst>
          </p:cNvPr>
          <p:cNvSpPr>
            <a:spLocks noGrp="1"/>
          </p:cNvSpPr>
          <p:nvPr>
            <p:ph idx="1"/>
          </p:nvPr>
        </p:nvSpPr>
        <p:spPr/>
        <p:txBody>
          <a:bodyPr/>
          <a:lstStyle/>
          <a:p>
            <a:r>
              <a:rPr lang="en-US" dirty="0"/>
              <a:t>Each use case describes how an external user triggers an event to which the system must respond </a:t>
            </a:r>
          </a:p>
          <a:p>
            <a:r>
              <a:rPr lang="en-US" dirty="0"/>
              <a:t>Use case may be simple or complex</a:t>
            </a:r>
          </a:p>
          <a:p>
            <a:r>
              <a:rPr lang="en-US" dirty="0"/>
              <a:t>Simple use cases may have only one path through them, while </a:t>
            </a:r>
          </a:p>
          <a:p>
            <a:r>
              <a:rPr lang="en-US" dirty="0"/>
              <a:t>complex use cases may have several possible paths. </a:t>
            </a:r>
          </a:p>
          <a:p>
            <a:r>
              <a:rPr lang="en-US" dirty="0"/>
              <a:t>We create use cases when they are likely to help us better understand the situation and help convey the required user-system interactions </a:t>
            </a:r>
          </a:p>
          <a:p>
            <a:r>
              <a:rPr lang="en-US" dirty="0"/>
              <a:t>For very simple processes that are well explained in the requirements definition, we often do not need to create a use case. </a:t>
            </a:r>
          </a:p>
        </p:txBody>
      </p:sp>
    </p:spTree>
    <p:extLst>
      <p:ext uri="{BB962C8B-B14F-4D97-AF65-F5344CB8AC3E}">
        <p14:creationId xmlns:p14="http://schemas.microsoft.com/office/powerpoint/2010/main" val="2897715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D1E9-3666-364E-B374-F7485662F07E}"/>
              </a:ext>
            </a:extLst>
          </p:cNvPr>
          <p:cNvSpPr>
            <a:spLocks noGrp="1"/>
          </p:cNvSpPr>
          <p:nvPr>
            <p:ph type="title"/>
          </p:nvPr>
        </p:nvSpPr>
        <p:spPr/>
        <p:txBody>
          <a:bodyPr/>
          <a:lstStyle/>
          <a:p>
            <a:r>
              <a:rPr lang="en-US" dirty="0"/>
              <a:t>Use Cases </a:t>
            </a:r>
          </a:p>
        </p:txBody>
      </p:sp>
      <p:sp>
        <p:nvSpPr>
          <p:cNvPr id="3" name="Content Placeholder 2">
            <a:extLst>
              <a:ext uri="{FF2B5EF4-FFF2-40B4-BE49-F238E27FC236}">
                <a16:creationId xmlns:a16="http://schemas.microsoft.com/office/drawing/2014/main" id="{52BCBCDB-EF3B-D141-B148-BF3FF6ED4AC5}"/>
              </a:ext>
            </a:extLst>
          </p:cNvPr>
          <p:cNvSpPr>
            <a:spLocks noGrp="1"/>
          </p:cNvSpPr>
          <p:nvPr>
            <p:ph idx="1"/>
          </p:nvPr>
        </p:nvSpPr>
        <p:spPr/>
        <p:txBody>
          <a:bodyPr/>
          <a:lstStyle/>
          <a:p>
            <a:r>
              <a:rPr lang="en-US" dirty="0"/>
              <a:t>It is important to create use cases whenever we are reengineering processes or making any changes to business processes that will significantly alter the way people work </a:t>
            </a:r>
          </a:p>
          <a:p>
            <a:r>
              <a:rPr lang="en-US" dirty="0"/>
              <a:t>it is critical to involve the user in the creation of the use case so that the user understands the interactions planned for the new system. </a:t>
            </a:r>
          </a:p>
          <a:p>
            <a:r>
              <a:rPr lang="en-US" dirty="0"/>
              <a:t>Creation of use cases is often done as a part of interview sessions with users and as a part of JAD sessions </a:t>
            </a:r>
          </a:p>
          <a:p>
            <a:r>
              <a:rPr lang="en-US" dirty="0"/>
              <a:t>Users work closely with the project team to create the use cases </a:t>
            </a:r>
          </a:p>
          <a:p>
            <a:endParaRPr lang="en-US" dirty="0"/>
          </a:p>
        </p:txBody>
      </p:sp>
    </p:spTree>
    <p:extLst>
      <p:ext uri="{BB962C8B-B14F-4D97-AF65-F5344CB8AC3E}">
        <p14:creationId xmlns:p14="http://schemas.microsoft.com/office/powerpoint/2010/main" val="1559775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D332F-25F6-AA4E-9720-F5AA6A724E1D}"/>
              </a:ext>
            </a:extLst>
          </p:cNvPr>
          <p:cNvSpPr>
            <a:spLocks noGrp="1"/>
          </p:cNvSpPr>
          <p:nvPr>
            <p:ph type="title"/>
          </p:nvPr>
        </p:nvSpPr>
        <p:spPr/>
        <p:txBody>
          <a:bodyPr/>
          <a:lstStyle/>
          <a:p>
            <a:r>
              <a:rPr lang="en-US" dirty="0"/>
              <a:t>Elements of a Use Case </a:t>
            </a:r>
          </a:p>
        </p:txBody>
      </p:sp>
      <p:sp>
        <p:nvSpPr>
          <p:cNvPr id="3" name="Content Placeholder 2">
            <a:extLst>
              <a:ext uri="{FF2B5EF4-FFF2-40B4-BE49-F238E27FC236}">
                <a16:creationId xmlns:a16="http://schemas.microsoft.com/office/drawing/2014/main" id="{1912C3AD-8226-464B-8366-0C0E113426D1}"/>
              </a:ext>
            </a:extLst>
          </p:cNvPr>
          <p:cNvSpPr>
            <a:spLocks noGrp="1"/>
          </p:cNvSpPr>
          <p:nvPr>
            <p:ph idx="1"/>
          </p:nvPr>
        </p:nvSpPr>
        <p:spPr/>
        <p:txBody>
          <a:bodyPr>
            <a:normAutofit lnSpcReduction="10000"/>
          </a:bodyPr>
          <a:lstStyle/>
          <a:p>
            <a:pPr marL="0" indent="0">
              <a:buNone/>
            </a:pPr>
            <a:r>
              <a:rPr lang="en-US" dirty="0"/>
              <a:t>1- </a:t>
            </a:r>
            <a:r>
              <a:rPr lang="en-US" b="1" dirty="0"/>
              <a:t>Basic Information </a:t>
            </a:r>
            <a:endParaRPr lang="en-US" dirty="0"/>
          </a:p>
          <a:p>
            <a:r>
              <a:rPr lang="en-US" dirty="0"/>
              <a:t>name should be as simple, yet descriptive, as possible </a:t>
            </a:r>
          </a:p>
          <a:p>
            <a:r>
              <a:rPr lang="en-US" dirty="0"/>
              <a:t>number is simply a sequential number that serves to reference each use case </a:t>
            </a:r>
          </a:p>
          <a:p>
            <a:r>
              <a:rPr lang="en-US" dirty="0"/>
              <a:t>The description briefly conveys the use case’s purpose </a:t>
            </a:r>
          </a:p>
          <a:p>
            <a:r>
              <a:rPr lang="en-US" dirty="0"/>
              <a:t>priority may be assigned to indicate the relative significance of the use case in the overall system </a:t>
            </a:r>
          </a:p>
          <a:p>
            <a:r>
              <a:rPr lang="en-US" dirty="0"/>
              <a:t>actor refers a person, another software system, or a hardware device that interacts with the system to achieve a useful goal </a:t>
            </a:r>
          </a:p>
          <a:p>
            <a:r>
              <a:rPr lang="en-US" dirty="0"/>
              <a:t>trigger for the use case: the event that causes the use case to begin </a:t>
            </a:r>
          </a:p>
          <a:p>
            <a:endParaRPr lang="en-US" dirty="0"/>
          </a:p>
          <a:p>
            <a:pPr marL="0" indent="0">
              <a:buNone/>
            </a:pPr>
            <a:endParaRPr lang="en-US" dirty="0"/>
          </a:p>
        </p:txBody>
      </p:sp>
    </p:spTree>
    <p:extLst>
      <p:ext uri="{BB962C8B-B14F-4D97-AF65-F5344CB8AC3E}">
        <p14:creationId xmlns:p14="http://schemas.microsoft.com/office/powerpoint/2010/main" val="2660084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F7387-CA6D-7249-8FB3-EA1FDC093B4F}"/>
              </a:ext>
            </a:extLst>
          </p:cNvPr>
          <p:cNvSpPr>
            <a:spLocks noGrp="1"/>
          </p:cNvSpPr>
          <p:nvPr>
            <p:ph type="title"/>
          </p:nvPr>
        </p:nvSpPr>
        <p:spPr/>
        <p:txBody>
          <a:bodyPr/>
          <a:lstStyle/>
          <a:p>
            <a:r>
              <a:rPr lang="en-US" dirty="0"/>
              <a:t>Elements of a Use Case </a:t>
            </a:r>
          </a:p>
        </p:txBody>
      </p:sp>
      <p:pic>
        <p:nvPicPr>
          <p:cNvPr id="5" name="Content Placeholder 4">
            <a:extLst>
              <a:ext uri="{FF2B5EF4-FFF2-40B4-BE49-F238E27FC236}">
                <a16:creationId xmlns:a16="http://schemas.microsoft.com/office/drawing/2014/main" id="{8D25082D-FB1B-FA43-9174-65853B50E920}"/>
              </a:ext>
            </a:extLst>
          </p:cNvPr>
          <p:cNvPicPr>
            <a:picLocks noGrp="1" noChangeAspect="1"/>
          </p:cNvPicPr>
          <p:nvPr>
            <p:ph idx="1"/>
          </p:nvPr>
        </p:nvPicPr>
        <p:blipFill>
          <a:blip r:embed="rId2"/>
          <a:stretch>
            <a:fillRect/>
          </a:stretch>
        </p:blipFill>
        <p:spPr>
          <a:xfrm>
            <a:off x="0" y="1601356"/>
            <a:ext cx="12175150" cy="2130385"/>
          </a:xfrm>
          <a:prstGeom prst="rect">
            <a:avLst/>
          </a:prstGeom>
        </p:spPr>
      </p:pic>
    </p:spTree>
    <p:extLst>
      <p:ext uri="{BB962C8B-B14F-4D97-AF65-F5344CB8AC3E}">
        <p14:creationId xmlns:p14="http://schemas.microsoft.com/office/powerpoint/2010/main" val="26078021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2691</TotalTime>
  <Words>1148</Words>
  <Application>Microsoft Macintosh PowerPoint</Application>
  <PresentationFormat>Widescreen</PresentationFormat>
  <Paragraphs>93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Use Case Analysis </vt:lpstr>
      <vt:lpstr>Introduction </vt:lpstr>
      <vt:lpstr>Why we need use cases</vt:lpstr>
      <vt:lpstr>Why we need use cases</vt:lpstr>
      <vt:lpstr>Benefits</vt:lpstr>
      <vt:lpstr>Use Cases </vt:lpstr>
      <vt:lpstr>Use Cases </vt:lpstr>
      <vt:lpstr>Elements of a Use Case </vt:lpstr>
      <vt:lpstr>Elements of a Use Case </vt:lpstr>
      <vt:lpstr>Elements of a Use Case </vt:lpstr>
      <vt:lpstr>Elements of a Use Case </vt:lpstr>
      <vt:lpstr>Elements of a Use Case </vt:lpstr>
      <vt:lpstr>Elements of a Use Case </vt:lpstr>
      <vt:lpstr>Elements of a Use Case </vt:lpstr>
      <vt:lpstr>Elements of a Use Case </vt:lpstr>
      <vt:lpstr>Elements of a Use Case </vt:lpstr>
      <vt:lpstr>Notes</vt:lpstr>
      <vt:lpstr>Use Cases and the Functional Requirements </vt:lpstr>
      <vt:lpstr>Use Cases and Testing </vt:lpstr>
      <vt:lpstr>Building Use Cases </vt:lpstr>
      <vt:lpstr>Building Use Cases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Analysis </dc:title>
  <dc:creator>Mohammed, Mostafa</dc:creator>
  <cp:lastModifiedBy>Mohammed, Mostafa</cp:lastModifiedBy>
  <cp:revision>6</cp:revision>
  <dcterms:created xsi:type="dcterms:W3CDTF">2021-12-02T09:25:34Z</dcterms:created>
  <dcterms:modified xsi:type="dcterms:W3CDTF">2021-12-04T06:17:17Z</dcterms:modified>
</cp:coreProperties>
</file>