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9" r:id="rId2"/>
    <p:sldId id="300" r:id="rId3"/>
    <p:sldId id="301" r:id="rId4"/>
    <p:sldId id="303" r:id="rId5"/>
    <p:sldId id="308" r:id="rId6"/>
    <p:sldId id="306" r:id="rId7"/>
    <p:sldId id="311" r:id="rId8"/>
    <p:sldId id="307" r:id="rId9"/>
    <p:sldId id="313" r:id="rId10"/>
    <p:sldId id="304" r:id="rId11"/>
    <p:sldId id="314" r:id="rId12"/>
    <p:sldId id="316" r:id="rId13"/>
    <p:sldId id="309"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56"/>
  </p:normalViewPr>
  <p:slideViewPr>
    <p:cSldViewPr snapToGrid="0" snapToObjects="1">
      <p:cViewPr varScale="1">
        <p:scale>
          <a:sx n="84" d="100"/>
          <a:sy n="84" d="100"/>
        </p:scale>
        <p:origin x="1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82C8-A0C2-E041-9C19-F465B26DD4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C8EA7-DC7A-334B-BE78-8B202893E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268E18-084C-0846-A813-449462534349}"/>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5" name="Footer Placeholder 4">
            <a:extLst>
              <a:ext uri="{FF2B5EF4-FFF2-40B4-BE49-F238E27FC236}">
                <a16:creationId xmlns:a16="http://schemas.microsoft.com/office/drawing/2014/main" id="{BBA8C27D-A30A-6E40-8CA7-7AED2CD52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3BD6D-D924-AA4B-9897-3367460F2CC6}"/>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341676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CBCA-4FF0-6C49-83F7-DE9791E522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571F55-A7C0-3C4C-858D-F3BF71CBFB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8BB2F-221C-EC41-8886-2037E8D1E89E}"/>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5" name="Footer Placeholder 4">
            <a:extLst>
              <a:ext uri="{FF2B5EF4-FFF2-40B4-BE49-F238E27FC236}">
                <a16:creationId xmlns:a16="http://schemas.microsoft.com/office/drawing/2014/main" id="{C98B870E-FB6A-A145-9568-822876155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BEF80-83E2-0949-8007-F577F70E5BFE}"/>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18995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D6700C-D5D6-D841-A1F0-8CC7CA9B38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CB59EB-BDE9-4449-937A-D2012FC87B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19084-1B18-E644-8760-1C8E12140DB4}"/>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5" name="Footer Placeholder 4">
            <a:extLst>
              <a:ext uri="{FF2B5EF4-FFF2-40B4-BE49-F238E27FC236}">
                <a16:creationId xmlns:a16="http://schemas.microsoft.com/office/drawing/2014/main" id="{9C8EEE22-4E9E-F544-9AC9-9B48E3841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DC61F-1AF3-C14C-9D4E-9CBFE9F5A698}"/>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42749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8196-C174-B440-9D4A-3DB05C75A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7A730-0477-D54F-B84C-03FA4630B0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96094-9D0B-3D4B-96C7-CED52202AC61}"/>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5" name="Footer Placeholder 4">
            <a:extLst>
              <a:ext uri="{FF2B5EF4-FFF2-40B4-BE49-F238E27FC236}">
                <a16:creationId xmlns:a16="http://schemas.microsoft.com/office/drawing/2014/main" id="{1660CBED-53AD-D546-A328-A644A8C14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4DA3C-9A97-CA46-B5B9-2B45EB3DB93A}"/>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254400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3029-7539-A844-8ECE-6B24DB944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E00B63-AE20-A347-8D92-65360D1CF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88C998-FD91-DC40-A26B-68BD55DA48FF}"/>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5" name="Footer Placeholder 4">
            <a:extLst>
              <a:ext uri="{FF2B5EF4-FFF2-40B4-BE49-F238E27FC236}">
                <a16:creationId xmlns:a16="http://schemas.microsoft.com/office/drawing/2014/main" id="{B86D6324-6496-D849-BE8C-348C07FC2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37A26-3C80-834F-A99A-CB256BD07BC4}"/>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108106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BE16-FBBC-874F-BE0C-FB99739828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1E47C-29C3-4D44-964B-37DEC1D80B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411E0-F6EB-2F49-9A3B-1F0A0D8044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B1CEF4-0255-AE4A-B602-EFF44E50FAF9}"/>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6" name="Footer Placeholder 5">
            <a:extLst>
              <a:ext uri="{FF2B5EF4-FFF2-40B4-BE49-F238E27FC236}">
                <a16:creationId xmlns:a16="http://schemas.microsoft.com/office/drawing/2014/main" id="{8A753790-3347-8A43-AE52-24E7A6AFDC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FA230-CB2B-4C4D-8B8B-9E3F33A92413}"/>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410669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7BE5-E37F-F64B-8978-A1D011123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FF86CA-05AB-B34D-AD61-A27A58AEA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2857D1-2396-3244-9A34-2814E27AEC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A91A98-6581-724B-A0F4-F397DABE7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CF9339-DE70-764F-9874-59EE7F41CC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B0FB1D-9F5B-DA44-A695-2BE7917CDF05}"/>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8" name="Footer Placeholder 7">
            <a:extLst>
              <a:ext uri="{FF2B5EF4-FFF2-40B4-BE49-F238E27FC236}">
                <a16:creationId xmlns:a16="http://schemas.microsoft.com/office/drawing/2014/main" id="{9C24F9B9-4056-7C4F-A8BA-16044EC707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0BF73E-E72F-BB44-AD0B-B3214783F548}"/>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291880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C830-E9D1-3B48-BC3E-46B534A374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BEB937-BE51-5E49-A861-24FF9DC149C8}"/>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4" name="Footer Placeholder 3">
            <a:extLst>
              <a:ext uri="{FF2B5EF4-FFF2-40B4-BE49-F238E27FC236}">
                <a16:creationId xmlns:a16="http://schemas.microsoft.com/office/drawing/2014/main" id="{7B653483-0AF8-8E43-A767-6CB55625CC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FE25E1-FABA-7A48-BDBE-59BF215AB52A}"/>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218667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D49F1-F408-984A-905E-5BDB1871E687}"/>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3" name="Footer Placeholder 2">
            <a:extLst>
              <a:ext uri="{FF2B5EF4-FFF2-40B4-BE49-F238E27FC236}">
                <a16:creationId xmlns:a16="http://schemas.microsoft.com/office/drawing/2014/main" id="{EB7702EA-EF7F-0E49-A64B-2839C91BEB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6EA18B-D272-1641-AB7A-19BCF1069695}"/>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397484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CCAC-D816-614E-91BD-0BD5D84B1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466AE3-A52A-6541-859D-BAD7757B8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7557BE-6E16-BD47-A5AF-40E0EDA1F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0CBF5D-A26C-394C-8B5D-FD73850C7277}"/>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6" name="Footer Placeholder 5">
            <a:extLst>
              <a:ext uri="{FF2B5EF4-FFF2-40B4-BE49-F238E27FC236}">
                <a16:creationId xmlns:a16="http://schemas.microsoft.com/office/drawing/2014/main" id="{EE9DFDC2-2D6E-0F42-BCCD-7835C90F5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1022B-759C-604A-9D92-ADB60B56F018}"/>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193773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B538-4E8F-3641-B60B-191843A71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E4FAAE-67A7-5F46-87C7-90266A7E7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02282-6E28-274F-8878-7BC19B21A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FE3E94-417B-1241-847D-9F5EC9091282}"/>
              </a:ext>
            </a:extLst>
          </p:cNvPr>
          <p:cNvSpPr>
            <a:spLocks noGrp="1"/>
          </p:cNvSpPr>
          <p:nvPr>
            <p:ph type="dt" sz="half" idx="10"/>
          </p:nvPr>
        </p:nvSpPr>
        <p:spPr/>
        <p:txBody>
          <a:bodyPr/>
          <a:lstStyle/>
          <a:p>
            <a:fld id="{EB7B3A5D-8411-FA40-A5D0-F6EE73118D9A}" type="datetimeFigureOut">
              <a:rPr lang="en-US" smtClean="0"/>
              <a:t>1/30/24</a:t>
            </a:fld>
            <a:endParaRPr lang="en-US"/>
          </a:p>
        </p:txBody>
      </p:sp>
      <p:sp>
        <p:nvSpPr>
          <p:cNvPr id="6" name="Footer Placeholder 5">
            <a:extLst>
              <a:ext uri="{FF2B5EF4-FFF2-40B4-BE49-F238E27FC236}">
                <a16:creationId xmlns:a16="http://schemas.microsoft.com/office/drawing/2014/main" id="{DECFB5C2-DCD8-F841-9C5C-B25C1E88C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3C960-3708-4C4F-A960-EB3FF2B42C14}"/>
              </a:ext>
            </a:extLst>
          </p:cNvPr>
          <p:cNvSpPr>
            <a:spLocks noGrp="1"/>
          </p:cNvSpPr>
          <p:nvPr>
            <p:ph type="sldNum" sz="quarter" idx="12"/>
          </p:nvPr>
        </p:nvSpPr>
        <p:spPr/>
        <p:txBody>
          <a:bodyPr/>
          <a:lstStyle/>
          <a:p>
            <a:fld id="{9BDF44D2-67FD-EB4F-8386-A0552241ACD7}" type="slidenum">
              <a:rPr lang="en-US" smtClean="0"/>
              <a:t>‹#›</a:t>
            </a:fld>
            <a:endParaRPr lang="en-US"/>
          </a:p>
        </p:txBody>
      </p:sp>
    </p:spTree>
    <p:extLst>
      <p:ext uri="{BB962C8B-B14F-4D97-AF65-F5344CB8AC3E}">
        <p14:creationId xmlns:p14="http://schemas.microsoft.com/office/powerpoint/2010/main" val="108408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3EE1A2-988C-6D46-8620-F4E319B287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58297F-DE8F-384F-9354-F7277D73C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102C0-2EEB-3B46-8E89-A898B033D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B3A5D-8411-FA40-A5D0-F6EE73118D9A}" type="datetimeFigureOut">
              <a:rPr lang="en-US" smtClean="0"/>
              <a:t>1/30/24</a:t>
            </a:fld>
            <a:endParaRPr lang="en-US"/>
          </a:p>
        </p:txBody>
      </p:sp>
      <p:sp>
        <p:nvSpPr>
          <p:cNvPr id="5" name="Footer Placeholder 4">
            <a:extLst>
              <a:ext uri="{FF2B5EF4-FFF2-40B4-BE49-F238E27FC236}">
                <a16:creationId xmlns:a16="http://schemas.microsoft.com/office/drawing/2014/main" id="{AE819A87-4FAD-5C4A-9336-C03A13A79E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BF444A-8C82-9847-8FAC-9D36074FC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F44D2-67FD-EB4F-8386-A0552241ACD7}" type="slidenum">
              <a:rPr lang="en-US" smtClean="0"/>
              <a:t>‹#›</a:t>
            </a:fld>
            <a:endParaRPr lang="en-US"/>
          </a:p>
        </p:txBody>
      </p:sp>
    </p:spTree>
    <p:extLst>
      <p:ext uri="{BB962C8B-B14F-4D97-AF65-F5344CB8AC3E}">
        <p14:creationId xmlns:p14="http://schemas.microsoft.com/office/powerpoint/2010/main" val="2226226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C1302-67A1-7B4C-BE89-58730916F7FD}"/>
              </a:ext>
            </a:extLst>
          </p:cNvPr>
          <p:cNvSpPr>
            <a:spLocks noGrp="1"/>
          </p:cNvSpPr>
          <p:nvPr>
            <p:ph idx="1"/>
          </p:nvPr>
        </p:nvSpPr>
        <p:spPr>
          <a:xfrm>
            <a:off x="1023551" y="3007933"/>
            <a:ext cx="10515600" cy="4351338"/>
          </a:xfrm>
        </p:spPr>
        <p:txBody>
          <a:bodyPr/>
          <a:lstStyle/>
          <a:p>
            <a:pPr marL="0" indent="0" algn="ctr">
              <a:buNone/>
            </a:pPr>
            <a:r>
              <a:rPr lang="en-US" b="1" dirty="0">
                <a:solidFill>
                  <a:srgbClr val="009051"/>
                </a:solidFill>
                <a:latin typeface="Garamond" panose="02020404030301010803" pitchFamily="18" charset="0"/>
              </a:rPr>
              <a:t>LAS 204</a:t>
            </a:r>
          </a:p>
          <a:p>
            <a:pPr marL="0" indent="0" algn="ctr">
              <a:buNone/>
            </a:pPr>
            <a:r>
              <a:rPr lang="en-US" b="1" dirty="0">
                <a:solidFill>
                  <a:srgbClr val="009051"/>
                </a:solidFill>
                <a:latin typeface="Garamond" panose="02020404030301010803" pitchFamily="18" charset="0"/>
              </a:rPr>
              <a:t>TECHNOLOGY, ETHICS AND GLOBAL SOCIETY</a:t>
            </a:r>
          </a:p>
          <a:p>
            <a:pPr marL="0" indent="0" algn="ctr">
              <a:buNone/>
            </a:pPr>
            <a:r>
              <a:rPr lang="en-US" b="1" dirty="0">
                <a:solidFill>
                  <a:srgbClr val="009051"/>
                </a:solidFill>
                <a:latin typeface="Garamond" panose="02020404030301010803" pitchFamily="18" charset="0"/>
              </a:rPr>
              <a:t>Dr. Pamela Krause</a:t>
            </a:r>
          </a:p>
          <a:p>
            <a:pPr marL="0" indent="0" algn="ctr">
              <a:buNone/>
            </a:pPr>
            <a:r>
              <a:rPr lang="en-US" b="1" dirty="0" err="1">
                <a:solidFill>
                  <a:srgbClr val="009051"/>
                </a:solidFill>
                <a:latin typeface="Garamond" panose="02020404030301010803" pitchFamily="18" charset="0"/>
              </a:rPr>
              <a:t>pamela.krause@lau.edu.lb</a:t>
            </a:r>
            <a:endParaRPr lang="en-US" b="1" dirty="0">
              <a:solidFill>
                <a:srgbClr val="009051"/>
              </a:solidFill>
              <a:latin typeface="Garamond" panose="02020404030301010803" pitchFamily="18" charset="0"/>
            </a:endParaRPr>
          </a:p>
          <a:p>
            <a:endParaRPr lang="en-US" dirty="0"/>
          </a:p>
        </p:txBody>
      </p:sp>
      <p:pic>
        <p:nvPicPr>
          <p:cNvPr id="4" name="Picture 3">
            <a:extLst>
              <a:ext uri="{FF2B5EF4-FFF2-40B4-BE49-F238E27FC236}">
                <a16:creationId xmlns:a16="http://schemas.microsoft.com/office/drawing/2014/main" id="{D37E1497-F5DF-8543-84AC-0B9C440D2264}"/>
              </a:ext>
            </a:extLst>
          </p:cNvPr>
          <p:cNvPicPr>
            <a:picLocks noChangeAspect="1"/>
          </p:cNvPicPr>
          <p:nvPr/>
        </p:nvPicPr>
        <p:blipFill>
          <a:blip r:embed="rId2"/>
          <a:stretch>
            <a:fillRect/>
          </a:stretch>
        </p:blipFill>
        <p:spPr>
          <a:xfrm>
            <a:off x="0" y="0"/>
            <a:ext cx="6015865" cy="3007933"/>
          </a:xfrm>
          <a:prstGeom prst="rect">
            <a:avLst/>
          </a:prstGeom>
        </p:spPr>
      </p:pic>
    </p:spTree>
    <p:extLst>
      <p:ext uri="{BB962C8B-B14F-4D97-AF65-F5344CB8AC3E}">
        <p14:creationId xmlns:p14="http://schemas.microsoft.com/office/powerpoint/2010/main" val="322582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6BF0554-F15B-054C-840D-EBC45865AD35}"/>
              </a:ext>
            </a:extLst>
          </p:cNvPr>
          <p:cNvSpPr txBox="1"/>
          <p:nvPr/>
        </p:nvSpPr>
        <p:spPr>
          <a:xfrm>
            <a:off x="622851" y="212035"/>
            <a:ext cx="11074507" cy="1200329"/>
          </a:xfrm>
          <a:prstGeom prst="rect">
            <a:avLst/>
          </a:prstGeom>
          <a:noFill/>
        </p:spPr>
        <p:txBody>
          <a:bodyPr wrap="none" rtlCol="0">
            <a:spAutoFit/>
          </a:bodyPr>
          <a:lstStyle/>
          <a:p>
            <a:pPr algn="ctr"/>
            <a:r>
              <a:rPr lang="en-US" sz="3600" b="1" dirty="0">
                <a:solidFill>
                  <a:srgbClr val="009051"/>
                </a:solidFill>
                <a:latin typeface="Garamond" panose="02020404030301010803" pitchFamily="18" charset="0"/>
              </a:rPr>
              <a:t>Is the digital divide an ethical issue?</a:t>
            </a:r>
          </a:p>
          <a:p>
            <a:pPr algn="ctr"/>
            <a:r>
              <a:rPr lang="en-US" sz="3600" b="1" dirty="0">
                <a:solidFill>
                  <a:srgbClr val="009051"/>
                </a:solidFill>
                <a:latin typeface="Garamond" panose="02020404030301010803" pitchFamily="18" charset="0"/>
              </a:rPr>
              <a:t>If so, do we have to do something about it as a society? </a:t>
            </a:r>
          </a:p>
        </p:txBody>
      </p:sp>
      <p:sp>
        <p:nvSpPr>
          <p:cNvPr id="20" name="TextBox 19">
            <a:extLst>
              <a:ext uri="{FF2B5EF4-FFF2-40B4-BE49-F238E27FC236}">
                <a16:creationId xmlns:a16="http://schemas.microsoft.com/office/drawing/2014/main" id="{F33FEA8C-EE77-0D4C-84E3-584D4480EDC7}"/>
              </a:ext>
            </a:extLst>
          </p:cNvPr>
          <p:cNvSpPr txBox="1"/>
          <p:nvPr/>
        </p:nvSpPr>
        <p:spPr>
          <a:xfrm>
            <a:off x="371061" y="1736034"/>
            <a:ext cx="11489635"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Garamond" panose="02020404030301010803" pitchFamily="18" charset="0"/>
              </a:rPr>
              <a:t>Ethics is a branch of philosophy concerned with rational judgments about what is right or wrong. </a:t>
            </a:r>
          </a:p>
          <a:p>
            <a:pPr marL="342900" indent="-342900">
              <a:buFont typeface="Arial" panose="020B0604020202020204" pitchFamily="34" charset="0"/>
              <a:buChar char="•"/>
            </a:pPr>
            <a:r>
              <a:rPr lang="en-US" sz="2400" dirty="0">
                <a:latin typeface="Garamond" panose="02020404030301010803" pitchFamily="18" charset="0"/>
              </a:rPr>
              <a:t>Ethics is concerned with building a fair society, based on rational and universal judgments. </a:t>
            </a:r>
          </a:p>
        </p:txBody>
      </p:sp>
    </p:spTree>
    <p:extLst>
      <p:ext uri="{BB962C8B-B14F-4D97-AF65-F5344CB8AC3E}">
        <p14:creationId xmlns:p14="http://schemas.microsoft.com/office/powerpoint/2010/main" val="36339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0FF900-5678-7243-ABA2-95A48E326B31}"/>
              </a:ext>
            </a:extLst>
          </p:cNvPr>
          <p:cNvPicPr>
            <a:picLocks noChangeAspect="1"/>
          </p:cNvPicPr>
          <p:nvPr/>
        </p:nvPicPr>
        <p:blipFill>
          <a:blip r:embed="rId2"/>
          <a:stretch>
            <a:fillRect/>
          </a:stretch>
        </p:blipFill>
        <p:spPr>
          <a:xfrm>
            <a:off x="848140" y="244485"/>
            <a:ext cx="10468688" cy="6275585"/>
          </a:xfrm>
          <a:prstGeom prst="rect">
            <a:avLst/>
          </a:prstGeom>
        </p:spPr>
      </p:pic>
    </p:spTree>
    <p:extLst>
      <p:ext uri="{BB962C8B-B14F-4D97-AF65-F5344CB8AC3E}">
        <p14:creationId xmlns:p14="http://schemas.microsoft.com/office/powerpoint/2010/main" val="212632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40807-A506-FC48-9DEE-C14FF207D825}"/>
              </a:ext>
            </a:extLst>
          </p:cNvPr>
          <p:cNvSpPr>
            <a:spLocks noGrp="1"/>
          </p:cNvSpPr>
          <p:nvPr>
            <p:ph idx="1"/>
          </p:nvPr>
        </p:nvSpPr>
        <p:spPr>
          <a:xfrm>
            <a:off x="559903" y="1428060"/>
            <a:ext cx="10515600" cy="4351338"/>
          </a:xfrm>
        </p:spPr>
        <p:txBody>
          <a:bodyPr/>
          <a:lstStyle/>
          <a:p>
            <a:pPr marL="0" indent="0" algn="ctr">
              <a:buNone/>
            </a:pPr>
            <a:r>
              <a:rPr lang="en-US" sz="3200" b="1" dirty="0">
                <a:solidFill>
                  <a:srgbClr val="009051"/>
                </a:solidFill>
                <a:latin typeface="Garamond" panose="02020404030301010803" pitchFamily="18" charset="0"/>
              </a:rPr>
              <a:t>Thought experiment</a:t>
            </a:r>
          </a:p>
          <a:p>
            <a:pPr marL="0" indent="0" algn="ctr">
              <a:buNone/>
            </a:pPr>
            <a:endParaRPr lang="en-US" sz="3200" b="1" dirty="0">
              <a:solidFill>
                <a:srgbClr val="009051"/>
              </a:solidFill>
              <a:latin typeface="Garamond" panose="02020404030301010803" pitchFamily="18" charset="0"/>
            </a:endParaRPr>
          </a:p>
          <a:p>
            <a:pPr marL="0" indent="0" algn="ctr">
              <a:buNone/>
            </a:pPr>
            <a:r>
              <a:rPr lang="en-US" b="1" dirty="0">
                <a:solidFill>
                  <a:srgbClr val="009051"/>
                </a:solidFill>
                <a:latin typeface="Garamond" panose="02020404030301010803" pitchFamily="18" charset="0"/>
              </a:rPr>
              <a:t>Imagine not having access to the internet for one whole year.</a:t>
            </a:r>
          </a:p>
          <a:p>
            <a:pPr marL="0" indent="0" algn="ctr">
              <a:buNone/>
            </a:pPr>
            <a:r>
              <a:rPr lang="en-US" b="1" dirty="0">
                <a:solidFill>
                  <a:srgbClr val="009051"/>
                </a:solidFill>
                <a:latin typeface="Garamond" panose="02020404030301010803" pitchFamily="18" charset="0"/>
              </a:rPr>
              <a:t>How will your life be affected?</a:t>
            </a:r>
          </a:p>
          <a:p>
            <a:pPr marL="0" indent="0" algn="ctr">
              <a:buNone/>
            </a:pPr>
            <a:r>
              <a:rPr lang="en-US" b="1" dirty="0">
                <a:solidFill>
                  <a:srgbClr val="009051"/>
                </a:solidFill>
                <a:latin typeface="Garamond" panose="02020404030301010803" pitchFamily="18" charset="0"/>
              </a:rPr>
              <a:t>How disadvantaged would you be, compared to your peers at LAU?</a:t>
            </a:r>
          </a:p>
          <a:p>
            <a:pPr marL="0" indent="0" algn="ctr">
              <a:buNone/>
            </a:pPr>
            <a:endParaRPr lang="en-US" b="1" dirty="0">
              <a:solidFill>
                <a:srgbClr val="009051"/>
              </a:solidFill>
              <a:latin typeface="Garamond" panose="02020404030301010803" pitchFamily="18" charset="0"/>
            </a:endParaRPr>
          </a:p>
        </p:txBody>
      </p:sp>
    </p:spTree>
    <p:extLst>
      <p:ext uri="{BB962C8B-B14F-4D97-AF65-F5344CB8AC3E}">
        <p14:creationId xmlns:p14="http://schemas.microsoft.com/office/powerpoint/2010/main" val="424927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F3F5-8ECE-CF44-95CF-4D57AE53B777}"/>
              </a:ext>
            </a:extLst>
          </p:cNvPr>
          <p:cNvSpPr>
            <a:spLocks noGrp="1"/>
          </p:cNvSpPr>
          <p:nvPr>
            <p:ph type="title"/>
          </p:nvPr>
        </p:nvSpPr>
        <p:spPr>
          <a:xfrm>
            <a:off x="838200" y="172279"/>
            <a:ext cx="10515600" cy="755374"/>
          </a:xfrm>
        </p:spPr>
        <p:txBody>
          <a:bodyPr>
            <a:normAutofit fontScale="90000"/>
          </a:bodyPr>
          <a:lstStyle/>
          <a:p>
            <a:pPr algn="ctr"/>
            <a:r>
              <a:rPr lang="en-US" sz="3600" b="1" dirty="0">
                <a:solidFill>
                  <a:srgbClr val="009051"/>
                </a:solidFill>
                <a:latin typeface="Garamond" panose="02020404030301010803" pitchFamily="18" charset="0"/>
              </a:rPr>
              <a:t>Is the digital divide an ethical issue?</a:t>
            </a:r>
            <a:br>
              <a:rPr lang="en-US" sz="3600" b="1" dirty="0">
                <a:solidFill>
                  <a:srgbClr val="009051"/>
                </a:solidFill>
                <a:latin typeface="Garamond" panose="02020404030301010803" pitchFamily="18" charset="0"/>
              </a:rPr>
            </a:br>
            <a:endParaRPr lang="en-US" sz="3600" dirty="0"/>
          </a:p>
        </p:txBody>
      </p:sp>
      <p:sp>
        <p:nvSpPr>
          <p:cNvPr id="3" name="Content Placeholder 2">
            <a:extLst>
              <a:ext uri="{FF2B5EF4-FFF2-40B4-BE49-F238E27FC236}">
                <a16:creationId xmlns:a16="http://schemas.microsoft.com/office/drawing/2014/main" id="{EE1514C6-FD96-8A47-9A2A-51B02AAE7AD6}"/>
              </a:ext>
            </a:extLst>
          </p:cNvPr>
          <p:cNvSpPr>
            <a:spLocks noGrp="1"/>
          </p:cNvSpPr>
          <p:nvPr>
            <p:ph idx="1"/>
          </p:nvPr>
        </p:nvSpPr>
        <p:spPr>
          <a:xfrm>
            <a:off x="1" y="712442"/>
            <a:ext cx="12192000" cy="4351338"/>
          </a:xfrm>
        </p:spPr>
        <p:txBody>
          <a:bodyPr>
            <a:noAutofit/>
          </a:bodyPr>
          <a:lstStyle/>
          <a:p>
            <a:r>
              <a:rPr lang="en-US" sz="2400" dirty="0">
                <a:latin typeface="Garamond" panose="02020404030301010803" pitchFamily="18" charset="0"/>
              </a:rPr>
              <a:t>If inequality exists, does it necessarily become an ethical issue ? For example, if I cant buy a fancy </a:t>
            </a:r>
          </a:p>
          <a:p>
            <a:pPr marL="0" indent="0">
              <a:buNone/>
            </a:pPr>
            <a:r>
              <a:rPr lang="en-US" sz="2400" dirty="0">
                <a:latin typeface="Garamond" panose="02020404030301010803" pitchFamily="18" charset="0"/>
              </a:rPr>
              <a:t>car, like a Porsche, does it mean that there is a Porsche divide? </a:t>
            </a:r>
          </a:p>
          <a:p>
            <a:r>
              <a:rPr lang="en-US" sz="2400" dirty="0">
                <a:latin typeface="Garamond" panose="02020404030301010803" pitchFamily="18" charset="0"/>
              </a:rPr>
              <a:t>I wish, but no. why? Because a Porsche is a luxury good, I can do without. </a:t>
            </a:r>
          </a:p>
          <a:p>
            <a:r>
              <a:rPr lang="en-US" sz="2400" dirty="0">
                <a:latin typeface="Garamond" panose="02020404030301010803" pitchFamily="18" charset="0"/>
              </a:rPr>
              <a:t>When it comes to </a:t>
            </a:r>
            <a:r>
              <a:rPr lang="en-US" sz="2400" b="1" dirty="0">
                <a:solidFill>
                  <a:srgbClr val="009051"/>
                </a:solidFill>
                <a:latin typeface="Garamond" panose="02020404030301010803" pitchFamily="18" charset="0"/>
              </a:rPr>
              <a:t>basic human needs, like food, water, education</a:t>
            </a:r>
            <a:r>
              <a:rPr lang="en-US" sz="2400" dirty="0">
                <a:latin typeface="Garamond" panose="02020404030301010803" pitchFamily="18" charset="0"/>
              </a:rPr>
              <a:t>, then inequalities become problematic and it becomes an ethical issue. </a:t>
            </a:r>
          </a:p>
          <a:p>
            <a:r>
              <a:rPr lang="en-US" sz="2400" dirty="0">
                <a:latin typeface="Garamond" panose="02020404030301010803" pitchFamily="18" charset="0"/>
              </a:rPr>
              <a:t>We ask ourselves: is the digital divide more of a Porsche problem or an ethical problem? Actually, the digital divide is an ethical problem, because it concerns what we </a:t>
            </a:r>
            <a:r>
              <a:rPr lang="en-US" sz="2400" b="1" dirty="0">
                <a:solidFill>
                  <a:srgbClr val="009051"/>
                </a:solidFill>
                <a:latin typeface="Garamond" panose="02020404030301010803" pitchFamily="18" charset="0"/>
              </a:rPr>
              <a:t>distributive justice</a:t>
            </a:r>
            <a:r>
              <a:rPr lang="en-US" sz="2400" dirty="0">
                <a:latin typeface="Garamond" panose="02020404030301010803" pitchFamily="18" charset="0"/>
              </a:rPr>
              <a:t>. </a:t>
            </a:r>
          </a:p>
          <a:p>
            <a:r>
              <a:rPr lang="en-US" sz="2400" dirty="0">
                <a:latin typeface="Garamond" panose="02020404030301010803" pitchFamily="18" charset="0"/>
              </a:rPr>
              <a:t>Distributive justice concerns the </a:t>
            </a:r>
            <a:r>
              <a:rPr lang="en-US" sz="2400" b="1" dirty="0">
                <a:solidFill>
                  <a:srgbClr val="009051"/>
                </a:solidFill>
                <a:latin typeface="Garamond" panose="02020404030301010803" pitchFamily="18" charset="0"/>
              </a:rPr>
              <a:t>distribution of information, information services and infrastructures</a:t>
            </a:r>
            <a:r>
              <a:rPr lang="en-US" sz="2400" dirty="0">
                <a:latin typeface="Garamond" panose="02020404030301010803" pitchFamily="18" charset="0"/>
              </a:rPr>
              <a:t>. There is concern about the uneven distribution, and access of new technology, new information wealth, </a:t>
            </a:r>
            <a:r>
              <a:rPr lang="en-US" sz="2400" b="1" dirty="0">
                <a:solidFill>
                  <a:srgbClr val="009051"/>
                </a:solidFill>
                <a:latin typeface="Garamond" panose="02020404030301010803" pitchFamily="18" charset="0"/>
              </a:rPr>
              <a:t>both internationally and within nations</a:t>
            </a:r>
            <a:r>
              <a:rPr lang="en-US" sz="2400" dirty="0">
                <a:latin typeface="Garamond" panose="02020404030301010803" pitchFamily="18" charset="0"/>
              </a:rPr>
              <a:t>. When it comes to tech, we are not all equal. </a:t>
            </a:r>
          </a:p>
          <a:p>
            <a:r>
              <a:rPr lang="en-US" sz="2400" dirty="0">
                <a:latin typeface="Garamond" panose="02020404030301010803" pitchFamily="18" charset="0"/>
              </a:rPr>
              <a:t>We miss out on job offers, on information, on knowledge. We miss out on a lot when we don’t have access to the internet. Imagine being Ukrainian and not knowing what Putin has been up to! </a:t>
            </a:r>
          </a:p>
          <a:p>
            <a:endParaRPr lang="en-US" sz="2400" dirty="0">
              <a:latin typeface="Garamond" panose="02020404030301010803" pitchFamily="18" charset="0"/>
            </a:endParaRPr>
          </a:p>
        </p:txBody>
      </p:sp>
    </p:spTree>
    <p:extLst>
      <p:ext uri="{BB962C8B-B14F-4D97-AF65-F5344CB8AC3E}">
        <p14:creationId xmlns:p14="http://schemas.microsoft.com/office/powerpoint/2010/main" val="95907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7794-6299-AD45-AC57-0BD3252079C6}"/>
              </a:ext>
            </a:extLst>
          </p:cNvPr>
          <p:cNvSpPr>
            <a:spLocks noGrp="1"/>
          </p:cNvSpPr>
          <p:nvPr>
            <p:ph type="title"/>
          </p:nvPr>
        </p:nvSpPr>
        <p:spPr>
          <a:xfrm>
            <a:off x="1156252" y="762690"/>
            <a:ext cx="10515600" cy="681797"/>
          </a:xfrm>
        </p:spPr>
        <p:txBody>
          <a:bodyPr>
            <a:normAutofit fontScale="90000"/>
          </a:bodyPr>
          <a:lstStyle/>
          <a:p>
            <a:pPr algn="ctr"/>
            <a:r>
              <a:rPr lang="en-US" b="1" dirty="0">
                <a:solidFill>
                  <a:srgbClr val="009051"/>
                </a:solidFill>
                <a:latin typeface="Garamond" panose="02020404030301010803" pitchFamily="18" charset="0"/>
              </a:rPr>
              <a:t>The digital divide is an ethical issue</a:t>
            </a:r>
            <a:br>
              <a:rPr lang="en-US" b="1" dirty="0">
                <a:solidFill>
                  <a:srgbClr val="009051"/>
                </a:solidFill>
                <a:latin typeface="Garamond" panose="02020404030301010803" pitchFamily="18" charset="0"/>
              </a:rPr>
            </a:br>
            <a:endParaRPr lang="en-US" dirty="0"/>
          </a:p>
        </p:txBody>
      </p:sp>
      <p:sp>
        <p:nvSpPr>
          <p:cNvPr id="3" name="Content Placeholder 2">
            <a:extLst>
              <a:ext uri="{FF2B5EF4-FFF2-40B4-BE49-F238E27FC236}">
                <a16:creationId xmlns:a16="http://schemas.microsoft.com/office/drawing/2014/main" id="{369CE77F-0BE5-5048-BFAD-859F622F93AF}"/>
              </a:ext>
            </a:extLst>
          </p:cNvPr>
          <p:cNvSpPr>
            <a:spLocks noGrp="1"/>
          </p:cNvSpPr>
          <p:nvPr>
            <p:ph idx="1"/>
          </p:nvPr>
        </p:nvSpPr>
        <p:spPr/>
        <p:txBody>
          <a:bodyPr>
            <a:normAutofit/>
          </a:bodyPr>
          <a:lstStyle/>
          <a:p>
            <a:pPr algn="just"/>
            <a:r>
              <a:rPr lang="en-US" sz="2400" dirty="0">
                <a:latin typeface="Garamond" panose="02020404030301010803" pitchFamily="18" charset="0"/>
              </a:rPr>
              <a:t>In his book, </a:t>
            </a:r>
            <a:r>
              <a:rPr lang="en-US" sz="2400" i="1" dirty="0">
                <a:latin typeface="Garamond" panose="02020404030301010803" pitchFamily="18" charset="0"/>
              </a:rPr>
              <a:t>A Theory of Justice</a:t>
            </a:r>
            <a:r>
              <a:rPr lang="en-US" sz="2400" dirty="0">
                <a:latin typeface="Garamond" panose="02020404030301010803" pitchFamily="18" charset="0"/>
              </a:rPr>
              <a:t>, philosopher John Rawls talks about the notion of </a:t>
            </a:r>
            <a:r>
              <a:rPr lang="en-US" sz="2400" b="1" dirty="0">
                <a:solidFill>
                  <a:srgbClr val="009051"/>
                </a:solidFill>
                <a:latin typeface="Garamond" panose="02020404030301010803" pitchFamily="18" charset="0"/>
              </a:rPr>
              <a:t>primary social goods</a:t>
            </a:r>
            <a:r>
              <a:rPr lang="en-US" sz="2400" dirty="0">
                <a:latin typeface="Garamond" panose="02020404030301010803" pitchFamily="18" charset="0"/>
              </a:rPr>
              <a:t>, which are resources that satisfy basic human needs and have a special value or moral weight in society. Rawls notes that with these goods, humans “can generally be assured of greater success in carrying out their intentions and in advancing their needs.” We can argue that Rawls’ theory of justice in general, and his notion of a primary social good in particular, can be extended to</a:t>
            </a:r>
            <a:r>
              <a:rPr lang="en-US" sz="2400" b="1" dirty="0">
                <a:solidFill>
                  <a:srgbClr val="009051"/>
                </a:solidFill>
                <a:latin typeface="Garamond" panose="02020404030301010803" pitchFamily="18" charset="0"/>
              </a:rPr>
              <a:t> include “information goods</a:t>
            </a:r>
            <a:r>
              <a:rPr lang="en-US" sz="2400" dirty="0">
                <a:solidFill>
                  <a:srgbClr val="009051"/>
                </a:solidFill>
                <a:latin typeface="Garamond" panose="02020404030301010803" pitchFamily="18" charset="0"/>
              </a:rPr>
              <a:t>.” </a:t>
            </a:r>
          </a:p>
          <a:p>
            <a:pPr algn="just"/>
            <a:r>
              <a:rPr lang="en-US" sz="2400" dirty="0">
                <a:latin typeface="Garamond" panose="02020404030301010803" pitchFamily="18" charset="0"/>
              </a:rPr>
              <a:t>Addressing the digital divide is essential for creating a more equitable and inclusive society. </a:t>
            </a:r>
          </a:p>
          <a:p>
            <a:pPr algn="just"/>
            <a:endParaRPr lang="en-US" sz="2400" dirty="0">
              <a:latin typeface="Garamond" panose="02020404030301010803" pitchFamily="18" charset="0"/>
            </a:endParaRPr>
          </a:p>
        </p:txBody>
      </p:sp>
    </p:spTree>
    <p:extLst>
      <p:ext uri="{BB962C8B-B14F-4D97-AF65-F5344CB8AC3E}">
        <p14:creationId xmlns:p14="http://schemas.microsoft.com/office/powerpoint/2010/main" val="97433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06FF61-AEF2-4F4D-B2B8-64CCA40D25A9}"/>
              </a:ext>
            </a:extLst>
          </p:cNvPr>
          <p:cNvPicPr>
            <a:picLocks noChangeAspect="1"/>
          </p:cNvPicPr>
          <p:nvPr/>
        </p:nvPicPr>
        <p:blipFill>
          <a:blip r:embed="rId2"/>
          <a:stretch>
            <a:fillRect/>
          </a:stretch>
        </p:blipFill>
        <p:spPr>
          <a:xfrm>
            <a:off x="956171" y="0"/>
            <a:ext cx="10279657" cy="6858000"/>
          </a:xfrm>
          <a:prstGeom prst="rect">
            <a:avLst/>
          </a:prstGeom>
        </p:spPr>
      </p:pic>
    </p:spTree>
    <p:extLst>
      <p:ext uri="{BB962C8B-B14F-4D97-AF65-F5344CB8AC3E}">
        <p14:creationId xmlns:p14="http://schemas.microsoft.com/office/powerpoint/2010/main" val="233176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2654-3612-7A42-B9E8-97CFA100424B}"/>
              </a:ext>
            </a:extLst>
          </p:cNvPr>
          <p:cNvSpPr>
            <a:spLocks noGrp="1"/>
          </p:cNvSpPr>
          <p:nvPr>
            <p:ph type="title"/>
          </p:nvPr>
        </p:nvSpPr>
        <p:spPr>
          <a:xfrm>
            <a:off x="838199" y="83093"/>
            <a:ext cx="10515600" cy="1325563"/>
          </a:xfrm>
        </p:spPr>
        <p:txBody>
          <a:bodyPr/>
          <a:lstStyle/>
          <a:p>
            <a:pPr algn="ctr"/>
            <a:r>
              <a:rPr lang="en-US" b="1" dirty="0">
                <a:solidFill>
                  <a:srgbClr val="009051"/>
                </a:solidFill>
                <a:latin typeface="Garamond" panose="02020404030301010803" pitchFamily="18" charset="0"/>
              </a:rPr>
              <a:t>What is the digital divide?</a:t>
            </a:r>
          </a:p>
        </p:txBody>
      </p:sp>
      <p:sp>
        <p:nvSpPr>
          <p:cNvPr id="4" name="TextBox 3">
            <a:extLst>
              <a:ext uri="{FF2B5EF4-FFF2-40B4-BE49-F238E27FC236}">
                <a16:creationId xmlns:a16="http://schemas.microsoft.com/office/drawing/2014/main" id="{9518FC74-8CB0-7A49-AAAD-A920F6DBB658}"/>
              </a:ext>
            </a:extLst>
          </p:cNvPr>
          <p:cNvSpPr txBox="1"/>
          <p:nvPr/>
        </p:nvSpPr>
        <p:spPr>
          <a:xfrm>
            <a:off x="332851" y="1556951"/>
            <a:ext cx="11526297"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latin typeface="Garamond" panose="02020404030301010803" pitchFamily="18" charset="0"/>
              </a:rPr>
              <a:t>Do we all have access to the same resources when it comes to technology?</a:t>
            </a:r>
          </a:p>
          <a:p>
            <a:pPr marL="457200" indent="-457200">
              <a:buFont typeface="Arial" panose="020B0604020202020204" pitchFamily="34" charset="0"/>
              <a:buChar char="•"/>
            </a:pPr>
            <a:r>
              <a:rPr lang="en-US" sz="2800" dirty="0">
                <a:latin typeface="Garamond" panose="02020404030301010803" pitchFamily="18" charset="0"/>
              </a:rPr>
              <a:t>If not, why do you think that is ?</a:t>
            </a:r>
          </a:p>
          <a:p>
            <a:pPr marL="457200" indent="-457200">
              <a:buFont typeface="Arial" panose="020B0604020202020204" pitchFamily="34" charset="0"/>
              <a:buChar char="•"/>
            </a:pPr>
            <a:r>
              <a:rPr lang="en-US" sz="2800" dirty="0">
                <a:latin typeface="Garamond" panose="02020404030301010803" pitchFamily="18" charset="0"/>
              </a:rPr>
              <a:t>How do you think we can improve social justice when it comes to technology?</a:t>
            </a:r>
          </a:p>
        </p:txBody>
      </p:sp>
      <p:pic>
        <p:nvPicPr>
          <p:cNvPr id="11" name="Picture 10">
            <a:extLst>
              <a:ext uri="{FF2B5EF4-FFF2-40B4-BE49-F238E27FC236}">
                <a16:creationId xmlns:a16="http://schemas.microsoft.com/office/drawing/2014/main" id="{2DE6F54A-1D23-5F46-B3DE-BB735ADD8F18}"/>
              </a:ext>
            </a:extLst>
          </p:cNvPr>
          <p:cNvPicPr>
            <a:picLocks noChangeAspect="1"/>
          </p:cNvPicPr>
          <p:nvPr/>
        </p:nvPicPr>
        <p:blipFill>
          <a:blip r:embed="rId2"/>
          <a:stretch>
            <a:fillRect/>
          </a:stretch>
        </p:blipFill>
        <p:spPr>
          <a:xfrm>
            <a:off x="2644544" y="3090241"/>
            <a:ext cx="6698238" cy="3767759"/>
          </a:xfrm>
          <a:prstGeom prst="rect">
            <a:avLst/>
          </a:prstGeom>
        </p:spPr>
      </p:pic>
    </p:spTree>
    <p:extLst>
      <p:ext uri="{BB962C8B-B14F-4D97-AF65-F5344CB8AC3E}">
        <p14:creationId xmlns:p14="http://schemas.microsoft.com/office/powerpoint/2010/main" val="141192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27FA-6DBB-6A46-8F2A-9EBE08B42C80}"/>
              </a:ext>
            </a:extLst>
          </p:cNvPr>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a:extLst>
              <a:ext uri="{FF2B5EF4-FFF2-40B4-BE49-F238E27FC236}">
                <a16:creationId xmlns:a16="http://schemas.microsoft.com/office/drawing/2014/main" id="{CA23F5C7-6373-0B4B-8F3B-E3D32A5A1EE2}"/>
              </a:ext>
            </a:extLst>
          </p:cNvPr>
          <p:cNvSpPr>
            <a:spLocks noGrp="1"/>
          </p:cNvSpPr>
          <p:nvPr>
            <p:ph idx="1"/>
          </p:nvPr>
        </p:nvSpPr>
        <p:spPr>
          <a:xfrm>
            <a:off x="838200" y="728870"/>
            <a:ext cx="10515600" cy="5448093"/>
          </a:xfrm>
        </p:spPr>
        <p:txBody>
          <a:bodyPr>
            <a:normAutofit fontScale="92500"/>
          </a:bodyPr>
          <a:lstStyle/>
          <a:p>
            <a:pPr algn="just"/>
            <a:r>
              <a:rPr lang="en-US" dirty="0">
                <a:latin typeface="Garamond" panose="02020404030301010803" pitchFamily="18" charset="0"/>
              </a:rPr>
              <a:t>Cybertechnology poses not only political, inter-personal problems, but also social issues. </a:t>
            </a:r>
          </a:p>
          <a:p>
            <a:pPr algn="just"/>
            <a:r>
              <a:rPr lang="en-US" dirty="0">
                <a:latin typeface="Garamond" panose="02020404030301010803" pitchFamily="18" charset="0"/>
              </a:rPr>
              <a:t>Everyone doesn’t have equal access to technology: some groups are </a:t>
            </a:r>
            <a:r>
              <a:rPr lang="en-US" b="1" dirty="0">
                <a:solidFill>
                  <a:srgbClr val="009051"/>
                </a:solidFill>
                <a:latin typeface="Garamond" panose="02020404030301010803" pitchFamily="18" charset="0"/>
              </a:rPr>
              <a:t>excluded</a:t>
            </a:r>
            <a:r>
              <a:rPr lang="en-US" dirty="0">
                <a:latin typeface="Garamond" panose="02020404030301010803" pitchFamily="18" charset="0"/>
              </a:rPr>
              <a:t>, and this inclusion can reinforce and perpetuate gender inequalities and biases. </a:t>
            </a:r>
          </a:p>
          <a:p>
            <a:pPr algn="just"/>
            <a:r>
              <a:rPr lang="en-US" dirty="0">
                <a:latin typeface="Garamond" panose="02020404030301010803" pitchFamily="18" charset="0"/>
              </a:rPr>
              <a:t>Therefore, some people have access + technological know-how, while others do not.</a:t>
            </a:r>
          </a:p>
          <a:p>
            <a:pPr algn="just"/>
            <a:r>
              <a:rPr lang="en-US" dirty="0">
                <a:latin typeface="Garamond" panose="02020404030301010803" pitchFamily="18" charset="0"/>
              </a:rPr>
              <a:t>This is what we call the</a:t>
            </a:r>
            <a:r>
              <a:rPr lang="en-US" b="1" dirty="0">
                <a:solidFill>
                  <a:srgbClr val="009051"/>
                </a:solidFill>
                <a:latin typeface="Garamond" panose="02020404030301010803" pitchFamily="18" charset="0"/>
              </a:rPr>
              <a:t> “digital divide”</a:t>
            </a:r>
          </a:p>
          <a:p>
            <a:pPr algn="just"/>
            <a:r>
              <a:rPr lang="en-US" dirty="0">
                <a:latin typeface="Garamond" panose="02020404030301010803" pitchFamily="18" charset="0"/>
              </a:rPr>
              <a:t>The digital divide refers to the </a:t>
            </a:r>
            <a:r>
              <a:rPr lang="en-US" b="1" dirty="0">
                <a:solidFill>
                  <a:srgbClr val="009051"/>
                </a:solidFill>
                <a:latin typeface="Garamond" panose="02020404030301010803" pitchFamily="18" charset="0"/>
              </a:rPr>
              <a:t>gap or disparity </a:t>
            </a:r>
            <a:r>
              <a:rPr lang="en-US" dirty="0">
                <a:latin typeface="Garamond" panose="02020404030301010803" pitchFamily="18" charset="0"/>
              </a:rPr>
              <a:t>that exists between different groups of people in terms of their access to and use of information and communication technologies (ICTs), particularly the internet. This divide is primarily based on socioeconomic, geographic, demographic, and other factors that affect individuals' ability to participate in the digital world. In essence, it highlights the unequal distribution of digital resources and opportunities.</a:t>
            </a:r>
          </a:p>
          <a:p>
            <a:pPr algn="just"/>
            <a:endParaRPr lang="en-US" dirty="0">
              <a:latin typeface="Garamond" panose="02020404030301010803" pitchFamily="18" charset="0"/>
            </a:endParaRPr>
          </a:p>
        </p:txBody>
      </p:sp>
    </p:spTree>
    <p:extLst>
      <p:ext uri="{BB962C8B-B14F-4D97-AF65-F5344CB8AC3E}">
        <p14:creationId xmlns:p14="http://schemas.microsoft.com/office/powerpoint/2010/main" val="202180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19F4C0-5AC6-7B47-A5D2-8972009DD07C}"/>
              </a:ext>
            </a:extLst>
          </p:cNvPr>
          <p:cNvPicPr>
            <a:picLocks noChangeAspect="1"/>
          </p:cNvPicPr>
          <p:nvPr/>
        </p:nvPicPr>
        <p:blipFill>
          <a:blip r:embed="rId2"/>
          <a:stretch>
            <a:fillRect/>
          </a:stretch>
        </p:blipFill>
        <p:spPr>
          <a:xfrm>
            <a:off x="1013490" y="0"/>
            <a:ext cx="10165020" cy="6858000"/>
          </a:xfrm>
          <a:prstGeom prst="rect">
            <a:avLst/>
          </a:prstGeom>
        </p:spPr>
      </p:pic>
    </p:spTree>
    <p:extLst>
      <p:ext uri="{BB962C8B-B14F-4D97-AF65-F5344CB8AC3E}">
        <p14:creationId xmlns:p14="http://schemas.microsoft.com/office/powerpoint/2010/main" val="135668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FEF6-6743-D34F-A6AA-6A47AB2179C8}"/>
              </a:ext>
            </a:extLst>
          </p:cNvPr>
          <p:cNvSpPr>
            <a:spLocks noGrp="1"/>
          </p:cNvSpPr>
          <p:nvPr>
            <p:ph type="title"/>
          </p:nvPr>
        </p:nvSpPr>
        <p:spPr>
          <a:xfrm>
            <a:off x="838200" y="65753"/>
            <a:ext cx="10515600" cy="848648"/>
          </a:xfrm>
        </p:spPr>
        <p:txBody>
          <a:bodyPr>
            <a:normAutofit/>
          </a:bodyPr>
          <a:lstStyle/>
          <a:p>
            <a:pPr algn="ctr"/>
            <a:r>
              <a:rPr lang="en-US" sz="4000" b="1" dirty="0">
                <a:solidFill>
                  <a:srgbClr val="009051"/>
                </a:solidFill>
                <a:latin typeface="Garamond" panose="02020404030301010803" pitchFamily="18" charset="0"/>
              </a:rPr>
              <a:t>The divide comes in different forms:</a:t>
            </a:r>
          </a:p>
        </p:txBody>
      </p:sp>
      <p:sp>
        <p:nvSpPr>
          <p:cNvPr id="3" name="Content Placeholder 2">
            <a:extLst>
              <a:ext uri="{FF2B5EF4-FFF2-40B4-BE49-F238E27FC236}">
                <a16:creationId xmlns:a16="http://schemas.microsoft.com/office/drawing/2014/main" id="{64A0648F-9418-3C49-B36F-7EA823505FCB}"/>
              </a:ext>
            </a:extLst>
          </p:cNvPr>
          <p:cNvSpPr>
            <a:spLocks noGrp="1"/>
          </p:cNvSpPr>
          <p:nvPr>
            <p:ph idx="1"/>
          </p:nvPr>
        </p:nvSpPr>
        <p:spPr>
          <a:xfrm>
            <a:off x="0" y="728534"/>
            <a:ext cx="12066814" cy="4351338"/>
          </a:xfrm>
        </p:spPr>
        <p:txBody>
          <a:bodyPr>
            <a:noAutofit/>
          </a:bodyPr>
          <a:lstStyle/>
          <a:p>
            <a:r>
              <a:rPr lang="en-US" sz="2400" b="1" dirty="0">
                <a:solidFill>
                  <a:srgbClr val="009051"/>
                </a:solidFill>
                <a:latin typeface="Garamond" panose="02020404030301010803" pitchFamily="18" charset="0"/>
              </a:rPr>
              <a:t>Access Divide</a:t>
            </a:r>
            <a:r>
              <a:rPr lang="en-US" sz="2400" b="1" dirty="0">
                <a:latin typeface="Garamond" panose="02020404030301010803" pitchFamily="18" charset="0"/>
              </a:rPr>
              <a:t>: </a:t>
            </a:r>
            <a:r>
              <a:rPr lang="en-US" sz="2400" dirty="0">
                <a:latin typeface="Garamond" panose="02020404030301010803" pitchFamily="18" charset="0"/>
              </a:rPr>
              <a:t>availability of technological infrastructure, such as computers, smartphones, and internet connectivity. Some individuals and communities have easy access to these resources, while others do not due to factors like economic limitations, rural/urban location, and infrastructure development.  </a:t>
            </a:r>
          </a:p>
          <a:p>
            <a:r>
              <a:rPr lang="en-US" sz="2400" b="1" dirty="0">
                <a:solidFill>
                  <a:srgbClr val="009051"/>
                </a:solidFill>
                <a:latin typeface="Garamond" panose="02020404030301010803" pitchFamily="18" charset="0"/>
              </a:rPr>
              <a:t>Economic Divide</a:t>
            </a:r>
            <a:r>
              <a:rPr lang="en-US" sz="2400" dirty="0">
                <a:latin typeface="Garamond" panose="02020404030301010803" pitchFamily="18" charset="0"/>
              </a:rPr>
              <a:t>: Economic factors play a significant role in the digital divide. High costs associated with acquiring devices, internet plans, and data can limit access for those with lower incomes. Geographic Divide: Rural areas often face challenges in terms of infrastructure development, which can result in limited or unreliable internet access. </a:t>
            </a:r>
          </a:p>
          <a:p>
            <a:r>
              <a:rPr lang="en-US" sz="2400" b="1" dirty="0">
                <a:solidFill>
                  <a:srgbClr val="009051"/>
                </a:solidFill>
                <a:latin typeface="Garamond" panose="02020404030301010803" pitchFamily="18" charset="0"/>
              </a:rPr>
              <a:t>Usage/ literacy Divide</a:t>
            </a:r>
            <a:r>
              <a:rPr lang="en-US" sz="2400" b="1" dirty="0">
                <a:latin typeface="Garamond" panose="02020404030301010803" pitchFamily="18" charset="0"/>
              </a:rPr>
              <a:t>: </a:t>
            </a:r>
            <a:r>
              <a:rPr lang="en-US" sz="2400" dirty="0">
                <a:latin typeface="Garamond" panose="02020404030301010803" pitchFamily="18" charset="0"/>
              </a:rPr>
              <a:t>Even if individuals have access to technology, there can still be a divide in how they use it. This could be due to factors like lack of digital literacy, limited skills to navigate online platforms, or a lack of awareness about the potential benefits of using technology.</a:t>
            </a:r>
          </a:p>
          <a:p>
            <a:r>
              <a:rPr lang="en-US" sz="2400" b="1" dirty="0">
                <a:solidFill>
                  <a:srgbClr val="009051"/>
                </a:solidFill>
                <a:latin typeface="Garamond" panose="02020404030301010803" pitchFamily="18" charset="0"/>
              </a:rPr>
              <a:t>Gender Divide</a:t>
            </a:r>
            <a:r>
              <a:rPr lang="en-US" sz="2400" b="1" dirty="0">
                <a:latin typeface="Garamond" panose="02020404030301010803" pitchFamily="18" charset="0"/>
              </a:rPr>
              <a:t>: </a:t>
            </a:r>
            <a:r>
              <a:rPr lang="en-US" sz="2400" dirty="0">
                <a:latin typeface="Garamond" panose="02020404030301010803" pitchFamily="18" charset="0"/>
              </a:rPr>
              <a:t>There's a recognized gender dimension to the digital divide, where women may have less access to and control over technology due to societal norms, stereotypes, and economic disparities.</a:t>
            </a:r>
          </a:p>
          <a:p>
            <a:r>
              <a:rPr lang="en-US" sz="2400" b="1" dirty="0">
                <a:solidFill>
                  <a:srgbClr val="009051"/>
                </a:solidFill>
                <a:latin typeface="Garamond" panose="02020404030301010803" pitchFamily="18" charset="0"/>
              </a:rPr>
              <a:t>Political divide</a:t>
            </a:r>
            <a:r>
              <a:rPr lang="en-US" sz="2400" dirty="0">
                <a:latin typeface="Garamond" panose="02020404030301010803" pitchFamily="18" charset="0"/>
              </a:rPr>
              <a:t>: Some dictatorships censor information found online or restrict access to information altogether (ex. North Korea)</a:t>
            </a:r>
          </a:p>
          <a:p>
            <a:pPr marL="0" indent="0">
              <a:buNone/>
            </a:pPr>
            <a:endParaRPr lang="en-US" sz="2400" dirty="0">
              <a:latin typeface="Garamond" panose="02020404030301010803" pitchFamily="18" charset="0"/>
            </a:endParaRPr>
          </a:p>
        </p:txBody>
      </p:sp>
    </p:spTree>
    <p:extLst>
      <p:ext uri="{BB962C8B-B14F-4D97-AF65-F5344CB8AC3E}">
        <p14:creationId xmlns:p14="http://schemas.microsoft.com/office/powerpoint/2010/main" val="338249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7FB7-665D-2F40-95E0-A8A4372F9D31}"/>
              </a:ext>
            </a:extLst>
          </p:cNvPr>
          <p:cNvSpPr>
            <a:spLocks noGrp="1"/>
          </p:cNvSpPr>
          <p:nvPr>
            <p:ph type="title"/>
          </p:nvPr>
        </p:nvSpPr>
        <p:spPr>
          <a:xfrm>
            <a:off x="838200" y="351873"/>
            <a:ext cx="10515600" cy="1325563"/>
          </a:xfrm>
        </p:spPr>
        <p:txBody>
          <a:bodyPr/>
          <a:lstStyle/>
          <a:p>
            <a:pPr algn="ctr"/>
            <a:r>
              <a:rPr lang="en-US" b="1" dirty="0">
                <a:solidFill>
                  <a:srgbClr val="009051"/>
                </a:solidFill>
                <a:latin typeface="Garamond" panose="02020404030301010803" pitchFamily="18" charset="0"/>
              </a:rPr>
              <a:t>Barriers to technology access :</a:t>
            </a:r>
          </a:p>
        </p:txBody>
      </p:sp>
      <p:sp>
        <p:nvSpPr>
          <p:cNvPr id="3" name="Content Placeholder 2">
            <a:extLst>
              <a:ext uri="{FF2B5EF4-FFF2-40B4-BE49-F238E27FC236}">
                <a16:creationId xmlns:a16="http://schemas.microsoft.com/office/drawing/2014/main" id="{C9224752-0B9A-8846-BC8B-B5954249F62C}"/>
              </a:ext>
            </a:extLst>
          </p:cNvPr>
          <p:cNvSpPr>
            <a:spLocks noGrp="1"/>
          </p:cNvSpPr>
          <p:nvPr>
            <p:ph idx="1"/>
          </p:nvPr>
        </p:nvSpPr>
        <p:spPr>
          <a:xfrm>
            <a:off x="838200" y="1825625"/>
            <a:ext cx="10515600" cy="4351338"/>
          </a:xfrm>
        </p:spPr>
        <p:txBody>
          <a:bodyPr>
            <a:normAutofit fontScale="92500" lnSpcReduction="10000"/>
          </a:bodyPr>
          <a:lstStyle/>
          <a:p>
            <a:r>
              <a:rPr lang="en-US" b="1" dirty="0">
                <a:latin typeface="Garamond" panose="02020404030301010803" pitchFamily="18" charset="0"/>
              </a:rPr>
              <a:t>Motivation: </a:t>
            </a:r>
            <a:r>
              <a:rPr lang="en-US" dirty="0">
                <a:latin typeface="Garamond" panose="02020404030301010803" pitchFamily="18" charset="0"/>
              </a:rPr>
              <a:t>This is driven by the lack of interest and/or fear of new technologies, which deters people from even trying them out in the first place.</a:t>
            </a:r>
          </a:p>
          <a:p>
            <a:r>
              <a:rPr lang="en-US" b="1" dirty="0">
                <a:latin typeface="Garamond" panose="02020404030301010803" pitchFamily="18" charset="0"/>
              </a:rPr>
              <a:t>Physical access: </a:t>
            </a:r>
            <a:r>
              <a:rPr lang="en-US" dirty="0">
                <a:latin typeface="Garamond" panose="02020404030301010803" pitchFamily="18" charset="0"/>
              </a:rPr>
              <a:t>Physical access goes beyond the lack of access to the internet and mobile phones, but is also about the quality of access.</a:t>
            </a:r>
          </a:p>
          <a:p>
            <a:r>
              <a:rPr lang="en-US" b="1" dirty="0">
                <a:latin typeface="Garamond" panose="02020404030301010803" pitchFamily="18" charset="0"/>
              </a:rPr>
              <a:t>Digital skills: </a:t>
            </a:r>
            <a:r>
              <a:rPr lang="en-US" dirty="0">
                <a:latin typeface="Garamond" panose="02020404030301010803" pitchFamily="18" charset="0"/>
              </a:rPr>
              <a:t>Lack of digital skills include needing to learn how to operate technologies, and also the literacy to search, select, and process information from a variety of digital sources.</a:t>
            </a:r>
          </a:p>
          <a:p>
            <a:r>
              <a:rPr lang="en-US" b="1" dirty="0">
                <a:latin typeface="Garamond" panose="02020404030301010803" pitchFamily="18" charset="0"/>
              </a:rPr>
              <a:t>Usage: </a:t>
            </a:r>
            <a:r>
              <a:rPr lang="en-US" dirty="0">
                <a:latin typeface="Garamond" panose="02020404030301010803" pitchFamily="18" charset="0"/>
              </a:rPr>
              <a:t>Finally, some may lack the opportunity to use digital tools, even if they have the motivation, access, and skills. For instance, even though someone may have picked up programming skills, the person may not have the chance to practice as his or her work does not require it.</a:t>
            </a:r>
          </a:p>
          <a:p>
            <a:endParaRPr lang="en-US" dirty="0">
              <a:latin typeface="Garamond" panose="02020404030301010803" pitchFamily="18" charset="0"/>
            </a:endParaRPr>
          </a:p>
        </p:txBody>
      </p:sp>
    </p:spTree>
    <p:extLst>
      <p:ext uri="{BB962C8B-B14F-4D97-AF65-F5344CB8AC3E}">
        <p14:creationId xmlns:p14="http://schemas.microsoft.com/office/powerpoint/2010/main" val="357080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44A7B0-5C41-B340-9291-B5546207AB2B}"/>
              </a:ext>
            </a:extLst>
          </p:cNvPr>
          <p:cNvPicPr>
            <a:picLocks noChangeAspect="1"/>
          </p:cNvPicPr>
          <p:nvPr/>
        </p:nvPicPr>
        <p:blipFill>
          <a:blip r:embed="rId2"/>
          <a:stretch>
            <a:fillRect/>
          </a:stretch>
        </p:blipFill>
        <p:spPr>
          <a:xfrm>
            <a:off x="0" y="238760"/>
            <a:ext cx="12192000" cy="6380480"/>
          </a:xfrm>
          <a:prstGeom prst="rect">
            <a:avLst/>
          </a:prstGeom>
        </p:spPr>
      </p:pic>
    </p:spTree>
    <p:extLst>
      <p:ext uri="{BB962C8B-B14F-4D97-AF65-F5344CB8AC3E}">
        <p14:creationId xmlns:p14="http://schemas.microsoft.com/office/powerpoint/2010/main" val="79553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BD8A9-35F0-054B-974B-B2ABEEDE6DA6}"/>
              </a:ext>
            </a:extLst>
          </p:cNvPr>
          <p:cNvPicPr>
            <a:picLocks noChangeAspect="1"/>
          </p:cNvPicPr>
          <p:nvPr/>
        </p:nvPicPr>
        <p:blipFill>
          <a:blip r:embed="rId2"/>
          <a:stretch>
            <a:fillRect/>
          </a:stretch>
        </p:blipFill>
        <p:spPr>
          <a:xfrm>
            <a:off x="228600" y="679450"/>
            <a:ext cx="11734800" cy="5499100"/>
          </a:xfrm>
          <a:prstGeom prst="rect">
            <a:avLst/>
          </a:prstGeom>
        </p:spPr>
      </p:pic>
    </p:spTree>
    <p:extLst>
      <p:ext uri="{BB962C8B-B14F-4D97-AF65-F5344CB8AC3E}">
        <p14:creationId xmlns:p14="http://schemas.microsoft.com/office/powerpoint/2010/main" val="365342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1026</Words>
  <Application>Microsoft Macintosh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Garamond</vt:lpstr>
      <vt:lpstr>Office Theme</vt:lpstr>
      <vt:lpstr>PowerPoint Presentation</vt:lpstr>
      <vt:lpstr>PowerPoint Presentation</vt:lpstr>
      <vt:lpstr>What is the digital divide?</vt:lpstr>
      <vt:lpstr>  </vt:lpstr>
      <vt:lpstr>PowerPoint Presentation</vt:lpstr>
      <vt:lpstr>The divide comes in different forms:</vt:lpstr>
      <vt:lpstr>Barriers to technology access :</vt:lpstr>
      <vt:lpstr>PowerPoint Presentation</vt:lpstr>
      <vt:lpstr>PowerPoint Presentation</vt:lpstr>
      <vt:lpstr>PowerPoint Presentation</vt:lpstr>
      <vt:lpstr>PowerPoint Presentation</vt:lpstr>
      <vt:lpstr>PowerPoint Presentation</vt:lpstr>
      <vt:lpstr>Is the digital divide an ethical issue? </vt:lpstr>
      <vt:lpstr>The digital divide is an ethical issue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Author</dc:creator>
  <cp:lastModifiedBy>Author</cp:lastModifiedBy>
  <cp:revision>2</cp:revision>
  <dcterms:created xsi:type="dcterms:W3CDTF">2024-01-30T09:45:17Z</dcterms:created>
  <dcterms:modified xsi:type="dcterms:W3CDTF">2024-01-30T09:45:47Z</dcterms:modified>
</cp:coreProperties>
</file>