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47"/>
  </p:notesMasterIdLst>
  <p:handoutMasterIdLst>
    <p:handoutMasterId r:id="rId48"/>
  </p:handoutMasterIdLst>
  <p:sldIdLst>
    <p:sldId id="256" r:id="rId2"/>
    <p:sldId id="295" r:id="rId3"/>
    <p:sldId id="267" r:id="rId4"/>
    <p:sldId id="327" r:id="rId5"/>
    <p:sldId id="328" r:id="rId6"/>
    <p:sldId id="268" r:id="rId7"/>
    <p:sldId id="297" r:id="rId8"/>
    <p:sldId id="257" r:id="rId9"/>
    <p:sldId id="296" r:id="rId10"/>
    <p:sldId id="258" r:id="rId11"/>
    <p:sldId id="299" r:id="rId12"/>
    <p:sldId id="304" r:id="rId13"/>
    <p:sldId id="305" r:id="rId14"/>
    <p:sldId id="329" r:id="rId15"/>
    <p:sldId id="300" r:id="rId16"/>
    <p:sldId id="306" r:id="rId17"/>
    <p:sldId id="307" r:id="rId18"/>
    <p:sldId id="308" r:id="rId19"/>
    <p:sldId id="309" r:id="rId20"/>
    <p:sldId id="301" r:id="rId21"/>
    <p:sldId id="310" r:id="rId22"/>
    <p:sldId id="311" r:id="rId23"/>
    <p:sldId id="284" r:id="rId24"/>
    <p:sldId id="285" r:id="rId25"/>
    <p:sldId id="286" r:id="rId26"/>
    <p:sldId id="287" r:id="rId27"/>
    <p:sldId id="259" r:id="rId28"/>
    <p:sldId id="316" r:id="rId29"/>
    <p:sldId id="292" r:id="rId30"/>
    <p:sldId id="302" r:id="rId31"/>
    <p:sldId id="317" r:id="rId32"/>
    <p:sldId id="260" r:id="rId33"/>
    <p:sldId id="261" r:id="rId34"/>
    <p:sldId id="318" r:id="rId35"/>
    <p:sldId id="319" r:id="rId36"/>
    <p:sldId id="320" r:id="rId37"/>
    <p:sldId id="321" r:id="rId38"/>
    <p:sldId id="262" r:id="rId39"/>
    <p:sldId id="323" r:id="rId40"/>
    <p:sldId id="324" r:id="rId41"/>
    <p:sldId id="322" r:id="rId42"/>
    <p:sldId id="263" r:id="rId43"/>
    <p:sldId id="325" r:id="rId44"/>
    <p:sldId id="326" r:id="rId45"/>
    <p:sldId id="294" r:id="rId4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1620860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61183906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9/1/2023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9/1/2023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9/1/2023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9/1/2023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9/1/2023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9/1/2023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9/1/2023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9/1/2023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9/1/2023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9/1/2023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9/1/2023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9/1/2023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unrealengine.com/" TargetMode="External"/><Relationship Id="rId2" Type="http://schemas.openxmlformats.org/officeDocument/2006/relationships/hyperlink" Target="http://cryengine.com/" TargetMode="External"/><Relationship Id="rId1" Type="http://schemas.openxmlformats.org/officeDocument/2006/relationships/slideLayout" Target="../slideLayouts/slideLayout2.xml"/><Relationship Id="rId5" Type="http://schemas.openxmlformats.org/officeDocument/2006/relationships/hyperlink" Target="http://www.windriver.com/products/vxworks.html" TargetMode="External"/><Relationship Id="rId4" Type="http://schemas.openxmlformats.org/officeDocument/2006/relationships/hyperlink" Target="http://www.newworldsystems.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r>
              <a:rPr lang="en-GB" dirty="0" smtClean="0"/>
              <a:t>Security and trust </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Size</a:t>
            </a:r>
            <a:endParaRPr lang="en-US" dirty="0"/>
          </a:p>
        </p:txBody>
      </p:sp>
      <p:sp>
        <p:nvSpPr>
          <p:cNvPr id="3" name="Content Placeholder 2"/>
          <p:cNvSpPr>
            <a:spLocks noGrp="1"/>
          </p:cNvSpPr>
          <p:nvPr>
            <p:ph idx="1"/>
          </p:nvPr>
        </p:nvSpPr>
        <p:spPr/>
        <p:txBody>
          <a:bodyPr/>
          <a:lstStyle/>
          <a:p>
            <a:r>
              <a:rPr lang="en-US" dirty="0" smtClean="0"/>
              <a:t>Google: 2,000,000,000 LOC</a:t>
            </a:r>
          </a:p>
          <a:p>
            <a:r>
              <a:rPr lang="en-US" dirty="0" smtClean="0"/>
              <a:t>Car software 400,000,000 LOC</a:t>
            </a:r>
          </a:p>
          <a:p>
            <a:r>
              <a:rPr lang="en-US" dirty="0" smtClean="0"/>
              <a:t>Mac OS 85,000,000 LOC</a:t>
            </a:r>
          </a:p>
          <a:p>
            <a:r>
              <a:rPr lang="en-US" dirty="0" smtClean="0"/>
              <a:t>Facebook 61,000,000 LOC</a:t>
            </a:r>
          </a:p>
          <a:p>
            <a:r>
              <a:rPr lang="en-US" dirty="0" smtClean="0"/>
              <a:t>MS Office 50,000,000 LOC</a:t>
            </a:r>
          </a:p>
          <a:p>
            <a:r>
              <a:rPr lang="en-US" dirty="0" smtClean="0"/>
              <a:t>Space shuttle 1982 -&gt; 400,000 LOC</a:t>
            </a:r>
          </a:p>
          <a:p>
            <a:r>
              <a:rPr lang="en-US" dirty="0" smtClean="0"/>
              <a:t>MS DOS 4,000 LOC</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extLst>
      <p:ext uri="{BB962C8B-B14F-4D97-AF65-F5344CB8AC3E}">
        <p14:creationId xmlns:p14="http://schemas.microsoft.com/office/powerpoint/2010/main" val="2275298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and the web</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 is the dominant approach for constructing web-based systems. 	</a:t>
            </a:r>
          </a:p>
          <a:p>
            <a:pPr lvl="1"/>
            <a:r>
              <a:rPr lang="en-GB" dirty="0" smtClean="0"/>
              <a:t>When building these systems, you think about how you can assemble them from pre-existing software components and systems.</a:t>
            </a:r>
          </a:p>
          <a:p>
            <a:r>
              <a:rPr lang="en-GB" dirty="0" smtClean="0"/>
              <a:t>User interfaces are constrained by the capabilities of web browsers. </a:t>
            </a:r>
          </a:p>
          <a:p>
            <a:pPr lvl="1"/>
            <a:r>
              <a:rPr lang="en-GB" dirty="0" smtClean="0"/>
              <a:t>Technologies allow rich interfaces to be created within a web browser. Web forms with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r>
              <a:rPr lang="en-GB" dirty="0" smtClean="0"/>
              <a:t>.</a:t>
            </a:r>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27</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28</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a:t>
            </a:r>
          </a:p>
          <a:p>
            <a:pPr lvl="1"/>
            <a:r>
              <a:rPr lang="en-US" dirty="0" smtClean="0"/>
              <a:t>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32</a:t>
            </a:fld>
            <a:endParaRPr lang="en-US"/>
          </a:p>
        </p:txBody>
      </p:sp>
      <p:pic>
        <p:nvPicPr>
          <p:cNvPr id="4" name="Picture 3" descr="1.4 InsulinPumpHW.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pic>
        <p:nvPicPr>
          <p:cNvPr id="4" name="Picture 3" descr="1.5 InsulinPumpAct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lstStyle/>
          <a:p>
            <a:r>
              <a:rPr lang="en-GB" dirty="0" smtClean="0"/>
              <a:t>The MHC-PMS (Mental Health Care-Patient Management System)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MHC-PMS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pic>
        <p:nvPicPr>
          <p:cNvPr id="4" name="Picture 3" descr="1.6 MHC-P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key features</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Costs</a:t>
            </a:r>
            <a:endParaRPr lang="en-US" dirty="0"/>
          </a:p>
        </p:txBody>
      </p:sp>
      <p:sp>
        <p:nvSpPr>
          <p:cNvPr id="3" name="Content Placeholder 2"/>
          <p:cNvSpPr>
            <a:spLocks noGrp="1"/>
          </p:cNvSpPr>
          <p:nvPr>
            <p:ph idx="1"/>
          </p:nvPr>
        </p:nvSpPr>
        <p:spPr/>
        <p:txBody>
          <a:bodyPr/>
          <a:lstStyle/>
          <a:p>
            <a:r>
              <a:rPr lang="en-US" b="1" dirty="0" err="1">
                <a:hlinkClick r:id="rId2"/>
              </a:rPr>
              <a:t>CryEngine</a:t>
            </a:r>
            <a:r>
              <a:rPr lang="en-US" b="1" dirty="0">
                <a:hlinkClick r:id="rId2"/>
              </a:rPr>
              <a:t> 3</a:t>
            </a:r>
            <a:r>
              <a:rPr lang="en-US" b="1" dirty="0"/>
              <a:t>, $1.2 million</a:t>
            </a:r>
            <a:endParaRPr lang="en-US" b="1" dirty="0" smtClean="0">
              <a:hlinkClick r:id="rId3"/>
            </a:endParaRPr>
          </a:p>
          <a:p>
            <a:r>
              <a:rPr lang="en-US" b="1" dirty="0" smtClean="0">
                <a:hlinkClick r:id="rId3"/>
              </a:rPr>
              <a:t>Unreal </a:t>
            </a:r>
            <a:r>
              <a:rPr lang="en-US" b="1" dirty="0">
                <a:hlinkClick r:id="rId3"/>
              </a:rPr>
              <a:t>Engine</a:t>
            </a:r>
            <a:r>
              <a:rPr lang="en-US" b="1" dirty="0"/>
              <a:t>, $750,000</a:t>
            </a:r>
            <a:endParaRPr lang="en-US" dirty="0" smtClean="0"/>
          </a:p>
          <a:p>
            <a:r>
              <a:rPr lang="en-US" dirty="0" smtClean="0"/>
              <a:t>Autodesk Inferno $571,500 per single license</a:t>
            </a:r>
          </a:p>
          <a:p>
            <a:r>
              <a:rPr lang="en-US" b="1" dirty="0">
                <a:hlinkClick r:id="rId4"/>
              </a:rPr>
              <a:t>New World Systems Public Administration Software</a:t>
            </a:r>
            <a:r>
              <a:rPr lang="en-US" b="1" dirty="0"/>
              <a:t>, $</a:t>
            </a:r>
            <a:r>
              <a:rPr lang="en-US" b="1" dirty="0" smtClean="0"/>
              <a:t>500,000</a:t>
            </a:r>
          </a:p>
          <a:p>
            <a:r>
              <a:rPr lang="en-US" b="1" dirty="0" err="1">
                <a:hlinkClick r:id="rId5"/>
              </a:rPr>
              <a:t>VxWorks</a:t>
            </a:r>
            <a:r>
              <a:rPr lang="en-US" b="1" dirty="0"/>
              <a:t>, $199,000</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a:t>
            </a:fld>
            <a:endParaRPr lang="en-US"/>
          </a:p>
        </p:txBody>
      </p:sp>
    </p:spTree>
    <p:extLst>
      <p:ext uri="{BB962C8B-B14F-4D97-AF65-F5344CB8AC3E}">
        <p14:creationId xmlns:p14="http://schemas.microsoft.com/office/powerpoint/2010/main" val="773029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pic>
        <p:nvPicPr>
          <p:cNvPr id="4" name="Picture 3" descr="1.7 WeatherStationEn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a:t>
            </a:r>
            <a:r>
              <a:rPr lang="en-GB" sz="2400"/>
              <a:t>. </a:t>
            </a:r>
            <a:endParaRPr lang="en-GB" sz="2400" smtClean="0"/>
          </a:p>
          <a:p>
            <a:r>
              <a:rPr lang="en-GB" sz="2400" smtClean="0"/>
              <a:t>Professional </a:t>
            </a:r>
            <a:r>
              <a:rPr lang="en-GB" sz="2400" dirty="0"/>
              <a:t>societies publish codes of conduct which set out the standards of behaviour expected of their members</a:t>
            </a:r>
            <a:r>
              <a:rPr lang="en-GB" sz="2400" dirty="0" smtClean="0"/>
              <a:t>.</a:t>
            </a:r>
          </a:p>
          <a:p>
            <a:r>
              <a:rPr lang="en-GB" dirty="0" smtClean="0"/>
              <a:t>Three case studies are used in the book:</a:t>
            </a:r>
          </a:p>
          <a:p>
            <a:pPr lvl="1"/>
            <a:r>
              <a:rPr lang="en-GB" sz="2000" dirty="0" smtClean="0"/>
              <a:t>An embedded insulin pump control system</a:t>
            </a:r>
          </a:p>
          <a:p>
            <a:pPr lvl="1"/>
            <a:r>
              <a:rPr lang="en-GB" dirty="0" smtClean="0"/>
              <a:t>A system for mental health care patient management</a:t>
            </a:r>
          </a:p>
          <a:p>
            <a:pPr lvl="1"/>
            <a:r>
              <a:rPr lang="en-GB" sz="2000" dirty="0" smtClean="0"/>
              <a:t>A wilderness weather station</a:t>
            </a:r>
            <a:endParaRPr lang="en-GB"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profitable software companies</a:t>
            </a:r>
            <a:endParaRPr lang="en-US" dirty="0"/>
          </a:p>
        </p:txBody>
      </p:sp>
      <p:sp>
        <p:nvSpPr>
          <p:cNvPr id="3" name="Content Placeholder 2"/>
          <p:cNvSpPr>
            <a:spLocks noGrp="1"/>
          </p:cNvSpPr>
          <p:nvPr>
            <p:ph idx="1"/>
          </p:nvPr>
        </p:nvSpPr>
        <p:spPr/>
        <p:txBody>
          <a:bodyPr/>
          <a:lstStyle/>
          <a:p>
            <a:r>
              <a:rPr lang="en-US" sz="2000" dirty="0"/>
              <a:t>#1 Microsoft Corp. (MSFT</a:t>
            </a:r>
            <a:r>
              <a:rPr lang="en-US" sz="2000" dirty="0" smtClean="0"/>
              <a:t>)</a:t>
            </a:r>
          </a:p>
          <a:p>
            <a:pPr lvl="1"/>
            <a:r>
              <a:rPr lang="en-US" sz="1600" dirty="0" smtClean="0"/>
              <a:t>Revenue: $203,000,000,000</a:t>
            </a:r>
            <a:endParaRPr lang="en-US" sz="1600" dirty="0"/>
          </a:p>
          <a:p>
            <a:r>
              <a:rPr lang="en-US" sz="2000" dirty="0"/>
              <a:t>#2 Oracle Corp. (ORCL</a:t>
            </a:r>
            <a:r>
              <a:rPr lang="en-US" sz="2000" dirty="0" smtClean="0"/>
              <a:t>)</a:t>
            </a:r>
          </a:p>
          <a:p>
            <a:pPr lvl="1"/>
            <a:r>
              <a:rPr lang="en-US" sz="1600" dirty="0" smtClean="0"/>
              <a:t>Revenue: $46,000,000,000</a:t>
            </a:r>
            <a:endParaRPr lang="en-US" sz="1600" dirty="0"/>
          </a:p>
          <a:p>
            <a:r>
              <a:rPr lang="en-US" sz="2000" dirty="0"/>
              <a:t>#3 SAP SE (SAP)</a:t>
            </a:r>
          </a:p>
          <a:p>
            <a:r>
              <a:rPr lang="en-US" sz="2000" dirty="0"/>
              <a:t>#4 Salesforce, Inc. (CRM)</a:t>
            </a:r>
          </a:p>
          <a:p>
            <a:r>
              <a:rPr lang="en-US" sz="2000" dirty="0"/>
              <a:t>#5 Adobe Inc. (ADBE)</a:t>
            </a:r>
          </a:p>
          <a:p>
            <a:r>
              <a:rPr lang="en-US" sz="2000" dirty="0"/>
              <a:t>#6 Block Inc. (SQ)</a:t>
            </a:r>
          </a:p>
          <a:p>
            <a:r>
              <a:rPr lang="en-US" sz="2000" dirty="0"/>
              <a:t>#7 Intuit Inc. (INTU)</a:t>
            </a:r>
          </a:p>
          <a:p>
            <a:r>
              <a:rPr lang="en-US" sz="2000" dirty="0"/>
              <a:t>#8 VMware Inc. (VMW)</a:t>
            </a:r>
          </a:p>
          <a:p>
            <a:r>
              <a:rPr lang="en-US" sz="2000" dirty="0"/>
              <a:t>#9 </a:t>
            </a:r>
            <a:r>
              <a:rPr lang="en-US" sz="2000" dirty="0" err="1"/>
              <a:t>Adyen</a:t>
            </a:r>
            <a:r>
              <a:rPr lang="en-US" sz="2000" dirty="0"/>
              <a:t> NV (ADYEY)</a:t>
            </a:r>
          </a:p>
          <a:p>
            <a:r>
              <a:rPr lang="en-US" sz="2000" dirty="0"/>
              <a:t>#10 </a:t>
            </a:r>
            <a:r>
              <a:rPr lang="en-US" sz="2000" dirty="0" err="1"/>
              <a:t>ServiceNow</a:t>
            </a:r>
            <a:r>
              <a:rPr lang="en-US" sz="2000" dirty="0"/>
              <a:t> Inc. (NOW)</a:t>
            </a:r>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extLst>
      <p:ext uri="{BB962C8B-B14F-4D97-AF65-F5344CB8AC3E}">
        <p14:creationId xmlns:p14="http://schemas.microsoft.com/office/powerpoint/2010/main" val="3644754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2801</TotalTime>
  <Words>3039</Words>
  <Application>Microsoft Office PowerPoint</Application>
  <PresentationFormat>On-screen Show (4:3)</PresentationFormat>
  <Paragraphs>325</Paragraphs>
  <Slides>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ＭＳ Ｐゴシック</vt:lpstr>
      <vt:lpstr>Arial</vt:lpstr>
      <vt:lpstr>Calibri</vt:lpstr>
      <vt:lpstr>Times New Roman</vt:lpstr>
      <vt:lpstr>Wingdings</vt:lpstr>
      <vt:lpstr>SE9</vt:lpstr>
      <vt:lpstr>Chapter 1- Introduction</vt:lpstr>
      <vt:lpstr>Topics covered</vt:lpstr>
      <vt:lpstr>Software engineering</vt:lpstr>
      <vt:lpstr>Software Costs</vt:lpstr>
      <vt:lpstr>Most profitable software companies</vt:lpstr>
      <vt:lpstr>Software costs</vt:lpstr>
      <vt:lpstr>Software products</vt:lpstr>
      <vt:lpstr>Frequently asked questions about software engineering </vt:lpstr>
      <vt:lpstr>Frequently asked questions about software engineering</vt:lpstr>
      <vt:lpstr>Essential attributes of good software</vt:lpstr>
      <vt:lpstr>Software engineering</vt:lpstr>
      <vt:lpstr>Software process activities</vt:lpstr>
      <vt:lpstr>General issues that affect most software</vt:lpstr>
      <vt:lpstr>Software Size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Software engineering ethics</vt:lpstr>
      <vt:lpstr>Issues of professional responsibility</vt:lpstr>
      <vt:lpstr>Issues of professional responsibility</vt:lpstr>
      <vt:lpstr>ACM/IEEE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Ramzi Haraty</cp:lastModifiedBy>
  <cp:revision>22</cp:revision>
  <dcterms:created xsi:type="dcterms:W3CDTF">2009-12-29T10:39:27Z</dcterms:created>
  <dcterms:modified xsi:type="dcterms:W3CDTF">2023-09-02T05:20:16Z</dcterms:modified>
</cp:coreProperties>
</file>