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Fira Sans Ultra-Bold" charset="1" panose="020B0903050000020004"/>
      <p:regular r:id="rId25"/>
    </p:embeddedFont>
    <p:embeddedFont>
      <p:font typeface="Fira Sans Bold" charset="1" panose="020B0803050000020004"/>
      <p:regular r:id="rId26"/>
    </p:embeddedFont>
    <p:embeddedFont>
      <p:font typeface="Fira Sans Semi-Bold" charset="1" panose="020B0603050000020004"/>
      <p:regular r:id="rId27"/>
    </p:embeddedFont>
    <p:embeddedFont>
      <p:font typeface="Fira Sans Medium" charset="1" panose="020B0603050000020004"/>
      <p:regular r:id="rId28"/>
    </p:embeddedFont>
    <p:embeddedFont>
      <p:font typeface="Fira Sans Light" charset="1" panose="020B0403050000020004"/>
      <p:regular r:id="rId29"/>
    </p:embeddedFont>
    <p:embeddedFont>
      <p:font typeface="Fira Sans" charset="1" panose="020B05030500000200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5339709" cy="564302"/>
            <a:chOff x="0" y="0"/>
            <a:chExt cx="7119613" cy="752402"/>
          </a:xfrm>
        </p:grpSpPr>
        <p:sp>
          <p:nvSpPr>
            <p:cNvPr name="TextBox 3" id="3"/>
            <p:cNvSpPr txBox="true"/>
            <p:nvPr/>
          </p:nvSpPr>
          <p:spPr>
            <a:xfrm rot="0">
              <a:off x="1711549" y="24335"/>
              <a:ext cx="5408063" cy="644756"/>
            </a:xfrm>
            <a:prstGeom prst="rect">
              <a:avLst/>
            </a:prstGeom>
          </p:spPr>
          <p:txBody>
            <a:bodyPr anchor="t" rtlCol="false" tIns="0" lIns="0" bIns="0" rIns="0">
              <a:spAutoFit/>
            </a:bodyPr>
            <a:lstStyle/>
            <a:p>
              <a:pPr algn="l">
                <a:lnSpc>
                  <a:spcPts val="4059"/>
                </a:lnSpc>
                <a:spcBef>
                  <a:spcPct val="0"/>
                </a:spcBef>
              </a:pPr>
              <a:r>
                <a:rPr lang="en-US" sz="2899" b="true">
                  <a:solidFill>
                    <a:srgbClr val="000000"/>
                  </a:solidFill>
                  <a:latin typeface="Fira Sans Ultra-Bold"/>
                  <a:ea typeface="Fira Sans Ultra-Bold"/>
                  <a:cs typeface="Fira Sans Ultra-Bold"/>
                  <a:sym typeface="Fira Sans Ultra-Bold"/>
                </a:rPr>
                <a:t>Software Testing</a:t>
              </a:r>
            </a:p>
          </p:txBody>
        </p:sp>
        <p:sp>
          <p:nvSpPr>
            <p:cNvPr name="Freeform 4" id="4"/>
            <p:cNvSpPr/>
            <p:nvPr/>
          </p:nvSpPr>
          <p:spPr>
            <a:xfrm flipH="false" flipV="false" rot="0">
              <a:off x="0" y="0"/>
              <a:ext cx="1317768" cy="752402"/>
            </a:xfrm>
            <a:custGeom>
              <a:avLst/>
              <a:gdLst/>
              <a:ahLst/>
              <a:cxnLst/>
              <a:rect r="r" b="b" t="t" l="l"/>
              <a:pathLst>
                <a:path h="752402" w="1317768">
                  <a:moveTo>
                    <a:pt x="0" y="0"/>
                  </a:moveTo>
                  <a:lnTo>
                    <a:pt x="1317768" y="0"/>
                  </a:lnTo>
                  <a:lnTo>
                    <a:pt x="1317768" y="752402"/>
                  </a:lnTo>
                  <a:lnTo>
                    <a:pt x="0" y="752402"/>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grpSp>
        <p:nvGrpSpPr>
          <p:cNvPr name="Group 5" id="5"/>
          <p:cNvGrpSpPr/>
          <p:nvPr/>
        </p:nvGrpSpPr>
        <p:grpSpPr>
          <a:xfrm rot="0">
            <a:off x="13733458" y="6604000"/>
            <a:ext cx="6044233" cy="3780584"/>
            <a:chOff x="0" y="0"/>
            <a:chExt cx="8588680" cy="5372100"/>
          </a:xfrm>
        </p:grpSpPr>
        <p:sp>
          <p:nvSpPr>
            <p:cNvPr name="Freeform 6" id="6"/>
            <p:cNvSpPr/>
            <p:nvPr/>
          </p:nvSpPr>
          <p:spPr>
            <a:xfrm flipH="false" flipV="false" rot="0">
              <a:off x="0" y="0"/>
              <a:ext cx="8588680" cy="5372100"/>
            </a:xfrm>
            <a:custGeom>
              <a:avLst/>
              <a:gdLst/>
              <a:ahLst/>
              <a:cxnLst/>
              <a:rect r="r" b="b" t="t" l="l"/>
              <a:pathLst>
                <a:path h="5372100" w="8588680">
                  <a:moveTo>
                    <a:pt x="7038010" y="0"/>
                  </a:moveTo>
                  <a:lnTo>
                    <a:pt x="1550670" y="0"/>
                  </a:lnTo>
                  <a:lnTo>
                    <a:pt x="0" y="2686050"/>
                  </a:lnTo>
                  <a:lnTo>
                    <a:pt x="1550670" y="5372100"/>
                  </a:lnTo>
                  <a:lnTo>
                    <a:pt x="7038010" y="5372100"/>
                  </a:lnTo>
                  <a:lnTo>
                    <a:pt x="8588680" y="2686050"/>
                  </a:lnTo>
                  <a:lnTo>
                    <a:pt x="7038010" y="0"/>
                  </a:lnTo>
                  <a:close/>
                </a:path>
              </a:pathLst>
            </a:custGeom>
            <a:solidFill>
              <a:srgbClr val="86C7ED"/>
            </a:solidFill>
          </p:spPr>
        </p:sp>
      </p:grpSp>
      <p:sp>
        <p:nvSpPr>
          <p:cNvPr name="Freeform 7" id="7"/>
          <p:cNvSpPr/>
          <p:nvPr/>
        </p:nvSpPr>
        <p:spPr>
          <a:xfrm flipH="true" flipV="true" rot="0">
            <a:off x="12867120" y="2035101"/>
            <a:ext cx="10888188" cy="6216798"/>
          </a:xfrm>
          <a:custGeom>
            <a:avLst/>
            <a:gdLst/>
            <a:ahLst/>
            <a:cxnLst/>
            <a:rect r="r" b="b" t="t" l="l"/>
            <a:pathLst>
              <a:path h="6216798" w="10888188">
                <a:moveTo>
                  <a:pt x="10888188" y="6216798"/>
                </a:moveTo>
                <a:lnTo>
                  <a:pt x="0" y="6216798"/>
                </a:lnTo>
                <a:lnTo>
                  <a:pt x="0" y="0"/>
                </a:lnTo>
                <a:lnTo>
                  <a:pt x="10888188" y="0"/>
                </a:lnTo>
                <a:lnTo>
                  <a:pt x="10888188" y="6216798"/>
                </a:lnTo>
                <a:close/>
              </a:path>
            </a:pathLst>
          </a:custGeom>
          <a:blipFill>
            <a:blip r:embed="rId4">
              <a:extLst>
                <a:ext uri="{96DAC541-7B7A-43D3-8B79-37D633B846F1}">
                  <asvg:svgBlip xmlns:asvg="http://schemas.microsoft.com/office/drawing/2016/SVG/main" r:embed="rId5"/>
                </a:ext>
              </a:extLst>
            </a:blip>
            <a:stretch>
              <a:fillRect l="0" t="-51576" r="0" b="0"/>
            </a:stretch>
          </a:blipFill>
        </p:spPr>
      </p:sp>
      <p:sp>
        <p:nvSpPr>
          <p:cNvPr name="Freeform 8" id="8"/>
          <p:cNvSpPr/>
          <p:nvPr/>
        </p:nvSpPr>
        <p:spPr>
          <a:xfrm flipH="false" flipV="true" rot="0">
            <a:off x="10488032" y="-2079699"/>
            <a:ext cx="10888188" cy="6216798"/>
          </a:xfrm>
          <a:custGeom>
            <a:avLst/>
            <a:gdLst/>
            <a:ahLst/>
            <a:cxnLst/>
            <a:rect r="r" b="b" t="t" l="l"/>
            <a:pathLst>
              <a:path h="6216798" w="10888188">
                <a:moveTo>
                  <a:pt x="0" y="6216798"/>
                </a:moveTo>
                <a:lnTo>
                  <a:pt x="10888189" y="6216798"/>
                </a:lnTo>
                <a:lnTo>
                  <a:pt x="10888189" y="0"/>
                </a:lnTo>
                <a:lnTo>
                  <a:pt x="0" y="0"/>
                </a:lnTo>
                <a:lnTo>
                  <a:pt x="0" y="6216798"/>
                </a:lnTo>
                <a:close/>
              </a:path>
            </a:pathLst>
          </a:custGeom>
          <a:blipFill>
            <a:blip r:embed="rId6">
              <a:extLst>
                <a:ext uri="{96DAC541-7B7A-43D3-8B79-37D633B846F1}">
                  <asvg:svgBlip xmlns:asvg="http://schemas.microsoft.com/office/drawing/2016/SVG/main" r:embed="rId7"/>
                </a:ext>
              </a:extLst>
            </a:blip>
            <a:stretch>
              <a:fillRect l="0" t="-51576" r="0" b="0"/>
            </a:stretch>
          </a:blipFill>
        </p:spPr>
      </p:sp>
      <p:grpSp>
        <p:nvGrpSpPr>
          <p:cNvPr name="Group 9" id="9"/>
          <p:cNvGrpSpPr/>
          <p:nvPr/>
        </p:nvGrpSpPr>
        <p:grpSpPr>
          <a:xfrm rot="0">
            <a:off x="1028700" y="5583875"/>
            <a:ext cx="11201400" cy="3674425"/>
            <a:chOff x="0" y="0"/>
            <a:chExt cx="14935200" cy="4899233"/>
          </a:xfrm>
        </p:grpSpPr>
        <p:sp>
          <p:nvSpPr>
            <p:cNvPr name="TextBox 10" id="10"/>
            <p:cNvSpPr txBox="true"/>
            <p:nvPr/>
          </p:nvSpPr>
          <p:spPr>
            <a:xfrm rot="0">
              <a:off x="0" y="95250"/>
              <a:ext cx="14935200" cy="3782483"/>
            </a:xfrm>
            <a:prstGeom prst="rect">
              <a:avLst/>
            </a:prstGeom>
          </p:spPr>
          <p:txBody>
            <a:bodyPr anchor="t" rtlCol="false" tIns="0" lIns="0" bIns="0" rIns="0">
              <a:spAutoFit/>
            </a:bodyPr>
            <a:lstStyle/>
            <a:p>
              <a:pPr algn="l" marL="0" indent="0" lvl="0">
                <a:lnSpc>
                  <a:spcPts val="10999"/>
                </a:lnSpc>
              </a:pPr>
              <a:r>
                <a:rPr lang="en-US" b="true" sz="9999" spc="299">
                  <a:solidFill>
                    <a:srgbClr val="000000"/>
                  </a:solidFill>
                  <a:latin typeface="Fira Sans Ultra-Bold"/>
                  <a:ea typeface="Fira Sans Ultra-Bold"/>
                  <a:cs typeface="Fira Sans Ultra-Bold"/>
                  <a:sym typeface="Fira Sans Ultra-Bold"/>
                </a:rPr>
                <a:t>GRADUATION PROJECT</a:t>
              </a:r>
            </a:p>
          </p:txBody>
        </p:sp>
        <p:sp>
          <p:nvSpPr>
            <p:cNvPr name="TextBox 11" id="11"/>
            <p:cNvSpPr txBox="true"/>
            <p:nvPr/>
          </p:nvSpPr>
          <p:spPr>
            <a:xfrm rot="0">
              <a:off x="0" y="4320537"/>
              <a:ext cx="8736305" cy="578696"/>
            </a:xfrm>
            <a:prstGeom prst="rect">
              <a:avLst/>
            </a:prstGeom>
          </p:spPr>
          <p:txBody>
            <a:bodyPr anchor="t" rtlCol="false" tIns="0" lIns="0" bIns="0" rIns="0">
              <a:spAutoFit/>
            </a:bodyPr>
            <a:lstStyle/>
            <a:p>
              <a:pPr algn="l" marL="0" indent="0" lvl="0">
                <a:lnSpc>
                  <a:spcPts val="3640"/>
                </a:lnSpc>
                <a:spcBef>
                  <a:spcPct val="0"/>
                </a:spcBef>
              </a:pPr>
              <a:r>
                <a:rPr lang="en-US" b="true" sz="2600">
                  <a:solidFill>
                    <a:srgbClr val="000000"/>
                  </a:solidFill>
                  <a:latin typeface="Fira Sans Bold"/>
                  <a:ea typeface="Fira Sans Bold"/>
                  <a:cs typeface="Fira Sans Bold"/>
                  <a:sym typeface="Fira Sans Bold"/>
                </a:rPr>
                <a:t>Supervised by Eng.John Nafady </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86C7ED"/>
        </a:solidFill>
      </p:bgPr>
    </p:bg>
    <p:spTree>
      <p:nvGrpSpPr>
        <p:cNvPr id="1" name=""/>
        <p:cNvGrpSpPr/>
        <p:nvPr/>
      </p:nvGrpSpPr>
      <p:grpSpPr>
        <a:xfrm>
          <a:off x="0" y="0"/>
          <a:ext cx="0" cy="0"/>
          <a:chOff x="0" y="0"/>
          <a:chExt cx="0" cy="0"/>
        </a:xfrm>
      </p:grpSpPr>
      <p:sp>
        <p:nvSpPr>
          <p:cNvPr name="AutoShape 2" id="2"/>
          <p:cNvSpPr/>
          <p:nvPr/>
        </p:nvSpPr>
        <p:spPr>
          <a:xfrm rot="0">
            <a:off x="452142" y="2126196"/>
            <a:ext cx="17232658" cy="3564173"/>
          </a:xfrm>
          <a:prstGeom prst="rect">
            <a:avLst/>
          </a:prstGeom>
          <a:solidFill>
            <a:srgbClr val="FFFFFF"/>
          </a:solidFill>
        </p:spPr>
      </p:sp>
      <p:sp>
        <p:nvSpPr>
          <p:cNvPr name="AutoShape 3" id="3"/>
          <p:cNvSpPr/>
          <p:nvPr/>
        </p:nvSpPr>
        <p:spPr>
          <a:xfrm rot="0">
            <a:off x="336299" y="6109470"/>
            <a:ext cx="17348502" cy="3876345"/>
          </a:xfrm>
          <a:prstGeom prst="rect">
            <a:avLst/>
          </a:prstGeom>
          <a:solidFill>
            <a:srgbClr val="FFFFFF"/>
          </a:solidFill>
        </p:spPr>
      </p:sp>
      <p:sp>
        <p:nvSpPr>
          <p:cNvPr name="TextBox 4" id="4"/>
          <p:cNvSpPr txBox="true"/>
          <p:nvPr/>
        </p:nvSpPr>
        <p:spPr>
          <a:xfrm rot="0">
            <a:off x="1438113" y="743230"/>
            <a:ext cx="15300899" cy="114935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000000"/>
                </a:solidFill>
                <a:latin typeface="Fira Sans Medium"/>
                <a:ea typeface="Fira Sans Medium"/>
                <a:cs typeface="Fira Sans Medium"/>
                <a:sym typeface="Fira Sans Medium"/>
              </a:rPr>
              <a:t>Types of Testing</a:t>
            </a:r>
          </a:p>
        </p:txBody>
      </p:sp>
      <p:sp>
        <p:nvSpPr>
          <p:cNvPr name="TextBox 5" id="5"/>
          <p:cNvSpPr txBox="true"/>
          <p:nvPr/>
        </p:nvSpPr>
        <p:spPr>
          <a:xfrm rot="0">
            <a:off x="5452645" y="2490290"/>
            <a:ext cx="5829892" cy="712076"/>
          </a:xfrm>
          <a:prstGeom prst="rect">
            <a:avLst/>
          </a:prstGeom>
        </p:spPr>
        <p:txBody>
          <a:bodyPr anchor="t" rtlCol="false" tIns="0" lIns="0" bIns="0" rIns="0">
            <a:spAutoFit/>
          </a:bodyPr>
          <a:lstStyle/>
          <a:p>
            <a:pPr algn="ctr" marL="0" indent="0" lvl="0">
              <a:lnSpc>
                <a:spcPts val="5723"/>
              </a:lnSpc>
              <a:spcBef>
                <a:spcPct val="0"/>
              </a:spcBef>
            </a:pPr>
            <a:r>
              <a:rPr lang="en-US" b="true" sz="4402" spc="-88">
                <a:solidFill>
                  <a:srgbClr val="000000"/>
                </a:solidFill>
                <a:latin typeface="Fira Sans Medium"/>
                <a:ea typeface="Fira Sans Medium"/>
                <a:cs typeface="Fira Sans Medium"/>
                <a:sym typeface="Fira Sans Medium"/>
              </a:rPr>
              <a:t>Unit Testing</a:t>
            </a:r>
          </a:p>
        </p:txBody>
      </p:sp>
      <p:sp>
        <p:nvSpPr>
          <p:cNvPr name="TextBox 6" id="6"/>
          <p:cNvSpPr txBox="true"/>
          <p:nvPr/>
        </p:nvSpPr>
        <p:spPr>
          <a:xfrm rot="0">
            <a:off x="1127655" y="3681581"/>
            <a:ext cx="15743556" cy="1582772"/>
          </a:xfrm>
          <a:prstGeom prst="rect">
            <a:avLst/>
          </a:prstGeom>
        </p:spPr>
        <p:txBody>
          <a:bodyPr anchor="t" rtlCol="false" tIns="0" lIns="0" bIns="0" rIns="0">
            <a:spAutoFit/>
          </a:bodyPr>
          <a:lstStyle/>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Tests individual components or functions of the software.</a:t>
            </a:r>
          </a:p>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Ensures each piece of code works as expected independently.</a:t>
            </a:r>
          </a:p>
          <a:p>
            <a:pPr algn="l">
              <a:lnSpc>
                <a:spcPts val="3741"/>
              </a:lnSpc>
            </a:pPr>
          </a:p>
        </p:txBody>
      </p:sp>
      <p:sp>
        <p:nvSpPr>
          <p:cNvPr name="TextBox 7" id="7"/>
          <p:cNvSpPr txBox="true"/>
          <p:nvPr/>
        </p:nvSpPr>
        <p:spPr>
          <a:xfrm rot="0">
            <a:off x="5452645" y="6290445"/>
            <a:ext cx="6608300" cy="715606"/>
          </a:xfrm>
          <a:prstGeom prst="rect">
            <a:avLst/>
          </a:prstGeom>
        </p:spPr>
        <p:txBody>
          <a:bodyPr anchor="t" rtlCol="false" tIns="0" lIns="0" bIns="0" rIns="0">
            <a:spAutoFit/>
          </a:bodyPr>
          <a:lstStyle/>
          <a:p>
            <a:pPr algn="ctr" marL="0" indent="0" lvl="0">
              <a:lnSpc>
                <a:spcPts val="5724"/>
              </a:lnSpc>
              <a:spcBef>
                <a:spcPct val="0"/>
              </a:spcBef>
            </a:pPr>
            <a:r>
              <a:rPr lang="en-US" b="true" sz="4403" spc="-88">
                <a:solidFill>
                  <a:srgbClr val="000000"/>
                </a:solidFill>
                <a:latin typeface="Fira Sans Medium"/>
                <a:ea typeface="Fira Sans Medium"/>
                <a:cs typeface="Fira Sans Medium"/>
                <a:sym typeface="Fira Sans Medium"/>
              </a:rPr>
              <a:t>Integration Testing</a:t>
            </a:r>
          </a:p>
        </p:txBody>
      </p:sp>
      <p:sp>
        <p:nvSpPr>
          <p:cNvPr name="AutoShape 8" id="8"/>
          <p:cNvSpPr/>
          <p:nvPr/>
        </p:nvSpPr>
        <p:spPr>
          <a:xfrm flipH="true" flipV="true">
            <a:off x="4655260" y="3462506"/>
            <a:ext cx="8059862" cy="23812"/>
          </a:xfrm>
          <a:prstGeom prst="line">
            <a:avLst/>
          </a:prstGeom>
          <a:ln cap="rnd" w="47625">
            <a:solidFill>
              <a:srgbClr val="86C7ED"/>
            </a:solidFill>
            <a:prstDash val="sysDot"/>
            <a:headEnd type="none" len="sm" w="sm"/>
            <a:tailEnd type="none" len="sm" w="sm"/>
          </a:ln>
        </p:spPr>
      </p:sp>
      <p:sp>
        <p:nvSpPr>
          <p:cNvPr name="AutoShape 9" id="9"/>
          <p:cNvSpPr/>
          <p:nvPr/>
        </p:nvSpPr>
        <p:spPr>
          <a:xfrm flipH="true" flipV="true">
            <a:off x="5114069" y="7217028"/>
            <a:ext cx="8059862" cy="0"/>
          </a:xfrm>
          <a:prstGeom prst="line">
            <a:avLst/>
          </a:prstGeom>
          <a:ln cap="rnd" w="47625">
            <a:solidFill>
              <a:srgbClr val="86C7ED"/>
            </a:solidFill>
            <a:prstDash val="sysDot"/>
            <a:headEnd type="none" len="sm" w="sm"/>
            <a:tailEnd type="none" len="sm" w="sm"/>
          </a:ln>
        </p:spPr>
      </p:sp>
      <p:sp>
        <p:nvSpPr>
          <p:cNvPr name="TextBox 10" id="10"/>
          <p:cNvSpPr txBox="true"/>
          <p:nvPr/>
        </p:nvSpPr>
        <p:spPr>
          <a:xfrm rot="0">
            <a:off x="1240313" y="7640890"/>
            <a:ext cx="15498699" cy="1720806"/>
          </a:xfrm>
          <a:prstGeom prst="rect">
            <a:avLst/>
          </a:prstGeom>
        </p:spPr>
        <p:txBody>
          <a:bodyPr anchor="t" rtlCol="false" tIns="0" lIns="0" bIns="0" rIns="0">
            <a:spAutoFit/>
          </a:bodyPr>
          <a:lstStyle/>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Tests the interaction between integrated units or modules.</a:t>
            </a:r>
          </a:p>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Focuses on data flow between modules to ensure they work together.</a:t>
            </a:r>
          </a:p>
          <a:p>
            <a:pPr algn="l">
              <a:lnSpc>
                <a:spcPts val="4581"/>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86C7ED"/>
        </a:solidFill>
      </p:bgPr>
    </p:bg>
    <p:spTree>
      <p:nvGrpSpPr>
        <p:cNvPr id="1" name=""/>
        <p:cNvGrpSpPr/>
        <p:nvPr/>
      </p:nvGrpSpPr>
      <p:grpSpPr>
        <a:xfrm>
          <a:off x="0" y="0"/>
          <a:ext cx="0" cy="0"/>
          <a:chOff x="0" y="0"/>
          <a:chExt cx="0" cy="0"/>
        </a:xfrm>
      </p:grpSpPr>
      <p:sp>
        <p:nvSpPr>
          <p:cNvPr name="AutoShape 2" id="2"/>
          <p:cNvSpPr/>
          <p:nvPr/>
        </p:nvSpPr>
        <p:spPr>
          <a:xfrm rot="0">
            <a:off x="452142" y="2126196"/>
            <a:ext cx="17232658" cy="3564173"/>
          </a:xfrm>
          <a:prstGeom prst="rect">
            <a:avLst/>
          </a:prstGeom>
          <a:solidFill>
            <a:srgbClr val="FFFFFF"/>
          </a:solidFill>
        </p:spPr>
      </p:sp>
      <p:sp>
        <p:nvSpPr>
          <p:cNvPr name="AutoShape 3" id="3"/>
          <p:cNvSpPr/>
          <p:nvPr/>
        </p:nvSpPr>
        <p:spPr>
          <a:xfrm rot="0">
            <a:off x="336299" y="6109470"/>
            <a:ext cx="17348502" cy="3876345"/>
          </a:xfrm>
          <a:prstGeom prst="rect">
            <a:avLst/>
          </a:prstGeom>
          <a:solidFill>
            <a:srgbClr val="FFFFFF"/>
          </a:solidFill>
        </p:spPr>
      </p:sp>
      <p:sp>
        <p:nvSpPr>
          <p:cNvPr name="TextBox 4" id="4"/>
          <p:cNvSpPr txBox="true"/>
          <p:nvPr/>
        </p:nvSpPr>
        <p:spPr>
          <a:xfrm rot="0">
            <a:off x="1438113" y="743230"/>
            <a:ext cx="15300899" cy="114935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000000"/>
                </a:solidFill>
                <a:latin typeface="Fira Sans Medium"/>
                <a:ea typeface="Fira Sans Medium"/>
                <a:cs typeface="Fira Sans Medium"/>
                <a:sym typeface="Fira Sans Medium"/>
              </a:rPr>
              <a:t>Types of Testing</a:t>
            </a:r>
          </a:p>
        </p:txBody>
      </p:sp>
      <p:sp>
        <p:nvSpPr>
          <p:cNvPr name="TextBox 5" id="5"/>
          <p:cNvSpPr txBox="true"/>
          <p:nvPr/>
        </p:nvSpPr>
        <p:spPr>
          <a:xfrm rot="0">
            <a:off x="5452645" y="2490290"/>
            <a:ext cx="5829892" cy="712076"/>
          </a:xfrm>
          <a:prstGeom prst="rect">
            <a:avLst/>
          </a:prstGeom>
        </p:spPr>
        <p:txBody>
          <a:bodyPr anchor="t" rtlCol="false" tIns="0" lIns="0" bIns="0" rIns="0">
            <a:spAutoFit/>
          </a:bodyPr>
          <a:lstStyle/>
          <a:p>
            <a:pPr algn="ctr" marL="0" indent="0" lvl="0">
              <a:lnSpc>
                <a:spcPts val="5723"/>
              </a:lnSpc>
              <a:spcBef>
                <a:spcPct val="0"/>
              </a:spcBef>
            </a:pPr>
            <a:r>
              <a:rPr lang="en-US" b="true" sz="4402" spc="-88">
                <a:solidFill>
                  <a:srgbClr val="000000"/>
                </a:solidFill>
                <a:latin typeface="Fira Sans Medium"/>
                <a:ea typeface="Fira Sans Medium"/>
                <a:cs typeface="Fira Sans Medium"/>
                <a:sym typeface="Fira Sans Medium"/>
              </a:rPr>
              <a:t>System Testing</a:t>
            </a:r>
          </a:p>
        </p:txBody>
      </p:sp>
      <p:sp>
        <p:nvSpPr>
          <p:cNvPr name="TextBox 6" id="6"/>
          <p:cNvSpPr txBox="true"/>
          <p:nvPr/>
        </p:nvSpPr>
        <p:spPr>
          <a:xfrm rot="0">
            <a:off x="1127655" y="3681581"/>
            <a:ext cx="15743556" cy="1582772"/>
          </a:xfrm>
          <a:prstGeom prst="rect">
            <a:avLst/>
          </a:prstGeom>
        </p:spPr>
        <p:txBody>
          <a:bodyPr anchor="t" rtlCol="false" tIns="0" lIns="0" bIns="0" rIns="0">
            <a:spAutoFit/>
          </a:bodyPr>
          <a:lstStyle/>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Tests the complete system as a whole.</a:t>
            </a:r>
          </a:p>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Verifies that the system meets specified requirements.</a:t>
            </a:r>
          </a:p>
          <a:p>
            <a:pPr algn="l">
              <a:lnSpc>
                <a:spcPts val="3741"/>
              </a:lnSpc>
            </a:pPr>
          </a:p>
        </p:txBody>
      </p:sp>
      <p:sp>
        <p:nvSpPr>
          <p:cNvPr name="TextBox 7" id="7"/>
          <p:cNvSpPr txBox="true"/>
          <p:nvPr/>
        </p:nvSpPr>
        <p:spPr>
          <a:xfrm rot="0">
            <a:off x="5452645" y="6290445"/>
            <a:ext cx="6608300" cy="715606"/>
          </a:xfrm>
          <a:prstGeom prst="rect">
            <a:avLst/>
          </a:prstGeom>
        </p:spPr>
        <p:txBody>
          <a:bodyPr anchor="t" rtlCol="false" tIns="0" lIns="0" bIns="0" rIns="0">
            <a:spAutoFit/>
          </a:bodyPr>
          <a:lstStyle/>
          <a:p>
            <a:pPr algn="ctr" marL="0" indent="0" lvl="0">
              <a:lnSpc>
                <a:spcPts val="5724"/>
              </a:lnSpc>
              <a:spcBef>
                <a:spcPct val="0"/>
              </a:spcBef>
            </a:pPr>
            <a:r>
              <a:rPr lang="en-US" b="true" sz="4403" spc="-88">
                <a:solidFill>
                  <a:srgbClr val="000000"/>
                </a:solidFill>
                <a:latin typeface="Fira Sans Medium"/>
                <a:ea typeface="Fira Sans Medium"/>
                <a:cs typeface="Fira Sans Medium"/>
                <a:sym typeface="Fira Sans Medium"/>
              </a:rPr>
              <a:t>Acceptance Testing</a:t>
            </a:r>
          </a:p>
        </p:txBody>
      </p:sp>
      <p:sp>
        <p:nvSpPr>
          <p:cNvPr name="AutoShape 8" id="8"/>
          <p:cNvSpPr/>
          <p:nvPr/>
        </p:nvSpPr>
        <p:spPr>
          <a:xfrm flipH="true" flipV="true">
            <a:off x="4655260" y="3462506"/>
            <a:ext cx="8059862" cy="23812"/>
          </a:xfrm>
          <a:prstGeom prst="line">
            <a:avLst/>
          </a:prstGeom>
          <a:ln cap="rnd" w="47625">
            <a:solidFill>
              <a:srgbClr val="86C7ED"/>
            </a:solidFill>
            <a:prstDash val="sysDot"/>
            <a:headEnd type="none" len="sm" w="sm"/>
            <a:tailEnd type="none" len="sm" w="sm"/>
          </a:ln>
        </p:spPr>
      </p:sp>
      <p:sp>
        <p:nvSpPr>
          <p:cNvPr name="AutoShape 9" id="9"/>
          <p:cNvSpPr/>
          <p:nvPr/>
        </p:nvSpPr>
        <p:spPr>
          <a:xfrm flipH="true" flipV="true">
            <a:off x="5114069" y="7217028"/>
            <a:ext cx="8059862" cy="0"/>
          </a:xfrm>
          <a:prstGeom prst="line">
            <a:avLst/>
          </a:prstGeom>
          <a:ln cap="rnd" w="47625">
            <a:solidFill>
              <a:srgbClr val="86C7ED"/>
            </a:solidFill>
            <a:prstDash val="sysDot"/>
            <a:headEnd type="none" len="sm" w="sm"/>
            <a:tailEnd type="none" len="sm" w="sm"/>
          </a:ln>
        </p:spPr>
      </p:sp>
      <p:sp>
        <p:nvSpPr>
          <p:cNvPr name="TextBox 10" id="10"/>
          <p:cNvSpPr txBox="true"/>
          <p:nvPr/>
        </p:nvSpPr>
        <p:spPr>
          <a:xfrm rot="0">
            <a:off x="1240313" y="7640890"/>
            <a:ext cx="15498699" cy="1720806"/>
          </a:xfrm>
          <a:prstGeom prst="rect">
            <a:avLst/>
          </a:prstGeom>
        </p:spPr>
        <p:txBody>
          <a:bodyPr anchor="t" rtlCol="false" tIns="0" lIns="0" bIns="0" rIns="0">
            <a:spAutoFit/>
          </a:bodyPr>
          <a:lstStyle/>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Conducted by end-users or stakeholders.</a:t>
            </a:r>
          </a:p>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Determines if the system satisfies business requirements.</a:t>
            </a:r>
          </a:p>
          <a:p>
            <a:pPr algn="l">
              <a:lnSpc>
                <a:spcPts val="4581"/>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86C7ED"/>
        </a:solidFill>
      </p:bgPr>
    </p:bg>
    <p:spTree>
      <p:nvGrpSpPr>
        <p:cNvPr id="1" name=""/>
        <p:cNvGrpSpPr/>
        <p:nvPr/>
      </p:nvGrpSpPr>
      <p:grpSpPr>
        <a:xfrm>
          <a:off x="0" y="0"/>
          <a:ext cx="0" cy="0"/>
          <a:chOff x="0" y="0"/>
          <a:chExt cx="0" cy="0"/>
        </a:xfrm>
      </p:grpSpPr>
      <p:sp>
        <p:nvSpPr>
          <p:cNvPr name="AutoShape 2" id="2"/>
          <p:cNvSpPr/>
          <p:nvPr/>
        </p:nvSpPr>
        <p:spPr>
          <a:xfrm rot="0">
            <a:off x="452142" y="2126196"/>
            <a:ext cx="17232658" cy="3564173"/>
          </a:xfrm>
          <a:prstGeom prst="rect">
            <a:avLst/>
          </a:prstGeom>
          <a:solidFill>
            <a:srgbClr val="FFFFFF"/>
          </a:solidFill>
        </p:spPr>
      </p:sp>
      <p:sp>
        <p:nvSpPr>
          <p:cNvPr name="AutoShape 3" id="3"/>
          <p:cNvSpPr/>
          <p:nvPr/>
        </p:nvSpPr>
        <p:spPr>
          <a:xfrm rot="0">
            <a:off x="336299" y="6109470"/>
            <a:ext cx="17348502" cy="3876345"/>
          </a:xfrm>
          <a:prstGeom prst="rect">
            <a:avLst/>
          </a:prstGeom>
          <a:solidFill>
            <a:srgbClr val="FFFFFF"/>
          </a:solidFill>
        </p:spPr>
      </p:sp>
      <p:sp>
        <p:nvSpPr>
          <p:cNvPr name="TextBox 4" id="4"/>
          <p:cNvSpPr txBox="true"/>
          <p:nvPr/>
        </p:nvSpPr>
        <p:spPr>
          <a:xfrm rot="0">
            <a:off x="1438113" y="743230"/>
            <a:ext cx="15300899" cy="114935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000000"/>
                </a:solidFill>
                <a:latin typeface="Fira Sans Medium"/>
                <a:ea typeface="Fira Sans Medium"/>
                <a:cs typeface="Fira Sans Medium"/>
                <a:sym typeface="Fira Sans Medium"/>
              </a:rPr>
              <a:t>Types of Testing</a:t>
            </a:r>
          </a:p>
        </p:txBody>
      </p:sp>
      <p:sp>
        <p:nvSpPr>
          <p:cNvPr name="TextBox 5" id="5"/>
          <p:cNvSpPr txBox="true"/>
          <p:nvPr/>
        </p:nvSpPr>
        <p:spPr>
          <a:xfrm rot="0">
            <a:off x="5452645" y="2490290"/>
            <a:ext cx="5829892" cy="712076"/>
          </a:xfrm>
          <a:prstGeom prst="rect">
            <a:avLst/>
          </a:prstGeom>
        </p:spPr>
        <p:txBody>
          <a:bodyPr anchor="t" rtlCol="false" tIns="0" lIns="0" bIns="0" rIns="0">
            <a:spAutoFit/>
          </a:bodyPr>
          <a:lstStyle/>
          <a:p>
            <a:pPr algn="ctr" marL="0" indent="0" lvl="0">
              <a:lnSpc>
                <a:spcPts val="5723"/>
              </a:lnSpc>
              <a:spcBef>
                <a:spcPct val="0"/>
              </a:spcBef>
            </a:pPr>
            <a:r>
              <a:rPr lang="en-US" b="true" sz="4402" spc="-88">
                <a:solidFill>
                  <a:srgbClr val="000000"/>
                </a:solidFill>
                <a:latin typeface="Fira Sans Medium"/>
                <a:ea typeface="Fira Sans Medium"/>
                <a:cs typeface="Fira Sans Medium"/>
                <a:sym typeface="Fira Sans Medium"/>
              </a:rPr>
              <a:t>Regression Testing</a:t>
            </a:r>
          </a:p>
        </p:txBody>
      </p:sp>
      <p:sp>
        <p:nvSpPr>
          <p:cNvPr name="TextBox 6" id="6"/>
          <p:cNvSpPr txBox="true"/>
          <p:nvPr/>
        </p:nvSpPr>
        <p:spPr>
          <a:xfrm rot="0">
            <a:off x="1127655" y="3681581"/>
            <a:ext cx="15743556" cy="1582772"/>
          </a:xfrm>
          <a:prstGeom prst="rect">
            <a:avLst/>
          </a:prstGeom>
        </p:spPr>
        <p:txBody>
          <a:bodyPr anchor="t" rtlCol="false" tIns="0" lIns="0" bIns="0" rIns="0">
            <a:spAutoFit/>
          </a:bodyPr>
          <a:lstStyle/>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Tests the interaction between integrated units or modules.</a:t>
            </a:r>
          </a:p>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Focuses on data flow between modules to ensure they work together.</a:t>
            </a:r>
          </a:p>
          <a:p>
            <a:pPr algn="l">
              <a:lnSpc>
                <a:spcPts val="3741"/>
              </a:lnSpc>
            </a:pPr>
          </a:p>
        </p:txBody>
      </p:sp>
      <p:sp>
        <p:nvSpPr>
          <p:cNvPr name="TextBox 7" id="7"/>
          <p:cNvSpPr txBox="true"/>
          <p:nvPr/>
        </p:nvSpPr>
        <p:spPr>
          <a:xfrm rot="0">
            <a:off x="5452645" y="6290445"/>
            <a:ext cx="6608300" cy="715606"/>
          </a:xfrm>
          <a:prstGeom prst="rect">
            <a:avLst/>
          </a:prstGeom>
        </p:spPr>
        <p:txBody>
          <a:bodyPr anchor="t" rtlCol="false" tIns="0" lIns="0" bIns="0" rIns="0">
            <a:spAutoFit/>
          </a:bodyPr>
          <a:lstStyle/>
          <a:p>
            <a:pPr algn="ctr" marL="0" indent="0" lvl="0">
              <a:lnSpc>
                <a:spcPts val="5724"/>
              </a:lnSpc>
              <a:spcBef>
                <a:spcPct val="0"/>
              </a:spcBef>
            </a:pPr>
            <a:r>
              <a:rPr lang="en-US" b="true" sz="4403" spc="-88">
                <a:solidFill>
                  <a:srgbClr val="000000"/>
                </a:solidFill>
                <a:latin typeface="Fira Sans Medium"/>
                <a:ea typeface="Fira Sans Medium"/>
                <a:cs typeface="Fira Sans Medium"/>
                <a:sym typeface="Fira Sans Medium"/>
              </a:rPr>
              <a:t>Performance Testing</a:t>
            </a:r>
          </a:p>
        </p:txBody>
      </p:sp>
      <p:sp>
        <p:nvSpPr>
          <p:cNvPr name="AutoShape 8" id="8"/>
          <p:cNvSpPr/>
          <p:nvPr/>
        </p:nvSpPr>
        <p:spPr>
          <a:xfrm flipH="true" flipV="true">
            <a:off x="4655260" y="3462506"/>
            <a:ext cx="8059862" cy="23812"/>
          </a:xfrm>
          <a:prstGeom prst="line">
            <a:avLst/>
          </a:prstGeom>
          <a:ln cap="rnd" w="47625">
            <a:solidFill>
              <a:srgbClr val="86C7ED"/>
            </a:solidFill>
            <a:prstDash val="sysDot"/>
            <a:headEnd type="none" len="sm" w="sm"/>
            <a:tailEnd type="none" len="sm" w="sm"/>
          </a:ln>
        </p:spPr>
      </p:sp>
      <p:sp>
        <p:nvSpPr>
          <p:cNvPr name="AutoShape 9" id="9"/>
          <p:cNvSpPr/>
          <p:nvPr/>
        </p:nvSpPr>
        <p:spPr>
          <a:xfrm flipH="true" flipV="true">
            <a:off x="5114069" y="7217028"/>
            <a:ext cx="8059862" cy="0"/>
          </a:xfrm>
          <a:prstGeom prst="line">
            <a:avLst/>
          </a:prstGeom>
          <a:ln cap="rnd" w="47625">
            <a:solidFill>
              <a:srgbClr val="86C7ED"/>
            </a:solidFill>
            <a:prstDash val="sysDot"/>
            <a:headEnd type="none" len="sm" w="sm"/>
            <a:tailEnd type="none" len="sm" w="sm"/>
          </a:ln>
        </p:spPr>
      </p:sp>
      <p:sp>
        <p:nvSpPr>
          <p:cNvPr name="TextBox 10" id="10"/>
          <p:cNvSpPr txBox="true"/>
          <p:nvPr/>
        </p:nvSpPr>
        <p:spPr>
          <a:xfrm rot="0">
            <a:off x="1240313" y="7640890"/>
            <a:ext cx="15498699" cy="1720806"/>
          </a:xfrm>
          <a:prstGeom prst="rect">
            <a:avLst/>
          </a:prstGeom>
        </p:spPr>
        <p:txBody>
          <a:bodyPr anchor="t" rtlCol="false" tIns="0" lIns="0" bIns="0" rIns="0">
            <a:spAutoFit/>
          </a:bodyPr>
          <a:lstStyle/>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Tests the complete system as a whole.</a:t>
            </a:r>
          </a:p>
          <a:p>
            <a:pPr algn="l" marL="706485" indent="-353243" lvl="1">
              <a:lnSpc>
                <a:spcPts val="4581"/>
              </a:lnSpc>
              <a:buFont typeface="Arial"/>
              <a:buChar char="•"/>
            </a:pPr>
            <a:r>
              <a:rPr lang="en-US" sz="3272" spc="16">
                <a:solidFill>
                  <a:srgbClr val="000000"/>
                </a:solidFill>
                <a:latin typeface="Fira Sans Light"/>
                <a:ea typeface="Fira Sans Light"/>
                <a:cs typeface="Fira Sans Light"/>
                <a:sym typeface="Fira Sans Light"/>
              </a:rPr>
              <a:t>Verifies that the system meets specified requirements.</a:t>
            </a:r>
          </a:p>
          <a:p>
            <a:pPr algn="l">
              <a:lnSpc>
                <a:spcPts val="4581"/>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86C7ED"/>
        </a:solidFill>
      </p:bgPr>
    </p:bg>
    <p:spTree>
      <p:nvGrpSpPr>
        <p:cNvPr id="1" name=""/>
        <p:cNvGrpSpPr/>
        <p:nvPr/>
      </p:nvGrpSpPr>
      <p:grpSpPr>
        <a:xfrm>
          <a:off x="0" y="0"/>
          <a:ext cx="0" cy="0"/>
          <a:chOff x="0" y="0"/>
          <a:chExt cx="0" cy="0"/>
        </a:xfrm>
      </p:grpSpPr>
      <p:sp>
        <p:nvSpPr>
          <p:cNvPr name="AutoShape 2" id="2"/>
          <p:cNvSpPr/>
          <p:nvPr/>
        </p:nvSpPr>
        <p:spPr>
          <a:xfrm rot="0">
            <a:off x="452142" y="2126196"/>
            <a:ext cx="17232658" cy="3564173"/>
          </a:xfrm>
          <a:prstGeom prst="rect">
            <a:avLst/>
          </a:prstGeom>
          <a:solidFill>
            <a:srgbClr val="FFFFFF"/>
          </a:solidFill>
        </p:spPr>
      </p:sp>
      <p:sp>
        <p:nvSpPr>
          <p:cNvPr name="AutoShape 3" id="3"/>
          <p:cNvSpPr/>
          <p:nvPr/>
        </p:nvSpPr>
        <p:spPr>
          <a:xfrm rot="0">
            <a:off x="336299" y="6109470"/>
            <a:ext cx="17348502" cy="3876345"/>
          </a:xfrm>
          <a:prstGeom prst="rect">
            <a:avLst/>
          </a:prstGeom>
          <a:solidFill>
            <a:srgbClr val="FFFFFF"/>
          </a:solidFill>
        </p:spPr>
      </p:sp>
      <p:sp>
        <p:nvSpPr>
          <p:cNvPr name="TextBox 4" id="4"/>
          <p:cNvSpPr txBox="true"/>
          <p:nvPr/>
        </p:nvSpPr>
        <p:spPr>
          <a:xfrm rot="0">
            <a:off x="1438113" y="743230"/>
            <a:ext cx="15300899" cy="114935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000000"/>
                </a:solidFill>
                <a:latin typeface="Fira Sans Medium"/>
                <a:ea typeface="Fira Sans Medium"/>
                <a:cs typeface="Fira Sans Medium"/>
                <a:sym typeface="Fira Sans Medium"/>
              </a:rPr>
              <a:t>Types of Testing</a:t>
            </a:r>
          </a:p>
        </p:txBody>
      </p:sp>
      <p:sp>
        <p:nvSpPr>
          <p:cNvPr name="TextBox 5" id="5"/>
          <p:cNvSpPr txBox="true"/>
          <p:nvPr/>
        </p:nvSpPr>
        <p:spPr>
          <a:xfrm rot="0">
            <a:off x="5452645" y="2490290"/>
            <a:ext cx="5829892" cy="712076"/>
          </a:xfrm>
          <a:prstGeom prst="rect">
            <a:avLst/>
          </a:prstGeom>
        </p:spPr>
        <p:txBody>
          <a:bodyPr anchor="t" rtlCol="false" tIns="0" lIns="0" bIns="0" rIns="0">
            <a:spAutoFit/>
          </a:bodyPr>
          <a:lstStyle/>
          <a:p>
            <a:pPr algn="ctr" marL="0" indent="0" lvl="0">
              <a:lnSpc>
                <a:spcPts val="5723"/>
              </a:lnSpc>
              <a:spcBef>
                <a:spcPct val="0"/>
              </a:spcBef>
            </a:pPr>
            <a:r>
              <a:rPr lang="en-US" b="true" sz="4402" spc="-88">
                <a:solidFill>
                  <a:srgbClr val="000000"/>
                </a:solidFill>
                <a:latin typeface="Fira Sans Medium"/>
                <a:ea typeface="Fira Sans Medium"/>
                <a:cs typeface="Fira Sans Medium"/>
                <a:sym typeface="Fira Sans Medium"/>
              </a:rPr>
              <a:t>Security Testing</a:t>
            </a:r>
          </a:p>
        </p:txBody>
      </p:sp>
      <p:sp>
        <p:nvSpPr>
          <p:cNvPr name="TextBox 6" id="6"/>
          <p:cNvSpPr txBox="true"/>
          <p:nvPr/>
        </p:nvSpPr>
        <p:spPr>
          <a:xfrm rot="0">
            <a:off x="1127655" y="3681581"/>
            <a:ext cx="15743556" cy="1582772"/>
          </a:xfrm>
          <a:prstGeom prst="rect">
            <a:avLst/>
          </a:prstGeom>
        </p:spPr>
        <p:txBody>
          <a:bodyPr anchor="t" rtlCol="false" tIns="0" lIns="0" bIns="0" rIns="0">
            <a:spAutoFit/>
          </a:bodyPr>
          <a:lstStyle/>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Checks the system for vulnerabilities to protect data and maintain functionality.</a:t>
            </a:r>
          </a:p>
          <a:p>
            <a:pPr algn="l" marL="690872" indent="-345436" lvl="1">
              <a:lnSpc>
                <a:spcPts val="4479"/>
              </a:lnSpc>
              <a:buFont typeface="Arial"/>
              <a:buChar char="•"/>
            </a:pPr>
            <a:r>
              <a:rPr lang="en-US" sz="3199" spc="15">
                <a:solidFill>
                  <a:srgbClr val="000000"/>
                </a:solidFill>
                <a:latin typeface="Fira Sans Light"/>
                <a:ea typeface="Fira Sans Light"/>
                <a:cs typeface="Fira Sans Light"/>
                <a:sym typeface="Fira Sans Light"/>
              </a:rPr>
              <a:t>Includes penetration testing and vulnerability scanning.</a:t>
            </a:r>
          </a:p>
          <a:p>
            <a:pPr algn="l">
              <a:lnSpc>
                <a:spcPts val="3741"/>
              </a:lnSpc>
            </a:pPr>
          </a:p>
        </p:txBody>
      </p:sp>
      <p:sp>
        <p:nvSpPr>
          <p:cNvPr name="TextBox 7" id="7"/>
          <p:cNvSpPr txBox="true"/>
          <p:nvPr/>
        </p:nvSpPr>
        <p:spPr>
          <a:xfrm rot="0">
            <a:off x="5821764" y="6321277"/>
            <a:ext cx="6608300" cy="710013"/>
          </a:xfrm>
          <a:prstGeom prst="rect">
            <a:avLst/>
          </a:prstGeom>
        </p:spPr>
        <p:txBody>
          <a:bodyPr anchor="t" rtlCol="false" tIns="0" lIns="0" bIns="0" rIns="0">
            <a:spAutoFit/>
          </a:bodyPr>
          <a:lstStyle/>
          <a:p>
            <a:pPr algn="ctr" marL="0" indent="0" lvl="0">
              <a:lnSpc>
                <a:spcPts val="5724"/>
              </a:lnSpc>
              <a:spcBef>
                <a:spcPct val="0"/>
              </a:spcBef>
            </a:pPr>
            <a:r>
              <a:rPr lang="en-US" b="true" sz="4403" spc="-88">
                <a:solidFill>
                  <a:srgbClr val="000000"/>
                </a:solidFill>
                <a:latin typeface="Fira Sans Medium"/>
                <a:ea typeface="Fira Sans Medium"/>
                <a:cs typeface="Fira Sans Medium"/>
                <a:sym typeface="Fira Sans Medium"/>
              </a:rPr>
              <a:t>Usability Testing</a:t>
            </a:r>
          </a:p>
        </p:txBody>
      </p:sp>
      <p:sp>
        <p:nvSpPr>
          <p:cNvPr name="AutoShape 8" id="8"/>
          <p:cNvSpPr/>
          <p:nvPr/>
        </p:nvSpPr>
        <p:spPr>
          <a:xfrm flipH="true" flipV="true">
            <a:off x="4655260" y="3462506"/>
            <a:ext cx="8059862" cy="23812"/>
          </a:xfrm>
          <a:prstGeom prst="line">
            <a:avLst/>
          </a:prstGeom>
          <a:ln cap="rnd" w="47625">
            <a:solidFill>
              <a:srgbClr val="86C7ED"/>
            </a:solidFill>
            <a:prstDash val="sysDot"/>
            <a:headEnd type="none" len="sm" w="sm"/>
            <a:tailEnd type="none" len="sm" w="sm"/>
          </a:ln>
        </p:spPr>
      </p:sp>
      <p:sp>
        <p:nvSpPr>
          <p:cNvPr name="AutoShape 9" id="9"/>
          <p:cNvSpPr/>
          <p:nvPr/>
        </p:nvSpPr>
        <p:spPr>
          <a:xfrm flipH="true" flipV="true">
            <a:off x="5114069" y="7217028"/>
            <a:ext cx="8059862" cy="0"/>
          </a:xfrm>
          <a:prstGeom prst="line">
            <a:avLst/>
          </a:prstGeom>
          <a:ln cap="rnd" w="47625">
            <a:solidFill>
              <a:srgbClr val="86C7ED"/>
            </a:solidFill>
            <a:prstDash val="sysDot"/>
            <a:headEnd type="none" len="sm" w="sm"/>
            <a:tailEnd type="none" len="sm" w="sm"/>
          </a:ln>
        </p:spPr>
      </p:sp>
      <p:sp>
        <p:nvSpPr>
          <p:cNvPr name="TextBox 10" id="10"/>
          <p:cNvSpPr txBox="true"/>
          <p:nvPr/>
        </p:nvSpPr>
        <p:spPr>
          <a:xfrm rot="0">
            <a:off x="1438113" y="7631365"/>
            <a:ext cx="14704306" cy="2031510"/>
          </a:xfrm>
          <a:prstGeom prst="rect">
            <a:avLst/>
          </a:prstGeom>
        </p:spPr>
        <p:txBody>
          <a:bodyPr anchor="t" rtlCol="false" tIns="0" lIns="0" bIns="0" rIns="0">
            <a:spAutoFit/>
          </a:bodyPr>
          <a:lstStyle/>
          <a:p>
            <a:pPr algn="l" marL="835120" indent="-417560" lvl="1">
              <a:lnSpc>
                <a:spcPts val="5415"/>
              </a:lnSpc>
              <a:buFont typeface="Arial"/>
              <a:buChar char="•"/>
            </a:pPr>
            <a:r>
              <a:rPr lang="en-US" sz="3868" spc="19">
                <a:solidFill>
                  <a:srgbClr val="000000"/>
                </a:solidFill>
                <a:latin typeface="Fira Sans Light"/>
                <a:ea typeface="Fira Sans Light"/>
                <a:cs typeface="Fira Sans Light"/>
                <a:sym typeface="Fira Sans Light"/>
              </a:rPr>
              <a:t>Focuses on user-friendliness and ease of use.</a:t>
            </a:r>
          </a:p>
          <a:p>
            <a:pPr algn="l" marL="835120" indent="-417560" lvl="1">
              <a:lnSpc>
                <a:spcPts val="5415"/>
              </a:lnSpc>
              <a:buFont typeface="Arial"/>
              <a:buChar char="•"/>
            </a:pPr>
            <a:r>
              <a:rPr lang="en-US" sz="3868" spc="19">
                <a:solidFill>
                  <a:srgbClr val="000000"/>
                </a:solidFill>
                <a:latin typeface="Fira Sans Light"/>
                <a:ea typeface="Fira Sans Light"/>
                <a:cs typeface="Fira Sans Light"/>
                <a:sym typeface="Fira Sans Light"/>
              </a:rPr>
              <a:t>Evaluates the system’s interface and user experience.</a:t>
            </a:r>
          </a:p>
          <a:p>
            <a:pPr algn="l">
              <a:lnSpc>
                <a:spcPts val="541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74687" y="-1481377"/>
            <a:ext cx="11562105" cy="6233004"/>
            <a:chOff x="0" y="0"/>
            <a:chExt cx="9965145" cy="5372100"/>
          </a:xfrm>
        </p:grpSpPr>
        <p:sp>
          <p:nvSpPr>
            <p:cNvPr name="Freeform 3" id="3"/>
            <p:cNvSpPr/>
            <p:nvPr/>
          </p:nvSpPr>
          <p:spPr>
            <a:xfrm flipH="false" flipV="false" rot="0">
              <a:off x="0" y="0"/>
              <a:ext cx="9965144" cy="5372100"/>
            </a:xfrm>
            <a:custGeom>
              <a:avLst/>
              <a:gdLst/>
              <a:ahLst/>
              <a:cxnLst/>
              <a:rect r="r" b="b" t="t" l="l"/>
              <a:pathLst>
                <a:path h="5372100" w="9965144">
                  <a:moveTo>
                    <a:pt x="8414475" y="0"/>
                  </a:moveTo>
                  <a:lnTo>
                    <a:pt x="1550670" y="0"/>
                  </a:lnTo>
                  <a:lnTo>
                    <a:pt x="0" y="2686050"/>
                  </a:lnTo>
                  <a:lnTo>
                    <a:pt x="1550670" y="5372100"/>
                  </a:lnTo>
                  <a:lnTo>
                    <a:pt x="8414475" y="5372100"/>
                  </a:lnTo>
                  <a:lnTo>
                    <a:pt x="9965144" y="2686050"/>
                  </a:lnTo>
                  <a:lnTo>
                    <a:pt x="8414475" y="0"/>
                  </a:lnTo>
                  <a:close/>
                </a:path>
              </a:pathLst>
            </a:custGeom>
            <a:solidFill>
              <a:srgbClr val="FF5757"/>
            </a:solidFill>
          </p:spPr>
        </p:sp>
      </p:grpSp>
      <p:grpSp>
        <p:nvGrpSpPr>
          <p:cNvPr name="Group 4" id="4"/>
          <p:cNvGrpSpPr/>
          <p:nvPr/>
        </p:nvGrpSpPr>
        <p:grpSpPr>
          <a:xfrm rot="0">
            <a:off x="4284678" y="3116502"/>
            <a:ext cx="18120243" cy="8482306"/>
            <a:chOff x="0" y="0"/>
            <a:chExt cx="11476096" cy="5372100"/>
          </a:xfrm>
        </p:grpSpPr>
        <p:sp>
          <p:nvSpPr>
            <p:cNvPr name="Freeform 5" id="5"/>
            <p:cNvSpPr/>
            <p:nvPr/>
          </p:nvSpPr>
          <p:spPr>
            <a:xfrm flipH="false" flipV="false" rot="0">
              <a:off x="0" y="0"/>
              <a:ext cx="11476096" cy="5372100"/>
            </a:xfrm>
            <a:custGeom>
              <a:avLst/>
              <a:gdLst/>
              <a:ahLst/>
              <a:cxnLst/>
              <a:rect r="r" b="b" t="t" l="l"/>
              <a:pathLst>
                <a:path h="5372100" w="11476096">
                  <a:moveTo>
                    <a:pt x="9925426" y="0"/>
                  </a:moveTo>
                  <a:lnTo>
                    <a:pt x="1550670" y="0"/>
                  </a:lnTo>
                  <a:lnTo>
                    <a:pt x="0" y="2686050"/>
                  </a:lnTo>
                  <a:lnTo>
                    <a:pt x="1550670" y="5372100"/>
                  </a:lnTo>
                  <a:lnTo>
                    <a:pt x="9925426" y="5372100"/>
                  </a:lnTo>
                  <a:lnTo>
                    <a:pt x="11476096" y="2686050"/>
                  </a:lnTo>
                  <a:lnTo>
                    <a:pt x="9925426" y="0"/>
                  </a:lnTo>
                  <a:close/>
                </a:path>
              </a:pathLst>
            </a:custGeom>
            <a:solidFill>
              <a:srgbClr val="1836B2"/>
            </a:solidFill>
          </p:spPr>
        </p:sp>
      </p:grpSp>
      <p:pic>
        <p:nvPicPr>
          <p:cNvPr name="Picture 6" id="6"/>
          <p:cNvPicPr>
            <a:picLocks noChangeAspect="true"/>
          </p:cNvPicPr>
          <p:nvPr/>
        </p:nvPicPr>
        <p:blipFill>
          <a:blip r:embed="rId2"/>
          <a:stretch>
            <a:fillRect/>
          </a:stretch>
        </p:blipFill>
        <p:spPr>
          <a:xfrm rot="0">
            <a:off x="5318105" y="2547186"/>
            <a:ext cx="13623686" cy="8655998"/>
          </a:xfrm>
          <a:prstGeom prst="rect">
            <a:avLst/>
          </a:prstGeom>
        </p:spPr>
      </p:pic>
      <p:grpSp>
        <p:nvGrpSpPr>
          <p:cNvPr name="Group 7" id="7"/>
          <p:cNvGrpSpPr/>
          <p:nvPr/>
        </p:nvGrpSpPr>
        <p:grpSpPr>
          <a:xfrm rot="0">
            <a:off x="350191" y="1030288"/>
            <a:ext cx="10171680" cy="2467407"/>
            <a:chOff x="0" y="0"/>
            <a:chExt cx="13562240" cy="3289876"/>
          </a:xfrm>
        </p:grpSpPr>
        <p:sp>
          <p:nvSpPr>
            <p:cNvPr name="TextBox 8" id="8"/>
            <p:cNvSpPr txBox="true"/>
            <p:nvPr/>
          </p:nvSpPr>
          <p:spPr>
            <a:xfrm rot="0">
              <a:off x="0" y="38100"/>
              <a:ext cx="13562240" cy="905089"/>
            </a:xfrm>
            <a:prstGeom prst="rect">
              <a:avLst/>
            </a:prstGeom>
          </p:spPr>
          <p:txBody>
            <a:bodyPr anchor="t" rtlCol="false" tIns="0" lIns="0" bIns="0" rIns="0">
              <a:spAutoFit/>
            </a:bodyPr>
            <a:lstStyle/>
            <a:p>
              <a:pPr algn="l" marL="0" indent="0" lvl="0">
                <a:lnSpc>
                  <a:spcPts val="5170"/>
                </a:lnSpc>
                <a:spcBef>
                  <a:spcPct val="0"/>
                </a:spcBef>
              </a:pPr>
              <a:r>
                <a:rPr lang="en-US" b="true" sz="4700">
                  <a:solidFill>
                    <a:srgbClr val="1836B2"/>
                  </a:solidFill>
                  <a:latin typeface="Fira Sans Semi-Bold"/>
                  <a:ea typeface="Fira Sans Semi-Bold"/>
                  <a:cs typeface="Fira Sans Semi-Bold"/>
                  <a:sym typeface="Fira Sans Semi-Bold"/>
                </a:rPr>
                <a:t>Test Case Execution Results</a:t>
              </a:r>
            </a:p>
          </p:txBody>
        </p:sp>
        <p:sp>
          <p:nvSpPr>
            <p:cNvPr name="TextBox 9" id="9"/>
            <p:cNvSpPr txBox="true"/>
            <p:nvPr/>
          </p:nvSpPr>
          <p:spPr>
            <a:xfrm rot="0">
              <a:off x="0" y="1321376"/>
              <a:ext cx="10296554" cy="1968499"/>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Fira Sans Medium"/>
                  <a:ea typeface="Fira Sans Medium"/>
                  <a:cs typeface="Fira Sans Medium"/>
                  <a:sym typeface="Fira Sans Medium"/>
                </a:rPr>
                <a:t> are the outcomes of running predefined tests on a software application or system to verify its functionality and overall quality</a:t>
              </a:r>
            </a:p>
          </p:txBody>
        </p:sp>
      </p:grpSp>
      <p:sp>
        <p:nvSpPr>
          <p:cNvPr name="TextBox 10" id="10"/>
          <p:cNvSpPr txBox="true"/>
          <p:nvPr/>
        </p:nvSpPr>
        <p:spPr>
          <a:xfrm rot="0">
            <a:off x="11652868" y="1158875"/>
            <a:ext cx="5769588" cy="942975"/>
          </a:xfrm>
          <a:prstGeom prst="rect">
            <a:avLst/>
          </a:prstGeom>
        </p:spPr>
        <p:txBody>
          <a:bodyPr anchor="t" rtlCol="false" tIns="0" lIns="0" bIns="0" rIns="0">
            <a:spAutoFit/>
          </a:bodyPr>
          <a:lstStyle/>
          <a:p>
            <a:pPr algn="l" marL="0" indent="0" lvl="0">
              <a:lnSpc>
                <a:spcPts val="3720"/>
              </a:lnSpc>
              <a:spcBef>
                <a:spcPct val="0"/>
              </a:spcBef>
            </a:pPr>
            <a:r>
              <a:rPr lang="en-US" b="true" sz="3100" spc="93">
                <a:solidFill>
                  <a:srgbClr val="FFFFFF"/>
                </a:solidFill>
                <a:latin typeface="Fira Sans Semi-Bold"/>
                <a:ea typeface="Fira Sans Semi-Bold"/>
                <a:cs typeface="Fira Sans Semi-Bold"/>
                <a:sym typeface="Fira Sans Semi-Bold"/>
              </a:rPr>
              <a:t>We wrote and executed 551 test cases.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grpSp>
        <p:nvGrpSpPr>
          <p:cNvPr name="Group 2" id="2"/>
          <p:cNvGrpSpPr/>
          <p:nvPr/>
        </p:nvGrpSpPr>
        <p:grpSpPr>
          <a:xfrm rot="0">
            <a:off x="-568591" y="5143500"/>
            <a:ext cx="12572951" cy="4114800"/>
            <a:chOff x="0" y="0"/>
            <a:chExt cx="4253072" cy="1391920"/>
          </a:xfrm>
        </p:grpSpPr>
        <p:sp>
          <p:nvSpPr>
            <p:cNvPr name="Freeform 3" id="3"/>
            <p:cNvSpPr/>
            <p:nvPr/>
          </p:nvSpPr>
          <p:spPr>
            <a:xfrm flipH="false" flipV="false" rot="0">
              <a:off x="0" y="0"/>
              <a:ext cx="4253072" cy="1391920"/>
            </a:xfrm>
            <a:custGeom>
              <a:avLst/>
              <a:gdLst/>
              <a:ahLst/>
              <a:cxnLst/>
              <a:rect r="r" b="b" t="t" l="l"/>
              <a:pathLst>
                <a:path h="1391920" w="4253072">
                  <a:moveTo>
                    <a:pt x="0" y="0"/>
                  </a:moveTo>
                  <a:lnTo>
                    <a:pt x="4253072" y="0"/>
                  </a:lnTo>
                  <a:lnTo>
                    <a:pt x="4253072" y="1391920"/>
                  </a:lnTo>
                  <a:lnTo>
                    <a:pt x="0" y="1391920"/>
                  </a:lnTo>
                  <a:close/>
                </a:path>
              </a:pathLst>
            </a:custGeom>
            <a:solidFill>
              <a:srgbClr val="FF5757"/>
            </a:solidFill>
          </p:spPr>
        </p:sp>
      </p:grpSp>
      <p:grpSp>
        <p:nvGrpSpPr>
          <p:cNvPr name="Group 4" id="4"/>
          <p:cNvGrpSpPr/>
          <p:nvPr/>
        </p:nvGrpSpPr>
        <p:grpSpPr>
          <a:xfrm rot="0">
            <a:off x="8156728" y="0"/>
            <a:ext cx="13378755" cy="10287000"/>
            <a:chOff x="0" y="0"/>
            <a:chExt cx="6986683" cy="5372100"/>
          </a:xfrm>
        </p:grpSpPr>
        <p:sp>
          <p:nvSpPr>
            <p:cNvPr name="Freeform 5" id="5"/>
            <p:cNvSpPr/>
            <p:nvPr/>
          </p:nvSpPr>
          <p:spPr>
            <a:xfrm flipH="false" flipV="false" rot="0">
              <a:off x="0" y="0"/>
              <a:ext cx="6986683" cy="5372100"/>
            </a:xfrm>
            <a:custGeom>
              <a:avLst/>
              <a:gdLst/>
              <a:ahLst/>
              <a:cxnLst/>
              <a:rect r="r" b="b" t="t" l="l"/>
              <a:pathLst>
                <a:path h="5372100" w="6986683">
                  <a:moveTo>
                    <a:pt x="5436013" y="0"/>
                  </a:moveTo>
                  <a:lnTo>
                    <a:pt x="1550670" y="0"/>
                  </a:lnTo>
                  <a:lnTo>
                    <a:pt x="0" y="2686050"/>
                  </a:lnTo>
                  <a:lnTo>
                    <a:pt x="1550670" y="5372100"/>
                  </a:lnTo>
                  <a:lnTo>
                    <a:pt x="5436013" y="5372100"/>
                  </a:lnTo>
                  <a:lnTo>
                    <a:pt x="6986683" y="2686050"/>
                  </a:lnTo>
                  <a:lnTo>
                    <a:pt x="5436013" y="0"/>
                  </a:lnTo>
                  <a:close/>
                </a:path>
              </a:pathLst>
            </a:custGeom>
            <a:solidFill>
              <a:srgbClr val="FFFFFF"/>
            </a:solidFill>
          </p:spPr>
        </p:sp>
      </p:grpSp>
      <p:pic>
        <p:nvPicPr>
          <p:cNvPr name="Picture 6" id="6"/>
          <p:cNvPicPr>
            <a:picLocks noChangeAspect="true"/>
          </p:cNvPicPr>
          <p:nvPr/>
        </p:nvPicPr>
        <p:blipFill>
          <a:blip r:embed="rId2"/>
          <a:stretch>
            <a:fillRect/>
          </a:stretch>
        </p:blipFill>
        <p:spPr>
          <a:xfrm rot="0">
            <a:off x="9834855" y="45112"/>
            <a:ext cx="8056282" cy="10045204"/>
          </a:xfrm>
          <a:prstGeom prst="rect">
            <a:avLst/>
          </a:prstGeom>
        </p:spPr>
      </p:pic>
      <p:grpSp>
        <p:nvGrpSpPr>
          <p:cNvPr name="Group 7" id="7"/>
          <p:cNvGrpSpPr/>
          <p:nvPr/>
        </p:nvGrpSpPr>
        <p:grpSpPr>
          <a:xfrm rot="0">
            <a:off x="1028700" y="1165557"/>
            <a:ext cx="7981523" cy="1771446"/>
            <a:chOff x="0" y="0"/>
            <a:chExt cx="10642030" cy="2361929"/>
          </a:xfrm>
        </p:grpSpPr>
        <p:sp>
          <p:nvSpPr>
            <p:cNvPr name="TextBox 8" id="8"/>
            <p:cNvSpPr txBox="true"/>
            <p:nvPr/>
          </p:nvSpPr>
          <p:spPr>
            <a:xfrm rot="0">
              <a:off x="0" y="47625"/>
              <a:ext cx="10642030" cy="1171577"/>
            </a:xfrm>
            <a:prstGeom prst="rect">
              <a:avLst/>
            </a:prstGeom>
          </p:spPr>
          <p:txBody>
            <a:bodyPr anchor="t" rtlCol="false" tIns="0" lIns="0" bIns="0" rIns="0">
              <a:spAutoFit/>
            </a:bodyPr>
            <a:lstStyle/>
            <a:p>
              <a:pPr algn="l" marL="0" indent="0" lvl="0">
                <a:lnSpc>
                  <a:spcPts val="6600"/>
                </a:lnSpc>
                <a:spcBef>
                  <a:spcPct val="0"/>
                </a:spcBef>
              </a:pPr>
              <a:r>
                <a:rPr lang="en-US" b="true" sz="6000">
                  <a:solidFill>
                    <a:srgbClr val="FFFFFF"/>
                  </a:solidFill>
                  <a:latin typeface="Fira Sans Semi-Bold"/>
                  <a:ea typeface="Fira Sans Semi-Bold"/>
                  <a:cs typeface="Fira Sans Semi-Bold"/>
                  <a:sym typeface="Fira Sans Semi-Bold"/>
                </a:rPr>
                <a:t>Percentage Of Failure</a:t>
              </a:r>
            </a:p>
          </p:txBody>
        </p:sp>
        <p:sp>
          <p:nvSpPr>
            <p:cNvPr name="TextBox 9" id="9"/>
            <p:cNvSpPr txBox="true"/>
            <p:nvPr/>
          </p:nvSpPr>
          <p:spPr>
            <a:xfrm rot="0">
              <a:off x="0" y="1597389"/>
              <a:ext cx="8079509" cy="7645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We found 30 Defects </a:t>
              </a:r>
            </a:p>
          </p:txBody>
        </p:sp>
      </p:grpSp>
      <p:grpSp>
        <p:nvGrpSpPr>
          <p:cNvPr name="Group 10" id="10"/>
          <p:cNvGrpSpPr/>
          <p:nvPr/>
        </p:nvGrpSpPr>
        <p:grpSpPr>
          <a:xfrm rot="0">
            <a:off x="1028700" y="6216386"/>
            <a:ext cx="6001716" cy="1969027"/>
            <a:chOff x="0" y="0"/>
            <a:chExt cx="8002289" cy="2625370"/>
          </a:xfrm>
        </p:grpSpPr>
        <p:sp>
          <p:nvSpPr>
            <p:cNvPr name="TextBox 11" id="11"/>
            <p:cNvSpPr txBox="true"/>
            <p:nvPr/>
          </p:nvSpPr>
          <p:spPr>
            <a:xfrm rot="0">
              <a:off x="0" y="-9525"/>
              <a:ext cx="8002289" cy="1050925"/>
            </a:xfrm>
            <a:prstGeom prst="rect">
              <a:avLst/>
            </a:prstGeom>
          </p:spPr>
          <p:txBody>
            <a:bodyPr anchor="t" rtlCol="false" tIns="0" lIns="0" bIns="0" rIns="0">
              <a:spAutoFit/>
            </a:bodyPr>
            <a:lstStyle/>
            <a:p>
              <a:pPr algn="l" marL="0" indent="0" lvl="0">
                <a:lnSpc>
                  <a:spcPts val="3120"/>
                </a:lnSpc>
                <a:spcBef>
                  <a:spcPct val="0"/>
                </a:spcBef>
              </a:pPr>
              <a:r>
                <a:rPr lang="en-US" b="true" sz="2600" spc="78" u="none">
                  <a:solidFill>
                    <a:srgbClr val="FFFFFF"/>
                  </a:solidFill>
                  <a:latin typeface="Fira Sans Semi-Bold"/>
                  <a:ea typeface="Fira Sans Semi-Bold"/>
                  <a:cs typeface="Fira Sans Semi-Bold"/>
                  <a:sym typeface="Fira Sans Semi-Bold"/>
                </a:rPr>
                <a:t>We have divided our main sources into Two categories</a:t>
              </a:r>
            </a:p>
          </p:txBody>
        </p:sp>
        <p:sp>
          <p:nvSpPr>
            <p:cNvPr name="TextBox 12" id="12"/>
            <p:cNvSpPr txBox="true"/>
            <p:nvPr/>
          </p:nvSpPr>
          <p:spPr>
            <a:xfrm rot="0">
              <a:off x="0" y="1342246"/>
              <a:ext cx="8002289" cy="1283123"/>
            </a:xfrm>
            <a:prstGeom prst="rect">
              <a:avLst/>
            </a:prstGeom>
          </p:spPr>
          <p:txBody>
            <a:bodyPr anchor="t" rtlCol="false" tIns="0" lIns="0" bIns="0" rIns="0">
              <a:spAutoFit/>
            </a:bodyPr>
            <a:lstStyle/>
            <a:p>
              <a:pPr algn="l" marL="604519" indent="-302260" lvl="1">
                <a:lnSpc>
                  <a:spcPts val="3919"/>
                </a:lnSpc>
                <a:buFont typeface="Arial"/>
                <a:buChar char="•"/>
              </a:pPr>
              <a:r>
                <a:rPr lang="en-US" sz="2799" spc="13">
                  <a:solidFill>
                    <a:srgbClr val="FFFFFF"/>
                  </a:solidFill>
                  <a:latin typeface="Fira Sans"/>
                  <a:ea typeface="Fira Sans"/>
                  <a:cs typeface="Fira Sans"/>
                  <a:sym typeface="Fira Sans"/>
                </a:rPr>
                <a:t>Passed</a:t>
              </a:r>
            </a:p>
            <a:p>
              <a:pPr algn="l" marL="604519" indent="-302260" lvl="1">
                <a:lnSpc>
                  <a:spcPts val="3919"/>
                </a:lnSpc>
                <a:buFont typeface="Arial"/>
                <a:buChar char="•"/>
              </a:pPr>
              <a:r>
                <a:rPr lang="en-US" sz="2799" spc="13">
                  <a:solidFill>
                    <a:srgbClr val="FFFFFF"/>
                  </a:solidFill>
                  <a:latin typeface="Fira Sans"/>
                  <a:ea typeface="Fira Sans"/>
                  <a:cs typeface="Fira Sans"/>
                  <a:sym typeface="Fira Sans"/>
                </a:rPr>
                <a:t>Failed</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grpSp>
        <p:nvGrpSpPr>
          <p:cNvPr name="Group 2" id="2"/>
          <p:cNvGrpSpPr/>
          <p:nvPr/>
        </p:nvGrpSpPr>
        <p:grpSpPr>
          <a:xfrm rot="0">
            <a:off x="6542110" y="-787946"/>
            <a:ext cx="15273033" cy="12217436"/>
            <a:chOff x="0" y="0"/>
            <a:chExt cx="6715669" cy="5372100"/>
          </a:xfrm>
        </p:grpSpPr>
        <p:sp>
          <p:nvSpPr>
            <p:cNvPr name="Freeform 3" id="3"/>
            <p:cNvSpPr/>
            <p:nvPr/>
          </p:nvSpPr>
          <p:spPr>
            <a:xfrm flipH="false" flipV="false" rot="0">
              <a:off x="0" y="0"/>
              <a:ext cx="6715669" cy="5372100"/>
            </a:xfrm>
            <a:custGeom>
              <a:avLst/>
              <a:gdLst/>
              <a:ahLst/>
              <a:cxnLst/>
              <a:rect r="r" b="b" t="t" l="l"/>
              <a:pathLst>
                <a:path h="5372100" w="6715669">
                  <a:moveTo>
                    <a:pt x="5164999" y="0"/>
                  </a:moveTo>
                  <a:lnTo>
                    <a:pt x="1550670" y="0"/>
                  </a:lnTo>
                  <a:lnTo>
                    <a:pt x="0" y="2686050"/>
                  </a:lnTo>
                  <a:lnTo>
                    <a:pt x="1550670" y="5372100"/>
                  </a:lnTo>
                  <a:lnTo>
                    <a:pt x="5164999" y="5372100"/>
                  </a:lnTo>
                  <a:lnTo>
                    <a:pt x="6715669" y="2686050"/>
                  </a:lnTo>
                  <a:lnTo>
                    <a:pt x="5164999" y="0"/>
                  </a:lnTo>
                  <a:close/>
                </a:path>
              </a:pathLst>
            </a:custGeom>
            <a:solidFill>
              <a:srgbClr val="FFFFFF"/>
            </a:solidFill>
          </p:spPr>
        </p:sp>
      </p:grpSp>
      <p:pic>
        <p:nvPicPr>
          <p:cNvPr name="Picture 4" id="4"/>
          <p:cNvPicPr>
            <a:picLocks noChangeAspect="true"/>
          </p:cNvPicPr>
          <p:nvPr/>
        </p:nvPicPr>
        <p:blipFill>
          <a:blip r:embed="rId2"/>
          <a:stretch>
            <a:fillRect/>
          </a:stretch>
        </p:blipFill>
        <p:spPr>
          <a:xfrm rot="0">
            <a:off x="7833168" y="-23963"/>
            <a:ext cx="11405272" cy="10211131"/>
          </a:xfrm>
          <a:prstGeom prst="rect">
            <a:avLst/>
          </a:prstGeom>
        </p:spPr>
      </p:pic>
      <p:grpSp>
        <p:nvGrpSpPr>
          <p:cNvPr name="Group 5" id="5"/>
          <p:cNvGrpSpPr/>
          <p:nvPr/>
        </p:nvGrpSpPr>
        <p:grpSpPr>
          <a:xfrm rot="0">
            <a:off x="350191" y="592662"/>
            <a:ext cx="7981523" cy="1771446"/>
            <a:chOff x="0" y="0"/>
            <a:chExt cx="10642030" cy="2361929"/>
          </a:xfrm>
        </p:grpSpPr>
        <p:sp>
          <p:nvSpPr>
            <p:cNvPr name="TextBox 6" id="6"/>
            <p:cNvSpPr txBox="true"/>
            <p:nvPr/>
          </p:nvSpPr>
          <p:spPr>
            <a:xfrm rot="0">
              <a:off x="0" y="47625"/>
              <a:ext cx="10642030" cy="1171577"/>
            </a:xfrm>
            <a:prstGeom prst="rect">
              <a:avLst/>
            </a:prstGeom>
          </p:spPr>
          <p:txBody>
            <a:bodyPr anchor="t" rtlCol="false" tIns="0" lIns="0" bIns="0" rIns="0">
              <a:spAutoFit/>
            </a:bodyPr>
            <a:lstStyle/>
            <a:p>
              <a:pPr algn="l" marL="0" indent="0" lvl="0">
                <a:lnSpc>
                  <a:spcPts val="6600"/>
                </a:lnSpc>
                <a:spcBef>
                  <a:spcPct val="0"/>
                </a:spcBef>
              </a:pPr>
              <a:r>
                <a:rPr lang="en-US" b="true" sz="6000">
                  <a:solidFill>
                    <a:srgbClr val="F7F2FB"/>
                  </a:solidFill>
                  <a:latin typeface="Fira Sans Semi-Bold"/>
                  <a:ea typeface="Fira Sans Semi-Bold"/>
                  <a:cs typeface="Fira Sans Semi-Bold"/>
                  <a:sym typeface="Fira Sans Semi-Bold"/>
                </a:rPr>
                <a:t>Priority Of Test Cases </a:t>
              </a:r>
            </a:p>
          </p:txBody>
        </p:sp>
        <p:sp>
          <p:nvSpPr>
            <p:cNvPr name="TextBox 7" id="7"/>
            <p:cNvSpPr txBox="true"/>
            <p:nvPr/>
          </p:nvSpPr>
          <p:spPr>
            <a:xfrm rot="0">
              <a:off x="0" y="1597389"/>
              <a:ext cx="8079509" cy="764540"/>
            </a:xfrm>
            <a:prstGeom prst="rect">
              <a:avLst/>
            </a:prstGeom>
          </p:spPr>
          <p:txBody>
            <a:bodyPr anchor="t" rtlCol="false" tIns="0" lIns="0" bIns="0" rIns="0">
              <a:spAutoFit/>
            </a:bodyPr>
            <a:lstStyle/>
            <a:p>
              <a:pPr algn="l" marL="0" indent="0" lvl="0">
                <a:lnSpc>
                  <a:spcPts val="4680"/>
                </a:lnSpc>
                <a:spcBef>
                  <a:spcPct val="0"/>
                </a:spcBef>
              </a:pPr>
            </a:p>
          </p:txBody>
        </p:sp>
      </p:grpSp>
      <p:grpSp>
        <p:nvGrpSpPr>
          <p:cNvPr name="Group 8" id="8"/>
          <p:cNvGrpSpPr/>
          <p:nvPr/>
        </p:nvGrpSpPr>
        <p:grpSpPr>
          <a:xfrm rot="0">
            <a:off x="525290" y="1572065"/>
            <a:ext cx="6931042" cy="3509537"/>
            <a:chOff x="0" y="0"/>
            <a:chExt cx="9241389" cy="4679383"/>
          </a:xfrm>
        </p:grpSpPr>
        <p:sp>
          <p:nvSpPr>
            <p:cNvPr name="TextBox 9" id="9"/>
            <p:cNvSpPr txBox="true"/>
            <p:nvPr/>
          </p:nvSpPr>
          <p:spPr>
            <a:xfrm rot="0">
              <a:off x="0" y="-9525"/>
              <a:ext cx="9241389" cy="1050925"/>
            </a:xfrm>
            <a:prstGeom prst="rect">
              <a:avLst/>
            </a:prstGeom>
          </p:spPr>
          <p:txBody>
            <a:bodyPr anchor="t" rtlCol="false" tIns="0" lIns="0" bIns="0" rIns="0">
              <a:spAutoFit/>
            </a:bodyPr>
            <a:lstStyle/>
            <a:p>
              <a:pPr algn="l" marL="0" indent="0" lvl="0">
                <a:lnSpc>
                  <a:spcPts val="3120"/>
                </a:lnSpc>
                <a:spcBef>
                  <a:spcPct val="0"/>
                </a:spcBef>
              </a:pPr>
              <a:r>
                <a:rPr lang="en-US" b="true" sz="2600" spc="78" u="none">
                  <a:solidFill>
                    <a:srgbClr val="F7F2FB"/>
                  </a:solidFill>
                  <a:latin typeface="Fira Sans Semi-Bold"/>
                  <a:ea typeface="Fira Sans Semi-Bold"/>
                  <a:cs typeface="Fira Sans Semi-Bold"/>
                  <a:sym typeface="Fira Sans Semi-Bold"/>
                </a:rPr>
                <a:t>We have divided Priorty of Test cases into Three categories</a:t>
              </a:r>
            </a:p>
          </p:txBody>
        </p:sp>
        <p:sp>
          <p:nvSpPr>
            <p:cNvPr name="TextBox 10" id="10"/>
            <p:cNvSpPr txBox="true"/>
            <p:nvPr/>
          </p:nvSpPr>
          <p:spPr>
            <a:xfrm rot="0">
              <a:off x="0" y="1342246"/>
              <a:ext cx="9241389" cy="3337137"/>
            </a:xfrm>
            <a:prstGeom prst="rect">
              <a:avLst/>
            </a:prstGeom>
          </p:spPr>
          <p:txBody>
            <a:bodyPr anchor="t" rtlCol="false" tIns="0" lIns="0" bIns="0" rIns="0">
              <a:spAutoFit/>
            </a:bodyPr>
            <a:lstStyle/>
            <a:p>
              <a:pPr algn="l" marL="626109" indent="-313054" lvl="1">
                <a:lnSpc>
                  <a:spcPts val="4059"/>
                </a:lnSpc>
                <a:buFont typeface="Arial"/>
                <a:buChar char="•"/>
              </a:pPr>
              <a:r>
                <a:rPr lang="en-US" sz="2899" spc="14">
                  <a:solidFill>
                    <a:srgbClr val="F7F2FB"/>
                  </a:solidFill>
                  <a:latin typeface="Fira Sans Light"/>
                  <a:ea typeface="Fira Sans Light"/>
                  <a:cs typeface="Fira Sans Light"/>
                  <a:sym typeface="Fira Sans Light"/>
                </a:rPr>
                <a:t>Critical Functionalities (High Priority)</a:t>
              </a:r>
            </a:p>
            <a:p>
              <a:pPr algn="l" marL="604519" indent="-302260" lvl="1">
                <a:lnSpc>
                  <a:spcPts val="3919"/>
                </a:lnSpc>
                <a:buFont typeface="Arial"/>
                <a:buChar char="•"/>
              </a:pPr>
              <a:r>
                <a:rPr lang="en-US" sz="2799" spc="13">
                  <a:solidFill>
                    <a:srgbClr val="F7F2FB"/>
                  </a:solidFill>
                  <a:latin typeface="Fira Sans Light"/>
                  <a:ea typeface="Fira Sans Light"/>
                  <a:cs typeface="Fira Sans Light"/>
                  <a:sym typeface="Fira Sans Light"/>
                </a:rPr>
                <a:t>Important Functionalities (Medium Priority)</a:t>
              </a:r>
            </a:p>
            <a:p>
              <a:pPr algn="l" marL="626109" indent="-313054" lvl="1">
                <a:lnSpc>
                  <a:spcPts val="4059"/>
                </a:lnSpc>
                <a:buFont typeface="Arial"/>
                <a:buChar char="•"/>
              </a:pPr>
              <a:r>
                <a:rPr lang="en-US" sz="2899" spc="14">
                  <a:solidFill>
                    <a:srgbClr val="F7F2FB"/>
                  </a:solidFill>
                  <a:latin typeface="Fira Sans Light"/>
                  <a:ea typeface="Fira Sans Light"/>
                  <a:cs typeface="Fira Sans Light"/>
                  <a:sym typeface="Fira Sans Light"/>
                </a:rPr>
                <a:t>Additional Functionalities (Low Priority)</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86C7ED"/>
        </a:solidFill>
      </p:bgPr>
    </p:bg>
    <p:spTree>
      <p:nvGrpSpPr>
        <p:cNvPr id="1" name=""/>
        <p:cNvGrpSpPr/>
        <p:nvPr/>
      </p:nvGrpSpPr>
      <p:grpSpPr>
        <a:xfrm>
          <a:off x="0" y="0"/>
          <a:ext cx="0" cy="0"/>
          <a:chOff x="0" y="0"/>
          <a:chExt cx="0" cy="0"/>
        </a:xfrm>
      </p:grpSpPr>
      <p:sp>
        <p:nvSpPr>
          <p:cNvPr name="AutoShape 2" id="2"/>
          <p:cNvSpPr/>
          <p:nvPr/>
        </p:nvSpPr>
        <p:spPr>
          <a:xfrm rot="0">
            <a:off x="231255" y="2675215"/>
            <a:ext cx="5758581" cy="7339636"/>
          </a:xfrm>
          <a:prstGeom prst="rect">
            <a:avLst/>
          </a:prstGeom>
          <a:solidFill>
            <a:srgbClr val="FFFFFF"/>
          </a:solidFill>
        </p:spPr>
      </p:sp>
      <p:sp>
        <p:nvSpPr>
          <p:cNvPr name="AutoShape 3" id="3"/>
          <p:cNvSpPr/>
          <p:nvPr/>
        </p:nvSpPr>
        <p:spPr>
          <a:xfrm rot="0">
            <a:off x="6209272" y="2675215"/>
            <a:ext cx="5758581" cy="7339636"/>
          </a:xfrm>
          <a:prstGeom prst="rect">
            <a:avLst/>
          </a:prstGeom>
          <a:solidFill>
            <a:srgbClr val="FFFFFF"/>
          </a:solidFill>
        </p:spPr>
      </p:sp>
      <p:sp>
        <p:nvSpPr>
          <p:cNvPr name="AutoShape 4" id="4"/>
          <p:cNvSpPr/>
          <p:nvPr/>
        </p:nvSpPr>
        <p:spPr>
          <a:xfrm rot="0">
            <a:off x="12210348" y="2675215"/>
            <a:ext cx="5758581" cy="7339636"/>
          </a:xfrm>
          <a:prstGeom prst="rect">
            <a:avLst/>
          </a:prstGeom>
          <a:solidFill>
            <a:srgbClr val="FFFFFF"/>
          </a:solidFill>
        </p:spPr>
      </p:sp>
      <p:sp>
        <p:nvSpPr>
          <p:cNvPr name="TextBox 5" id="5"/>
          <p:cNvSpPr txBox="true"/>
          <p:nvPr/>
        </p:nvSpPr>
        <p:spPr>
          <a:xfrm rot="0">
            <a:off x="1438113" y="743230"/>
            <a:ext cx="15300899" cy="114935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000000"/>
                </a:solidFill>
                <a:latin typeface="Fira Sans Medium"/>
                <a:ea typeface="Fira Sans Medium"/>
                <a:cs typeface="Fira Sans Medium"/>
                <a:sym typeface="Fira Sans Medium"/>
              </a:rPr>
              <a:t>Future Work: Automation Testing</a:t>
            </a:r>
          </a:p>
        </p:txBody>
      </p:sp>
      <p:sp>
        <p:nvSpPr>
          <p:cNvPr name="TextBox 6" id="6"/>
          <p:cNvSpPr txBox="true"/>
          <p:nvPr/>
        </p:nvSpPr>
        <p:spPr>
          <a:xfrm rot="0">
            <a:off x="1028700" y="3444658"/>
            <a:ext cx="4277073" cy="58293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Objective</a:t>
            </a:r>
          </a:p>
        </p:txBody>
      </p:sp>
      <p:sp>
        <p:nvSpPr>
          <p:cNvPr name="TextBox 7" id="7"/>
          <p:cNvSpPr txBox="true"/>
          <p:nvPr/>
        </p:nvSpPr>
        <p:spPr>
          <a:xfrm rot="0">
            <a:off x="834669" y="5012829"/>
            <a:ext cx="4665136" cy="1880917"/>
          </a:xfrm>
          <a:prstGeom prst="rect">
            <a:avLst/>
          </a:prstGeom>
        </p:spPr>
        <p:txBody>
          <a:bodyPr anchor="t" rtlCol="false" tIns="0" lIns="0" bIns="0" rIns="0">
            <a:spAutoFit/>
          </a:bodyPr>
          <a:lstStyle/>
          <a:p>
            <a:pPr algn="l" marL="576955" indent="-288478" lvl="1">
              <a:lnSpc>
                <a:spcPts val="3741"/>
              </a:lnSpc>
              <a:buFont typeface="Arial"/>
              <a:buChar char="•"/>
            </a:pPr>
            <a:r>
              <a:rPr lang="en-US" sz="2672" spc="13">
                <a:solidFill>
                  <a:srgbClr val="000000"/>
                </a:solidFill>
                <a:latin typeface="Fira Sans Light"/>
                <a:ea typeface="Fira Sans Light"/>
                <a:cs typeface="Fira Sans Light"/>
                <a:sym typeface="Fira Sans Light"/>
              </a:rPr>
              <a:t>Transition to automation testing to enhance efficiency, accuracy, and test coverage.</a:t>
            </a:r>
          </a:p>
        </p:txBody>
      </p:sp>
      <p:sp>
        <p:nvSpPr>
          <p:cNvPr name="TextBox 8" id="8"/>
          <p:cNvSpPr txBox="true"/>
          <p:nvPr/>
        </p:nvSpPr>
        <p:spPr>
          <a:xfrm rot="0">
            <a:off x="6950026" y="3444658"/>
            <a:ext cx="4277073" cy="58293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Key Benefits</a:t>
            </a:r>
          </a:p>
        </p:txBody>
      </p:sp>
      <p:sp>
        <p:nvSpPr>
          <p:cNvPr name="TextBox 9" id="9"/>
          <p:cNvSpPr txBox="true"/>
          <p:nvPr/>
        </p:nvSpPr>
        <p:spPr>
          <a:xfrm rot="0">
            <a:off x="12872728" y="3444658"/>
            <a:ext cx="4277073" cy="58293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Action Plan</a:t>
            </a:r>
          </a:p>
        </p:txBody>
      </p:sp>
      <p:sp>
        <p:nvSpPr>
          <p:cNvPr name="AutoShape 10" id="10"/>
          <p:cNvSpPr/>
          <p:nvPr/>
        </p:nvSpPr>
        <p:spPr>
          <a:xfrm flipH="true">
            <a:off x="1028700" y="4348620"/>
            <a:ext cx="4277073" cy="0"/>
          </a:xfrm>
          <a:prstGeom prst="line">
            <a:avLst/>
          </a:prstGeom>
          <a:ln cap="rnd" w="47625">
            <a:solidFill>
              <a:srgbClr val="86C7ED"/>
            </a:solidFill>
            <a:prstDash val="sysDot"/>
            <a:headEnd type="none" len="sm" w="sm"/>
            <a:tailEnd type="none" len="sm" w="sm"/>
          </a:ln>
        </p:spPr>
      </p:sp>
      <p:sp>
        <p:nvSpPr>
          <p:cNvPr name="AutoShape 11" id="11"/>
          <p:cNvSpPr/>
          <p:nvPr/>
        </p:nvSpPr>
        <p:spPr>
          <a:xfrm flipH="true">
            <a:off x="6950026" y="4372432"/>
            <a:ext cx="4277073" cy="0"/>
          </a:xfrm>
          <a:prstGeom prst="line">
            <a:avLst/>
          </a:prstGeom>
          <a:ln cap="rnd" w="47625">
            <a:solidFill>
              <a:srgbClr val="86C7ED"/>
            </a:solidFill>
            <a:prstDash val="sysDot"/>
            <a:headEnd type="none" len="sm" w="sm"/>
            <a:tailEnd type="none" len="sm" w="sm"/>
          </a:ln>
        </p:spPr>
      </p:sp>
      <p:sp>
        <p:nvSpPr>
          <p:cNvPr name="AutoShape 12" id="12"/>
          <p:cNvSpPr/>
          <p:nvPr/>
        </p:nvSpPr>
        <p:spPr>
          <a:xfrm flipH="true">
            <a:off x="12872728" y="4396245"/>
            <a:ext cx="4277073" cy="0"/>
          </a:xfrm>
          <a:prstGeom prst="line">
            <a:avLst/>
          </a:prstGeom>
          <a:ln cap="rnd" w="47625">
            <a:solidFill>
              <a:srgbClr val="86C7ED"/>
            </a:solidFill>
            <a:prstDash val="sysDot"/>
            <a:headEnd type="none" len="sm" w="sm"/>
            <a:tailEnd type="none" len="sm" w="sm"/>
          </a:ln>
        </p:spPr>
      </p:sp>
      <p:sp>
        <p:nvSpPr>
          <p:cNvPr name="TextBox 13" id="13"/>
          <p:cNvSpPr txBox="true"/>
          <p:nvPr/>
        </p:nvSpPr>
        <p:spPr>
          <a:xfrm rot="0">
            <a:off x="12678696" y="5012829"/>
            <a:ext cx="4665136" cy="3299649"/>
          </a:xfrm>
          <a:prstGeom prst="rect">
            <a:avLst/>
          </a:prstGeom>
        </p:spPr>
        <p:txBody>
          <a:bodyPr anchor="t" rtlCol="false" tIns="0" lIns="0" bIns="0" rIns="0">
            <a:spAutoFit/>
          </a:bodyPr>
          <a:lstStyle/>
          <a:p>
            <a:pPr algn="l" marL="576955" indent="-288478" lvl="1">
              <a:lnSpc>
                <a:spcPts val="3741"/>
              </a:lnSpc>
              <a:buFont typeface="Arial"/>
              <a:buChar char="•"/>
            </a:pPr>
            <a:r>
              <a:rPr lang="en-US" sz="2672" spc="13">
                <a:solidFill>
                  <a:srgbClr val="000000"/>
                </a:solidFill>
                <a:latin typeface="Fira Sans Light"/>
                <a:ea typeface="Fira Sans Light"/>
                <a:cs typeface="Fira Sans Light"/>
                <a:sym typeface="Fira Sans Light"/>
              </a:rPr>
              <a:t>We'll start using tools like Selenium for our automation efforts.</a:t>
            </a:r>
          </a:p>
          <a:p>
            <a:pPr algn="l" marL="576955" indent="-288478" lvl="1">
              <a:lnSpc>
                <a:spcPts val="3741"/>
              </a:lnSpc>
              <a:buFont typeface="Arial"/>
              <a:buChar char="•"/>
            </a:pPr>
            <a:r>
              <a:rPr lang="en-US" sz="2672" spc="13">
                <a:solidFill>
                  <a:srgbClr val="000000"/>
                </a:solidFill>
                <a:latin typeface="Fira Sans Light"/>
                <a:ea typeface="Fira Sans Light"/>
                <a:cs typeface="Fira Sans Light"/>
                <a:sym typeface="Fira Sans Light"/>
              </a:rPr>
              <a:t>Focus on manual testing for exploring new areas while using automation for regular tests.</a:t>
            </a:r>
          </a:p>
        </p:txBody>
      </p:sp>
      <p:sp>
        <p:nvSpPr>
          <p:cNvPr name="TextBox 14" id="14"/>
          <p:cNvSpPr txBox="true"/>
          <p:nvPr/>
        </p:nvSpPr>
        <p:spPr>
          <a:xfrm rot="0">
            <a:off x="6811432" y="5086350"/>
            <a:ext cx="4665136" cy="4245471"/>
          </a:xfrm>
          <a:prstGeom prst="rect">
            <a:avLst/>
          </a:prstGeom>
        </p:spPr>
        <p:txBody>
          <a:bodyPr anchor="t" rtlCol="false" tIns="0" lIns="0" bIns="0" rIns="0">
            <a:spAutoFit/>
          </a:bodyPr>
          <a:lstStyle/>
          <a:p>
            <a:pPr algn="l" marL="576955" indent="-288478" lvl="1">
              <a:lnSpc>
                <a:spcPts val="3741"/>
              </a:lnSpc>
              <a:buFont typeface="Arial"/>
              <a:buChar char="•"/>
            </a:pPr>
            <a:r>
              <a:rPr lang="en-US" sz="2672" spc="13">
                <a:solidFill>
                  <a:srgbClr val="000000"/>
                </a:solidFill>
                <a:latin typeface="Fira Sans Light"/>
                <a:ea typeface="Fira Sans Light"/>
                <a:cs typeface="Fira Sans Light"/>
                <a:sym typeface="Fira Sans Light"/>
              </a:rPr>
              <a:t>Automation will save us time, especially for repetitive tests, allowing us to focus on more complex testing tasks.</a:t>
            </a:r>
          </a:p>
          <a:p>
            <a:pPr algn="l" marL="576955" indent="-288478" lvl="1">
              <a:lnSpc>
                <a:spcPts val="3741"/>
              </a:lnSpc>
              <a:buFont typeface="Arial"/>
              <a:buChar char="•"/>
            </a:pPr>
            <a:r>
              <a:rPr lang="en-US" sz="2672" spc="13">
                <a:solidFill>
                  <a:srgbClr val="000000"/>
                </a:solidFill>
                <a:latin typeface="Fira Sans Light"/>
                <a:ea typeface="Fira Sans Light"/>
                <a:cs typeface="Fira Sans Light"/>
                <a:sym typeface="Fira Sans Light"/>
              </a:rPr>
              <a:t>It will help improve the accuracy of our tests and ensure we catch more issues early 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80538" y="0"/>
            <a:ext cx="11233880" cy="10287000"/>
            <a:chOff x="0" y="0"/>
            <a:chExt cx="5866582" cy="5372100"/>
          </a:xfrm>
        </p:grpSpPr>
        <p:sp>
          <p:nvSpPr>
            <p:cNvPr name="Freeform 3" id="3"/>
            <p:cNvSpPr/>
            <p:nvPr/>
          </p:nvSpPr>
          <p:spPr>
            <a:xfrm flipH="false" flipV="false" rot="0">
              <a:off x="0" y="0"/>
              <a:ext cx="5866582" cy="5372100"/>
            </a:xfrm>
            <a:custGeom>
              <a:avLst/>
              <a:gdLst/>
              <a:ahLst/>
              <a:cxnLst/>
              <a:rect r="r" b="b" t="t" l="l"/>
              <a:pathLst>
                <a:path h="5372100" w="5866582">
                  <a:moveTo>
                    <a:pt x="4315912" y="0"/>
                  </a:moveTo>
                  <a:lnTo>
                    <a:pt x="1550670" y="0"/>
                  </a:lnTo>
                  <a:lnTo>
                    <a:pt x="0" y="2686050"/>
                  </a:lnTo>
                  <a:lnTo>
                    <a:pt x="1550670" y="5372100"/>
                  </a:lnTo>
                  <a:lnTo>
                    <a:pt x="4315912" y="5372100"/>
                  </a:lnTo>
                  <a:lnTo>
                    <a:pt x="5866582" y="2686050"/>
                  </a:lnTo>
                  <a:lnTo>
                    <a:pt x="4315912" y="0"/>
                  </a:lnTo>
                  <a:close/>
                </a:path>
              </a:pathLst>
            </a:custGeom>
            <a:solidFill>
              <a:srgbClr val="1836B2"/>
            </a:solidFill>
          </p:spPr>
        </p:sp>
      </p:grpSp>
      <p:grpSp>
        <p:nvGrpSpPr>
          <p:cNvPr name="Group 4" id="4"/>
          <p:cNvGrpSpPr/>
          <p:nvPr/>
        </p:nvGrpSpPr>
        <p:grpSpPr>
          <a:xfrm rot="-10800000">
            <a:off x="11258145" y="8674855"/>
            <a:ext cx="9822161" cy="6226137"/>
            <a:chOff x="0" y="0"/>
            <a:chExt cx="8474859" cy="5372100"/>
          </a:xfrm>
        </p:grpSpPr>
        <p:sp>
          <p:nvSpPr>
            <p:cNvPr name="Freeform 5" id="5"/>
            <p:cNvSpPr/>
            <p:nvPr/>
          </p:nvSpPr>
          <p:spPr>
            <a:xfrm flipH="false" flipV="false" rot="0">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A066CB"/>
            </a:solidFill>
          </p:spPr>
        </p:sp>
      </p:grpSp>
      <p:grpSp>
        <p:nvGrpSpPr>
          <p:cNvPr name="Group 6" id="6"/>
          <p:cNvGrpSpPr/>
          <p:nvPr/>
        </p:nvGrpSpPr>
        <p:grpSpPr>
          <a:xfrm rot="0">
            <a:off x="1028700" y="4554851"/>
            <a:ext cx="6533560" cy="1998078"/>
            <a:chOff x="0" y="0"/>
            <a:chExt cx="8711414" cy="2664104"/>
          </a:xfrm>
        </p:grpSpPr>
        <p:sp>
          <p:nvSpPr>
            <p:cNvPr name="TextBox 7" id="7"/>
            <p:cNvSpPr txBox="true"/>
            <p:nvPr/>
          </p:nvSpPr>
          <p:spPr>
            <a:xfrm rot="0">
              <a:off x="0" y="66675"/>
              <a:ext cx="8711414" cy="1554692"/>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FFFFFF"/>
                  </a:solidFill>
                  <a:latin typeface="Fira Sans Semi-Bold"/>
                  <a:ea typeface="Fira Sans Semi-Bold"/>
                  <a:cs typeface="Fira Sans Semi-Bold"/>
                  <a:sym typeface="Fira Sans Semi-Bold"/>
                </a:rPr>
                <a:t>Conclusion</a:t>
              </a:r>
            </a:p>
          </p:txBody>
        </p:sp>
        <p:sp>
          <p:nvSpPr>
            <p:cNvPr name="TextBox 8" id="8"/>
            <p:cNvSpPr txBox="true"/>
            <p:nvPr/>
          </p:nvSpPr>
          <p:spPr>
            <a:xfrm rot="0">
              <a:off x="0" y="1899564"/>
              <a:ext cx="8711414" cy="764540"/>
            </a:xfrm>
            <a:prstGeom prst="rect">
              <a:avLst/>
            </a:prstGeom>
          </p:spPr>
          <p:txBody>
            <a:bodyPr anchor="t" rtlCol="false" tIns="0" lIns="0" bIns="0" rIns="0">
              <a:spAutoFit/>
            </a:bodyPr>
            <a:lstStyle/>
            <a:p>
              <a:pPr algn="l" marL="0" indent="0" lvl="0">
                <a:lnSpc>
                  <a:spcPts val="4680"/>
                </a:lnSpc>
                <a:spcBef>
                  <a:spcPct val="0"/>
                </a:spcBef>
              </a:pPr>
            </a:p>
          </p:txBody>
        </p:sp>
      </p:grpSp>
      <p:grpSp>
        <p:nvGrpSpPr>
          <p:cNvPr name="Group 9" id="9"/>
          <p:cNvGrpSpPr/>
          <p:nvPr/>
        </p:nvGrpSpPr>
        <p:grpSpPr>
          <a:xfrm rot="0">
            <a:off x="9051702" y="1946357"/>
            <a:ext cx="8207598" cy="6085836"/>
            <a:chOff x="0" y="0"/>
            <a:chExt cx="10943464" cy="8114448"/>
          </a:xfrm>
        </p:grpSpPr>
        <p:sp>
          <p:nvSpPr>
            <p:cNvPr name="TextBox 10" id="10"/>
            <p:cNvSpPr txBox="true"/>
            <p:nvPr/>
          </p:nvSpPr>
          <p:spPr>
            <a:xfrm rot="0">
              <a:off x="0" y="7524970"/>
              <a:ext cx="10943464" cy="589478"/>
            </a:xfrm>
            <a:prstGeom prst="rect">
              <a:avLst/>
            </a:prstGeom>
          </p:spPr>
          <p:txBody>
            <a:bodyPr anchor="t" rtlCol="false" tIns="0" lIns="0" bIns="0" rIns="0">
              <a:spAutoFit/>
            </a:bodyPr>
            <a:lstStyle/>
            <a:p>
              <a:pPr algn="l">
                <a:lnSpc>
                  <a:spcPts val="3715"/>
                </a:lnSpc>
              </a:pPr>
            </a:p>
          </p:txBody>
        </p:sp>
        <p:sp>
          <p:nvSpPr>
            <p:cNvPr name="TextBox 11" id="11"/>
            <p:cNvSpPr txBox="true"/>
            <p:nvPr/>
          </p:nvSpPr>
          <p:spPr>
            <a:xfrm rot="0">
              <a:off x="0" y="-47625"/>
              <a:ext cx="10943464" cy="7413208"/>
            </a:xfrm>
            <a:prstGeom prst="rect">
              <a:avLst/>
            </a:prstGeom>
          </p:spPr>
          <p:txBody>
            <a:bodyPr anchor="t" rtlCol="false" tIns="0" lIns="0" bIns="0" rIns="0">
              <a:spAutoFit/>
            </a:bodyPr>
            <a:lstStyle/>
            <a:p>
              <a:pPr algn="ctr" marL="0" indent="0" lvl="0">
                <a:lnSpc>
                  <a:spcPts val="4906"/>
                </a:lnSpc>
                <a:spcBef>
                  <a:spcPct val="0"/>
                </a:spcBef>
              </a:pPr>
              <a:r>
                <a:rPr lang="en-US" b="true" sz="3774" spc="-75">
                  <a:solidFill>
                    <a:srgbClr val="000000"/>
                  </a:solidFill>
                  <a:latin typeface="Fira Sans Medium"/>
                  <a:ea typeface="Fira Sans Medium"/>
                  <a:cs typeface="Fira Sans Medium"/>
                  <a:sym typeface="Fira Sans Medium"/>
                </a:rPr>
                <a:t>The SuiteCRM demo showcases strong features for managing customer relationships, despite some bugs that need fixing. Making necessary adjustments will enhance the overall experience. Integrating automation testing will further improve the platform's efficiency and reliability for businesses.</a:t>
              </a:r>
            </a:p>
          </p:txBody>
        </p:sp>
      </p:gr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3651001" y="-553901"/>
            <a:ext cx="18778187" cy="10973191"/>
            <a:chOff x="0" y="0"/>
            <a:chExt cx="9193160" cy="5372100"/>
          </a:xfrm>
        </p:grpSpPr>
        <p:sp>
          <p:nvSpPr>
            <p:cNvPr name="Freeform 3" id="3"/>
            <p:cNvSpPr/>
            <p:nvPr/>
          </p:nvSpPr>
          <p:spPr>
            <a:xfrm flipH="false" flipV="false" rot="0">
              <a:off x="0" y="0"/>
              <a:ext cx="9193160" cy="5372100"/>
            </a:xfrm>
            <a:custGeom>
              <a:avLst/>
              <a:gdLst/>
              <a:ahLst/>
              <a:cxnLst/>
              <a:rect r="r" b="b" t="t" l="l"/>
              <a:pathLst>
                <a:path h="5372100" w="9193160">
                  <a:moveTo>
                    <a:pt x="7642489" y="0"/>
                  </a:moveTo>
                  <a:lnTo>
                    <a:pt x="1550670" y="0"/>
                  </a:lnTo>
                  <a:lnTo>
                    <a:pt x="0" y="2686050"/>
                  </a:lnTo>
                  <a:lnTo>
                    <a:pt x="1550670" y="5372100"/>
                  </a:lnTo>
                  <a:lnTo>
                    <a:pt x="7642489" y="5372100"/>
                  </a:lnTo>
                  <a:lnTo>
                    <a:pt x="9193160" y="2686050"/>
                  </a:lnTo>
                  <a:lnTo>
                    <a:pt x="7642489" y="0"/>
                  </a:lnTo>
                  <a:close/>
                </a:path>
              </a:pathLst>
            </a:custGeom>
            <a:solidFill>
              <a:srgbClr val="A066CB"/>
            </a:solidFill>
          </p:spPr>
        </p:sp>
      </p:grpSp>
      <p:grpSp>
        <p:nvGrpSpPr>
          <p:cNvPr name="Group 4" id="4"/>
          <p:cNvGrpSpPr/>
          <p:nvPr/>
        </p:nvGrpSpPr>
        <p:grpSpPr>
          <a:xfrm rot="0">
            <a:off x="1424066" y="3758345"/>
            <a:ext cx="10664584" cy="2348701"/>
            <a:chOff x="0" y="0"/>
            <a:chExt cx="14219445" cy="3131601"/>
          </a:xfrm>
        </p:grpSpPr>
        <p:sp>
          <p:nvSpPr>
            <p:cNvPr name="TextBox 5" id="5"/>
            <p:cNvSpPr txBox="true"/>
            <p:nvPr/>
          </p:nvSpPr>
          <p:spPr>
            <a:xfrm rot="0">
              <a:off x="0" y="85725"/>
              <a:ext cx="14219445" cy="1771857"/>
            </a:xfrm>
            <a:prstGeom prst="rect">
              <a:avLst/>
            </a:prstGeom>
          </p:spPr>
          <p:txBody>
            <a:bodyPr anchor="t" rtlCol="false" tIns="0" lIns="0" bIns="0" rIns="0">
              <a:spAutoFit/>
            </a:bodyPr>
            <a:lstStyle/>
            <a:p>
              <a:pPr algn="ctr" marL="0" indent="0" lvl="0">
                <a:lnSpc>
                  <a:spcPts val="10119"/>
                </a:lnSpc>
                <a:spcBef>
                  <a:spcPct val="0"/>
                </a:spcBef>
              </a:pPr>
              <a:r>
                <a:rPr lang="en-US" sz="9199" u="none">
                  <a:solidFill>
                    <a:srgbClr val="FFFFFF"/>
                  </a:solidFill>
                  <a:latin typeface="Fira Sans"/>
                  <a:ea typeface="Fira Sans"/>
                  <a:cs typeface="Fira Sans"/>
                  <a:sym typeface="Fira Sans"/>
                </a:rPr>
                <a:t>Thank you!</a:t>
              </a:r>
            </a:p>
          </p:txBody>
        </p:sp>
        <p:sp>
          <p:nvSpPr>
            <p:cNvPr name="TextBox 6" id="6"/>
            <p:cNvSpPr txBox="true"/>
            <p:nvPr/>
          </p:nvSpPr>
          <p:spPr>
            <a:xfrm rot="0">
              <a:off x="1431659" y="2308641"/>
              <a:ext cx="11356126" cy="822960"/>
            </a:xfrm>
            <a:prstGeom prst="rect">
              <a:avLst/>
            </a:prstGeom>
          </p:spPr>
          <p:txBody>
            <a:bodyPr anchor="t" rtlCol="false" tIns="0" lIns="0" bIns="0" rIns="0">
              <a:spAutoFit/>
            </a:bodyPr>
            <a:lstStyle/>
            <a:p>
              <a:pPr algn="ctr" marL="0" indent="0" lvl="0">
                <a:lnSpc>
                  <a:spcPts val="5070"/>
                </a:lnSpc>
                <a:spcBef>
                  <a:spcPct val="0"/>
                </a:spcBef>
              </a:pPr>
              <a:r>
                <a:rPr lang="en-US" b="true" sz="3900" spc="-78" u="none">
                  <a:solidFill>
                    <a:srgbClr val="000000"/>
                  </a:solidFill>
                  <a:latin typeface="Fira Sans Medium"/>
                  <a:ea typeface="Fira Sans Medium"/>
                  <a:cs typeface="Fira Sans Medium"/>
                  <a:sym typeface="Fira Sans Medium"/>
                </a:rPr>
                <a:t>Feel free if you have any questions.</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77442" y="-1623231"/>
            <a:ext cx="17813449" cy="4884762"/>
            <a:chOff x="0" y="0"/>
            <a:chExt cx="19590643" cy="5372100"/>
          </a:xfrm>
        </p:grpSpPr>
        <p:sp>
          <p:nvSpPr>
            <p:cNvPr name="Freeform 3" id="3"/>
            <p:cNvSpPr/>
            <p:nvPr/>
          </p:nvSpPr>
          <p:spPr>
            <a:xfrm flipH="false" flipV="false" rot="0">
              <a:off x="0" y="0"/>
              <a:ext cx="19590643" cy="5372100"/>
            </a:xfrm>
            <a:custGeom>
              <a:avLst/>
              <a:gdLst/>
              <a:ahLst/>
              <a:cxnLst/>
              <a:rect r="r" b="b" t="t" l="l"/>
              <a:pathLst>
                <a:path h="5372100" w="19590643">
                  <a:moveTo>
                    <a:pt x="18039973" y="0"/>
                  </a:moveTo>
                  <a:lnTo>
                    <a:pt x="1550670" y="0"/>
                  </a:lnTo>
                  <a:lnTo>
                    <a:pt x="0" y="2686050"/>
                  </a:lnTo>
                  <a:lnTo>
                    <a:pt x="1550670" y="5372100"/>
                  </a:lnTo>
                  <a:lnTo>
                    <a:pt x="18039973" y="5372100"/>
                  </a:lnTo>
                  <a:lnTo>
                    <a:pt x="19590643" y="2686050"/>
                  </a:lnTo>
                  <a:lnTo>
                    <a:pt x="18039973" y="0"/>
                  </a:lnTo>
                  <a:close/>
                </a:path>
              </a:pathLst>
            </a:custGeom>
            <a:solidFill>
              <a:srgbClr val="1836B2"/>
            </a:solidFill>
          </p:spPr>
        </p:sp>
      </p:grpSp>
      <p:grpSp>
        <p:nvGrpSpPr>
          <p:cNvPr name="Group 4" id="4"/>
          <p:cNvGrpSpPr/>
          <p:nvPr/>
        </p:nvGrpSpPr>
        <p:grpSpPr>
          <a:xfrm rot="0">
            <a:off x="12724762" y="-1371978"/>
            <a:ext cx="2653967" cy="2400678"/>
            <a:chOff x="0" y="0"/>
            <a:chExt cx="5938897" cy="5372100"/>
          </a:xfrm>
        </p:grpSpPr>
        <p:sp>
          <p:nvSpPr>
            <p:cNvPr name="Freeform 5" id="5"/>
            <p:cNvSpPr/>
            <p:nvPr/>
          </p:nvSpPr>
          <p:spPr>
            <a:xfrm flipH="false" flipV="false" rot="0">
              <a:off x="0" y="0"/>
              <a:ext cx="5938896" cy="5372100"/>
            </a:xfrm>
            <a:custGeom>
              <a:avLst/>
              <a:gdLst/>
              <a:ahLst/>
              <a:cxnLst/>
              <a:rect r="r" b="b" t="t" l="l"/>
              <a:pathLst>
                <a:path h="5372100" w="5938896">
                  <a:moveTo>
                    <a:pt x="4388226" y="0"/>
                  </a:moveTo>
                  <a:lnTo>
                    <a:pt x="1550670" y="0"/>
                  </a:lnTo>
                  <a:lnTo>
                    <a:pt x="0" y="2686050"/>
                  </a:lnTo>
                  <a:lnTo>
                    <a:pt x="1550670" y="5372100"/>
                  </a:lnTo>
                  <a:lnTo>
                    <a:pt x="4388226" y="5372100"/>
                  </a:lnTo>
                  <a:lnTo>
                    <a:pt x="5938896" y="2686050"/>
                  </a:lnTo>
                  <a:lnTo>
                    <a:pt x="4388226" y="0"/>
                  </a:lnTo>
                  <a:close/>
                </a:path>
              </a:pathLst>
            </a:custGeom>
            <a:solidFill>
              <a:srgbClr val="A066CB"/>
            </a:solidFill>
          </p:spPr>
        </p:sp>
      </p:grpSp>
      <p:sp>
        <p:nvSpPr>
          <p:cNvPr name="Freeform 6" id="6"/>
          <p:cNvSpPr/>
          <p:nvPr/>
        </p:nvSpPr>
        <p:spPr>
          <a:xfrm flipH="false" flipV="false" rot="0">
            <a:off x="9281225" y="4298649"/>
            <a:ext cx="8981421" cy="1828944"/>
          </a:xfrm>
          <a:custGeom>
            <a:avLst/>
            <a:gdLst/>
            <a:ahLst/>
            <a:cxnLst/>
            <a:rect r="r" b="b" t="t" l="l"/>
            <a:pathLst>
              <a:path h="1828944" w="8981421">
                <a:moveTo>
                  <a:pt x="0" y="0"/>
                </a:moveTo>
                <a:lnTo>
                  <a:pt x="8981421" y="0"/>
                </a:lnTo>
                <a:lnTo>
                  <a:pt x="8981421" y="1828944"/>
                </a:lnTo>
                <a:lnTo>
                  <a:pt x="0" y="1828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1095375"/>
            <a:ext cx="10639716" cy="1149350"/>
          </a:xfrm>
          <a:prstGeom prst="rect">
            <a:avLst/>
          </a:prstGeom>
        </p:spPr>
        <p:txBody>
          <a:bodyPr anchor="t" rtlCol="false" tIns="0" lIns="0" bIns="0" rIns="0">
            <a:spAutoFit/>
          </a:bodyPr>
          <a:lstStyle/>
          <a:p>
            <a:pPr algn="l" marL="0" indent="0" lvl="0">
              <a:lnSpc>
                <a:spcPts val="8800"/>
              </a:lnSpc>
              <a:spcBef>
                <a:spcPct val="0"/>
              </a:spcBef>
            </a:pPr>
            <a:r>
              <a:rPr lang="en-US" b="true" sz="8000" u="none">
                <a:solidFill>
                  <a:srgbClr val="FFFFFF"/>
                </a:solidFill>
                <a:latin typeface="Fira Sans Semi-Bold"/>
                <a:ea typeface="Fira Sans Semi-Bold"/>
                <a:cs typeface="Fira Sans Semi-Bold"/>
                <a:sym typeface="Fira Sans Semi-Bold"/>
              </a:rPr>
              <a:t>The Testing Team</a:t>
            </a:r>
          </a:p>
        </p:txBody>
      </p:sp>
      <p:sp>
        <p:nvSpPr>
          <p:cNvPr name="Freeform 8" id="8"/>
          <p:cNvSpPr/>
          <p:nvPr/>
        </p:nvSpPr>
        <p:spPr>
          <a:xfrm flipH="false" flipV="false" rot="0">
            <a:off x="299803" y="4298649"/>
            <a:ext cx="8981421" cy="1828944"/>
          </a:xfrm>
          <a:custGeom>
            <a:avLst/>
            <a:gdLst/>
            <a:ahLst/>
            <a:cxnLst/>
            <a:rect r="r" b="b" t="t" l="l"/>
            <a:pathLst>
              <a:path h="1828944" w="8981421">
                <a:moveTo>
                  <a:pt x="0" y="0"/>
                </a:moveTo>
                <a:lnTo>
                  <a:pt x="8981422" y="0"/>
                </a:lnTo>
                <a:lnTo>
                  <a:pt x="8981422" y="1828944"/>
                </a:lnTo>
                <a:lnTo>
                  <a:pt x="0" y="1828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4975068"/>
            <a:ext cx="5473748" cy="1143000"/>
          </a:xfrm>
          <a:prstGeom prst="rect">
            <a:avLst/>
          </a:prstGeom>
        </p:spPr>
        <p:txBody>
          <a:bodyPr anchor="t" rtlCol="false" tIns="0" lIns="0" bIns="0" rIns="0">
            <a:spAutoFit/>
          </a:bodyPr>
          <a:lstStyle/>
          <a:p>
            <a:pPr algn="ctr">
              <a:lnSpc>
                <a:spcPts val="4560"/>
              </a:lnSpc>
            </a:pPr>
            <a:r>
              <a:rPr lang="en-US" b="true" sz="3800" spc="114">
                <a:solidFill>
                  <a:srgbClr val="000000"/>
                </a:solidFill>
                <a:latin typeface="Fira Sans Semi-Bold"/>
                <a:ea typeface="Fira Sans Semi-Bold"/>
                <a:cs typeface="Fira Sans Semi-Bold"/>
                <a:sym typeface="Fira Sans Semi-Bold"/>
              </a:rPr>
              <a:t>Ahmed Mohamed Negm </a:t>
            </a:r>
          </a:p>
          <a:p>
            <a:pPr algn="ctr" marL="0" indent="0" lvl="0">
              <a:lnSpc>
                <a:spcPts val="4560"/>
              </a:lnSpc>
              <a:spcBef>
                <a:spcPct val="0"/>
              </a:spcBef>
            </a:pPr>
          </a:p>
        </p:txBody>
      </p:sp>
      <p:sp>
        <p:nvSpPr>
          <p:cNvPr name="TextBox 10" id="10"/>
          <p:cNvSpPr txBox="true"/>
          <p:nvPr/>
        </p:nvSpPr>
        <p:spPr>
          <a:xfrm rot="0">
            <a:off x="10251629" y="4975068"/>
            <a:ext cx="4780452" cy="1152525"/>
          </a:xfrm>
          <a:prstGeom prst="rect">
            <a:avLst/>
          </a:prstGeom>
        </p:spPr>
        <p:txBody>
          <a:bodyPr anchor="t" rtlCol="false" tIns="0" lIns="0" bIns="0" rIns="0">
            <a:spAutoFit/>
          </a:bodyPr>
          <a:lstStyle/>
          <a:p>
            <a:pPr algn="ctr">
              <a:lnSpc>
                <a:spcPts val="4560"/>
              </a:lnSpc>
            </a:pPr>
            <a:r>
              <a:rPr lang="en-US" b="true" sz="3800" spc="114">
                <a:solidFill>
                  <a:srgbClr val="000000"/>
                </a:solidFill>
                <a:latin typeface="Fira Sans Semi-Bold"/>
                <a:ea typeface="Fira Sans Semi-Bold"/>
                <a:cs typeface="Fira Sans Semi-Bold"/>
                <a:sym typeface="Fira Sans Semi-Bold"/>
              </a:rPr>
              <a:t>Rana Osama Hassan </a:t>
            </a:r>
          </a:p>
          <a:p>
            <a:pPr algn="ctr" marL="0" indent="0" lvl="0">
              <a:lnSpc>
                <a:spcPts val="4590"/>
              </a:lnSpc>
              <a:spcBef>
                <a:spcPct val="0"/>
              </a:spcBef>
            </a:pPr>
          </a:p>
        </p:txBody>
      </p:sp>
      <p:sp>
        <p:nvSpPr>
          <p:cNvPr name="Freeform 11" id="11"/>
          <p:cNvSpPr/>
          <p:nvPr/>
        </p:nvSpPr>
        <p:spPr>
          <a:xfrm flipH="false" flipV="false" rot="0">
            <a:off x="299803" y="7316506"/>
            <a:ext cx="8981421" cy="1828944"/>
          </a:xfrm>
          <a:custGeom>
            <a:avLst/>
            <a:gdLst/>
            <a:ahLst/>
            <a:cxnLst/>
            <a:rect r="r" b="b" t="t" l="l"/>
            <a:pathLst>
              <a:path h="1828944" w="8981421">
                <a:moveTo>
                  <a:pt x="0" y="0"/>
                </a:moveTo>
                <a:lnTo>
                  <a:pt x="8981422" y="0"/>
                </a:lnTo>
                <a:lnTo>
                  <a:pt x="8981422" y="1828944"/>
                </a:lnTo>
                <a:lnTo>
                  <a:pt x="0" y="1828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916274" y="8002450"/>
            <a:ext cx="6145942" cy="1143000"/>
          </a:xfrm>
          <a:prstGeom prst="rect">
            <a:avLst/>
          </a:prstGeom>
        </p:spPr>
        <p:txBody>
          <a:bodyPr anchor="t" rtlCol="false" tIns="0" lIns="0" bIns="0" rIns="0">
            <a:spAutoFit/>
          </a:bodyPr>
          <a:lstStyle/>
          <a:p>
            <a:pPr algn="ctr">
              <a:lnSpc>
                <a:spcPts val="4560"/>
              </a:lnSpc>
            </a:pPr>
            <a:r>
              <a:rPr lang="en-US" b="true" sz="3800" spc="114">
                <a:solidFill>
                  <a:srgbClr val="000000"/>
                </a:solidFill>
                <a:latin typeface="Fira Sans Semi-Bold"/>
                <a:ea typeface="Fira Sans Semi-Bold"/>
                <a:cs typeface="Fira Sans Semi-Bold"/>
                <a:sym typeface="Fira Sans Semi-Bold"/>
              </a:rPr>
              <a:t>Hussein Osama Elhusseini</a:t>
            </a:r>
          </a:p>
          <a:p>
            <a:pPr algn="ctr" marL="0" indent="0" lvl="0">
              <a:lnSpc>
                <a:spcPts val="4560"/>
              </a:lnSpc>
              <a:spcBef>
                <a:spcPct val="0"/>
              </a:spcBef>
            </a:pPr>
          </a:p>
        </p:txBody>
      </p:sp>
      <p:sp>
        <p:nvSpPr>
          <p:cNvPr name="Freeform 13" id="13"/>
          <p:cNvSpPr/>
          <p:nvPr/>
        </p:nvSpPr>
        <p:spPr>
          <a:xfrm flipH="false" flipV="false" rot="0">
            <a:off x="9281225" y="7316506"/>
            <a:ext cx="8981421" cy="1828944"/>
          </a:xfrm>
          <a:custGeom>
            <a:avLst/>
            <a:gdLst/>
            <a:ahLst/>
            <a:cxnLst/>
            <a:rect r="r" b="b" t="t" l="l"/>
            <a:pathLst>
              <a:path h="1828944" w="8981421">
                <a:moveTo>
                  <a:pt x="0" y="0"/>
                </a:moveTo>
                <a:lnTo>
                  <a:pt x="8981421" y="0"/>
                </a:lnTo>
                <a:lnTo>
                  <a:pt x="8981421" y="1828944"/>
                </a:lnTo>
                <a:lnTo>
                  <a:pt x="0" y="1828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0138028" y="8004699"/>
            <a:ext cx="5173468" cy="1253601"/>
          </a:xfrm>
          <a:prstGeom prst="rect">
            <a:avLst/>
          </a:prstGeom>
        </p:spPr>
        <p:txBody>
          <a:bodyPr anchor="t" rtlCol="false" tIns="0" lIns="0" bIns="0" rIns="0">
            <a:spAutoFit/>
          </a:bodyPr>
          <a:lstStyle/>
          <a:p>
            <a:pPr algn="ctr">
              <a:lnSpc>
                <a:spcPts val="4963"/>
              </a:lnSpc>
            </a:pPr>
            <a:r>
              <a:rPr lang="en-US" b="true" sz="4136" spc="124">
                <a:solidFill>
                  <a:srgbClr val="000000"/>
                </a:solidFill>
                <a:latin typeface="Fira Sans Semi-Bold"/>
                <a:ea typeface="Fira Sans Semi-Bold"/>
                <a:cs typeface="Fira Sans Semi-Bold"/>
                <a:sym typeface="Fira Sans Semi-Bold"/>
              </a:rPr>
              <a:t>Youstina Gamal Aziz</a:t>
            </a:r>
          </a:p>
          <a:p>
            <a:pPr algn="ctr" marL="0" indent="0" lvl="0">
              <a:lnSpc>
                <a:spcPts val="496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836B2"/>
        </a:solidFill>
      </p:bgPr>
    </p:bg>
    <p:spTree>
      <p:nvGrpSpPr>
        <p:cNvPr id="1" name=""/>
        <p:cNvGrpSpPr/>
        <p:nvPr/>
      </p:nvGrpSpPr>
      <p:grpSpPr>
        <a:xfrm>
          <a:off x="0" y="0"/>
          <a:ext cx="0" cy="0"/>
          <a:chOff x="0" y="0"/>
          <a:chExt cx="0" cy="0"/>
        </a:xfrm>
      </p:grpSpPr>
      <p:grpSp>
        <p:nvGrpSpPr>
          <p:cNvPr name="Group 2" id="2"/>
          <p:cNvGrpSpPr/>
          <p:nvPr/>
        </p:nvGrpSpPr>
        <p:grpSpPr>
          <a:xfrm rot="0">
            <a:off x="-5076799" y="-4421422"/>
            <a:ext cx="13574455" cy="7735903"/>
            <a:chOff x="0" y="0"/>
            <a:chExt cx="9426608" cy="5372100"/>
          </a:xfrm>
        </p:grpSpPr>
        <p:sp>
          <p:nvSpPr>
            <p:cNvPr name="Freeform 3" id="3"/>
            <p:cNvSpPr/>
            <p:nvPr/>
          </p:nvSpPr>
          <p:spPr>
            <a:xfrm flipH="false" flipV="false" rot="0">
              <a:off x="0" y="0"/>
              <a:ext cx="9426608" cy="5372100"/>
            </a:xfrm>
            <a:custGeom>
              <a:avLst/>
              <a:gdLst/>
              <a:ahLst/>
              <a:cxnLst/>
              <a:rect r="r" b="b" t="t" l="l"/>
              <a:pathLst>
                <a:path h="5372100" w="9426608">
                  <a:moveTo>
                    <a:pt x="7875938" y="0"/>
                  </a:moveTo>
                  <a:lnTo>
                    <a:pt x="1550670" y="0"/>
                  </a:lnTo>
                  <a:lnTo>
                    <a:pt x="0" y="2686050"/>
                  </a:lnTo>
                  <a:lnTo>
                    <a:pt x="1550670" y="5372100"/>
                  </a:lnTo>
                  <a:lnTo>
                    <a:pt x="7875938" y="5372100"/>
                  </a:lnTo>
                  <a:lnTo>
                    <a:pt x="9426608" y="2686050"/>
                  </a:lnTo>
                  <a:lnTo>
                    <a:pt x="7875938" y="0"/>
                  </a:lnTo>
                  <a:close/>
                </a:path>
              </a:pathLst>
            </a:custGeom>
            <a:solidFill>
              <a:srgbClr val="FFFFFF"/>
            </a:solidFill>
          </p:spPr>
        </p:sp>
      </p:grpSp>
      <p:sp>
        <p:nvSpPr>
          <p:cNvPr name="TextBox 4" id="4"/>
          <p:cNvSpPr txBox="true"/>
          <p:nvPr/>
        </p:nvSpPr>
        <p:spPr>
          <a:xfrm rot="0">
            <a:off x="1028700" y="1095375"/>
            <a:ext cx="5427788" cy="1146175"/>
          </a:xfrm>
          <a:prstGeom prst="rect">
            <a:avLst/>
          </a:prstGeom>
        </p:spPr>
        <p:txBody>
          <a:bodyPr anchor="t" rtlCol="false" tIns="0" lIns="0" bIns="0" rIns="0">
            <a:spAutoFit/>
          </a:bodyPr>
          <a:lstStyle/>
          <a:p>
            <a:pPr algn="l" marL="0" indent="0" lvl="0">
              <a:lnSpc>
                <a:spcPts val="8800"/>
              </a:lnSpc>
              <a:spcBef>
                <a:spcPct val="0"/>
              </a:spcBef>
            </a:pPr>
            <a:r>
              <a:rPr lang="en-US" b="true" sz="8000" u="none">
                <a:solidFill>
                  <a:srgbClr val="1836B2"/>
                </a:solidFill>
                <a:latin typeface="Fira Sans Semi-Bold"/>
                <a:ea typeface="Fira Sans Semi-Bold"/>
                <a:cs typeface="Fira Sans Semi-Bold"/>
                <a:sym typeface="Fira Sans Semi-Bold"/>
              </a:rPr>
              <a:t>Agenda</a:t>
            </a:r>
          </a:p>
        </p:txBody>
      </p:sp>
      <p:sp>
        <p:nvSpPr>
          <p:cNvPr name="TextBox 5" id="5"/>
          <p:cNvSpPr txBox="true"/>
          <p:nvPr/>
        </p:nvSpPr>
        <p:spPr>
          <a:xfrm rot="0">
            <a:off x="9144000" y="8761730"/>
            <a:ext cx="6783312" cy="496570"/>
          </a:xfrm>
          <a:prstGeom prst="rect">
            <a:avLst/>
          </a:prstGeom>
        </p:spPr>
        <p:txBody>
          <a:bodyPr anchor="t" rtlCol="false" tIns="0" lIns="0" bIns="0" rIns="0">
            <a:spAutoFit/>
          </a:bodyPr>
          <a:lstStyle/>
          <a:p>
            <a:pPr algn="l" marL="561341" indent="-280670" lvl="1">
              <a:lnSpc>
                <a:spcPts val="4160"/>
              </a:lnSpc>
              <a:buFont typeface="Arial"/>
              <a:buChar char="•"/>
            </a:pPr>
          </a:p>
        </p:txBody>
      </p:sp>
      <p:sp>
        <p:nvSpPr>
          <p:cNvPr name="TextBox 6" id="6"/>
          <p:cNvSpPr txBox="true"/>
          <p:nvPr/>
        </p:nvSpPr>
        <p:spPr>
          <a:xfrm rot="0">
            <a:off x="6782178" y="3480934"/>
            <a:ext cx="11506956" cy="5993438"/>
          </a:xfrm>
          <a:prstGeom prst="rect">
            <a:avLst/>
          </a:prstGeom>
        </p:spPr>
        <p:txBody>
          <a:bodyPr anchor="t" rtlCol="false" tIns="0" lIns="0" bIns="0" rIns="0">
            <a:spAutoFit/>
          </a:bodyPr>
          <a:lstStyle/>
          <a:p>
            <a:pPr algn="l" marL="717974" indent="-358987" lvl="1">
              <a:lnSpc>
                <a:spcPts val="5320"/>
              </a:lnSpc>
              <a:buFont typeface="Arial"/>
              <a:buChar char="•"/>
            </a:pPr>
            <a:r>
              <a:rPr lang="en-US" b="true" sz="3325" spc="16">
                <a:solidFill>
                  <a:srgbClr val="FFFFFF"/>
                </a:solidFill>
                <a:latin typeface="Fira Sans Bold"/>
                <a:ea typeface="Fira Sans Bold"/>
                <a:cs typeface="Fira Sans Bold"/>
                <a:sym typeface="Fira Sans Bold"/>
              </a:rPr>
              <a:t>INTRODUCTION </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Testing SuiteCRM Demo Website</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SUITECRM  FEATURES</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Steps of the Testing Process</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Types of Testing</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Test Case Execution Results</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Priority Of Test Cases </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Future Work</a:t>
            </a:r>
          </a:p>
          <a:p>
            <a:pPr algn="l" marL="717974" indent="-358987" lvl="1">
              <a:lnSpc>
                <a:spcPts val="5320"/>
              </a:lnSpc>
              <a:buFont typeface="Arial"/>
              <a:buChar char="•"/>
            </a:pPr>
            <a:r>
              <a:rPr lang="en-US" b="true" sz="3325" spc="16" u="none">
                <a:solidFill>
                  <a:srgbClr val="FFFFFF"/>
                </a:solidFill>
                <a:latin typeface="Fira Sans Bold"/>
                <a:ea typeface="Fira Sans Bold"/>
                <a:cs typeface="Fira Sans Bold"/>
                <a:sym typeface="Fira Sans Bold"/>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262979" y="5143500"/>
            <a:ext cx="9802531" cy="5596924"/>
          </a:xfrm>
          <a:custGeom>
            <a:avLst/>
            <a:gdLst/>
            <a:ahLst/>
            <a:cxnLst/>
            <a:rect r="r" b="b" t="t" l="l"/>
            <a:pathLst>
              <a:path h="5596924" w="9802531">
                <a:moveTo>
                  <a:pt x="0" y="0"/>
                </a:moveTo>
                <a:lnTo>
                  <a:pt x="9802531" y="0"/>
                </a:lnTo>
                <a:lnTo>
                  <a:pt x="9802531" y="5596924"/>
                </a:lnTo>
                <a:lnTo>
                  <a:pt x="0" y="5596924"/>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3" id="3"/>
          <p:cNvSpPr/>
          <p:nvPr/>
        </p:nvSpPr>
        <p:spPr>
          <a:xfrm flipH="true" flipV="false" rot="-10800000">
            <a:off x="-4342187" y="-696211"/>
            <a:ext cx="9802531" cy="5596924"/>
          </a:xfrm>
          <a:custGeom>
            <a:avLst/>
            <a:gdLst/>
            <a:ahLst/>
            <a:cxnLst/>
            <a:rect r="r" b="b" t="t" l="l"/>
            <a:pathLst>
              <a:path h="5596924" w="9802531">
                <a:moveTo>
                  <a:pt x="9802532" y="0"/>
                </a:moveTo>
                <a:lnTo>
                  <a:pt x="0" y="0"/>
                </a:lnTo>
                <a:lnTo>
                  <a:pt x="0" y="5596924"/>
                </a:lnTo>
                <a:lnTo>
                  <a:pt x="9802532" y="5596924"/>
                </a:lnTo>
                <a:lnTo>
                  <a:pt x="9802532" y="0"/>
                </a:lnTo>
                <a:close/>
              </a:path>
            </a:pathLst>
          </a:custGeom>
          <a:blipFill>
            <a:blip r:embed="rId4">
              <a:extLst>
                <a:ext uri="{96DAC541-7B7A-43D3-8B79-37D633B846F1}">
                  <asvg:svgBlip xmlns:asvg="http://schemas.microsoft.com/office/drawing/2016/SVG/main" r:embed="rId5"/>
                </a:ext>
              </a:extLst>
            </a:blip>
            <a:stretch>
              <a:fillRect l="0" t="-51576" r="0" b="0"/>
            </a:stretch>
          </a:blipFill>
        </p:spPr>
      </p:sp>
      <p:grpSp>
        <p:nvGrpSpPr>
          <p:cNvPr name="Group 4" id="4"/>
          <p:cNvGrpSpPr/>
          <p:nvPr/>
        </p:nvGrpSpPr>
        <p:grpSpPr>
          <a:xfrm rot="0">
            <a:off x="-367429" y="1366535"/>
            <a:ext cx="8723237" cy="7553930"/>
            <a:chOff x="0" y="0"/>
            <a:chExt cx="4282440" cy="3708400"/>
          </a:xfrm>
        </p:grpSpPr>
        <p:sp>
          <p:nvSpPr>
            <p:cNvPr name="Freeform 5" id="5"/>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6"/>
              <a:stretch>
                <a:fillRect l="-26973" t="0" r="-26973" b="0"/>
              </a:stretch>
            </a:blipFill>
          </p:spPr>
        </p:sp>
      </p:grpSp>
      <p:sp>
        <p:nvSpPr>
          <p:cNvPr name="TextBox 6" id="6"/>
          <p:cNvSpPr txBox="true"/>
          <p:nvPr/>
        </p:nvSpPr>
        <p:spPr>
          <a:xfrm rot="0">
            <a:off x="9700023" y="1095375"/>
            <a:ext cx="7559277" cy="114935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1836B2"/>
                </a:solidFill>
                <a:latin typeface="Fira Sans Bold"/>
                <a:ea typeface="Fira Sans Bold"/>
                <a:cs typeface="Fira Sans Bold"/>
                <a:sym typeface="Fira Sans Bold"/>
              </a:rPr>
              <a:t>Introduction</a:t>
            </a:r>
          </a:p>
        </p:txBody>
      </p:sp>
      <p:sp>
        <p:nvSpPr>
          <p:cNvPr name="TextBox 7" id="7"/>
          <p:cNvSpPr txBox="true"/>
          <p:nvPr/>
        </p:nvSpPr>
        <p:spPr>
          <a:xfrm rot="0">
            <a:off x="9700023" y="3055464"/>
            <a:ext cx="7559277" cy="648843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Software Testing is all about finding defects before the software reaches users. It’s not just about proving everything works but uncovering hidden issues to prevent problems later. By testing, we aim to catch bugs early, improve performance, and ensure the software meets user needs. In the end, it ensures a smoother, more reliable experience for everyone.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98951" y="2981742"/>
            <a:ext cx="7355956" cy="1819910"/>
          </a:xfrm>
          <a:prstGeom prst="rect">
            <a:avLst/>
          </a:prstGeom>
        </p:spPr>
        <p:txBody>
          <a:bodyPr anchor="t" rtlCol="false" tIns="0" lIns="0" bIns="0" rIns="0">
            <a:spAutoFit/>
          </a:bodyPr>
          <a:lstStyle/>
          <a:p>
            <a:pPr algn="ctr">
              <a:lnSpc>
                <a:spcPts val="3640"/>
              </a:lnSpc>
            </a:pPr>
            <a:r>
              <a:rPr lang="en-US" sz="2600" spc="13">
                <a:solidFill>
                  <a:srgbClr val="000000"/>
                </a:solidFill>
                <a:latin typeface="Fira Sans Light"/>
                <a:ea typeface="Fira Sans Light"/>
                <a:cs typeface="Fira Sans Light"/>
                <a:sym typeface="Fira Sans Light"/>
              </a:rPr>
              <a:t>The demo website is a customer relationship management (CRM) that helps businesses manage sales, marketing and customer support.</a:t>
            </a:r>
          </a:p>
          <a:p>
            <a:pPr algn="ctr">
              <a:lnSpc>
                <a:spcPts val="3640"/>
              </a:lnSpc>
            </a:pPr>
          </a:p>
        </p:txBody>
      </p:sp>
      <p:sp>
        <p:nvSpPr>
          <p:cNvPr name="TextBox 3" id="3"/>
          <p:cNvSpPr txBox="true"/>
          <p:nvPr/>
        </p:nvSpPr>
        <p:spPr>
          <a:xfrm rot="0">
            <a:off x="10298951" y="6212966"/>
            <a:ext cx="7355956" cy="3191510"/>
          </a:xfrm>
          <a:prstGeom prst="rect">
            <a:avLst/>
          </a:prstGeom>
        </p:spPr>
        <p:txBody>
          <a:bodyPr anchor="t" rtlCol="false" tIns="0" lIns="0" bIns="0" rIns="0">
            <a:spAutoFit/>
          </a:bodyPr>
          <a:lstStyle/>
          <a:p>
            <a:pPr algn="ctr">
              <a:lnSpc>
                <a:spcPts val="3640"/>
              </a:lnSpc>
            </a:pPr>
            <a:r>
              <a:rPr lang="en-US" sz="2600" spc="13">
                <a:solidFill>
                  <a:srgbClr val="000000"/>
                </a:solidFill>
                <a:latin typeface="Fira Sans Light"/>
                <a:ea typeface="Fira Sans Light"/>
                <a:cs typeface="Fira Sans Light"/>
                <a:sym typeface="Fira Sans Light"/>
              </a:rPr>
              <a:t>The objective of testing the SuiteCRM demo is to identify and report any defects in the core functionalities, ensuring the system performs as intended. The focus is on verifying feature functionality and user experience. This helps ensure a reliable, user-friendly experience.</a:t>
            </a:r>
          </a:p>
          <a:p>
            <a:pPr algn="ctr">
              <a:lnSpc>
                <a:spcPts val="3640"/>
              </a:lnSpc>
            </a:pPr>
          </a:p>
        </p:txBody>
      </p:sp>
      <p:grpSp>
        <p:nvGrpSpPr>
          <p:cNvPr name="Group 4" id="4"/>
          <p:cNvGrpSpPr/>
          <p:nvPr/>
        </p:nvGrpSpPr>
        <p:grpSpPr>
          <a:xfrm rot="0">
            <a:off x="11205277" y="1715178"/>
            <a:ext cx="5112336" cy="842448"/>
            <a:chOff x="0" y="0"/>
            <a:chExt cx="6816448" cy="1123264"/>
          </a:xfrm>
        </p:grpSpPr>
        <p:grpSp>
          <p:nvGrpSpPr>
            <p:cNvPr name="Group 5" id="5"/>
            <p:cNvGrpSpPr/>
            <p:nvPr/>
          </p:nvGrpSpPr>
          <p:grpSpPr>
            <a:xfrm rot="-10800000">
              <a:off x="0" y="0"/>
              <a:ext cx="6816448" cy="1123264"/>
              <a:chOff x="0" y="0"/>
              <a:chExt cx="32600198" cy="5372100"/>
            </a:xfrm>
          </p:grpSpPr>
          <p:sp>
            <p:nvSpPr>
              <p:cNvPr name="Freeform 6" id="6"/>
              <p:cNvSpPr/>
              <p:nvPr/>
            </p:nvSpPr>
            <p:spPr>
              <a:xfrm flipH="false" flipV="false" rot="0">
                <a:off x="0" y="0"/>
                <a:ext cx="32600196" cy="5372100"/>
              </a:xfrm>
              <a:custGeom>
                <a:avLst/>
                <a:gdLst/>
                <a:ahLst/>
                <a:cxnLst/>
                <a:rect r="r" b="b" t="t" l="l"/>
                <a:pathLst>
                  <a:path h="5372100" w="32600196">
                    <a:moveTo>
                      <a:pt x="31049528" y="0"/>
                    </a:moveTo>
                    <a:lnTo>
                      <a:pt x="1550670" y="0"/>
                    </a:lnTo>
                    <a:lnTo>
                      <a:pt x="0" y="2686050"/>
                    </a:lnTo>
                    <a:lnTo>
                      <a:pt x="1550670" y="5372100"/>
                    </a:lnTo>
                    <a:lnTo>
                      <a:pt x="31049528" y="5372100"/>
                    </a:lnTo>
                    <a:lnTo>
                      <a:pt x="32600196" y="2686050"/>
                    </a:lnTo>
                    <a:lnTo>
                      <a:pt x="31049528" y="0"/>
                    </a:lnTo>
                    <a:close/>
                  </a:path>
                </a:pathLst>
              </a:custGeom>
              <a:solidFill>
                <a:srgbClr val="A066CB"/>
              </a:solidFill>
            </p:spPr>
          </p:sp>
        </p:grpSp>
        <p:sp>
          <p:nvSpPr>
            <p:cNvPr name="TextBox 7" id="7"/>
            <p:cNvSpPr txBox="true"/>
            <p:nvPr/>
          </p:nvSpPr>
          <p:spPr>
            <a:xfrm rot="0">
              <a:off x="890463" y="160312"/>
              <a:ext cx="5035523"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Demo Overview</a:t>
              </a:r>
            </a:p>
          </p:txBody>
        </p:sp>
      </p:grpSp>
      <p:grpSp>
        <p:nvGrpSpPr>
          <p:cNvPr name="Group 8" id="8"/>
          <p:cNvGrpSpPr/>
          <p:nvPr/>
        </p:nvGrpSpPr>
        <p:grpSpPr>
          <a:xfrm rot="0">
            <a:off x="11205277" y="4941893"/>
            <a:ext cx="5112336" cy="842448"/>
            <a:chOff x="0" y="0"/>
            <a:chExt cx="6816448" cy="1123264"/>
          </a:xfrm>
        </p:grpSpPr>
        <p:grpSp>
          <p:nvGrpSpPr>
            <p:cNvPr name="Group 9" id="9"/>
            <p:cNvGrpSpPr/>
            <p:nvPr/>
          </p:nvGrpSpPr>
          <p:grpSpPr>
            <a:xfrm rot="-10800000">
              <a:off x="0" y="0"/>
              <a:ext cx="6816448" cy="1123264"/>
              <a:chOff x="0" y="0"/>
              <a:chExt cx="32600198" cy="5372100"/>
            </a:xfrm>
          </p:grpSpPr>
          <p:sp>
            <p:nvSpPr>
              <p:cNvPr name="Freeform 10" id="10"/>
              <p:cNvSpPr/>
              <p:nvPr/>
            </p:nvSpPr>
            <p:spPr>
              <a:xfrm flipH="false" flipV="false" rot="0">
                <a:off x="0" y="0"/>
                <a:ext cx="32600196" cy="5372100"/>
              </a:xfrm>
              <a:custGeom>
                <a:avLst/>
                <a:gdLst/>
                <a:ahLst/>
                <a:cxnLst/>
                <a:rect r="r" b="b" t="t" l="l"/>
                <a:pathLst>
                  <a:path h="5372100" w="32600196">
                    <a:moveTo>
                      <a:pt x="31049528" y="0"/>
                    </a:moveTo>
                    <a:lnTo>
                      <a:pt x="1550670" y="0"/>
                    </a:lnTo>
                    <a:lnTo>
                      <a:pt x="0" y="2686050"/>
                    </a:lnTo>
                    <a:lnTo>
                      <a:pt x="1550670" y="5372100"/>
                    </a:lnTo>
                    <a:lnTo>
                      <a:pt x="31049528" y="5372100"/>
                    </a:lnTo>
                    <a:lnTo>
                      <a:pt x="32600196" y="2686050"/>
                    </a:lnTo>
                    <a:lnTo>
                      <a:pt x="31049528" y="0"/>
                    </a:lnTo>
                    <a:close/>
                  </a:path>
                </a:pathLst>
              </a:custGeom>
              <a:solidFill>
                <a:srgbClr val="A066CB"/>
              </a:solidFill>
            </p:spPr>
          </p:sp>
        </p:grpSp>
        <p:sp>
          <p:nvSpPr>
            <p:cNvPr name="TextBox 11" id="11"/>
            <p:cNvSpPr txBox="true"/>
            <p:nvPr/>
          </p:nvSpPr>
          <p:spPr>
            <a:xfrm rot="0">
              <a:off x="890463" y="160312"/>
              <a:ext cx="5035523"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Testing Objectives</a:t>
              </a:r>
            </a:p>
          </p:txBody>
        </p:sp>
      </p:grpSp>
      <p:grpSp>
        <p:nvGrpSpPr>
          <p:cNvPr name="Group 12" id="12"/>
          <p:cNvGrpSpPr/>
          <p:nvPr/>
        </p:nvGrpSpPr>
        <p:grpSpPr>
          <a:xfrm rot="0">
            <a:off x="-4283455" y="0"/>
            <a:ext cx="13148844" cy="10287000"/>
            <a:chOff x="0" y="0"/>
            <a:chExt cx="6866618" cy="5372100"/>
          </a:xfrm>
        </p:grpSpPr>
        <p:sp>
          <p:nvSpPr>
            <p:cNvPr name="Freeform 13" id="13"/>
            <p:cNvSpPr/>
            <p:nvPr/>
          </p:nvSpPr>
          <p:spPr>
            <a:xfrm flipH="false" flipV="false" rot="0">
              <a:off x="0" y="0"/>
              <a:ext cx="6866618" cy="5372100"/>
            </a:xfrm>
            <a:custGeom>
              <a:avLst/>
              <a:gdLst/>
              <a:ahLst/>
              <a:cxnLst/>
              <a:rect r="r" b="b" t="t" l="l"/>
              <a:pathLst>
                <a:path h="5372100" w="6866618">
                  <a:moveTo>
                    <a:pt x="5315948" y="0"/>
                  </a:moveTo>
                  <a:lnTo>
                    <a:pt x="1550670" y="0"/>
                  </a:lnTo>
                  <a:lnTo>
                    <a:pt x="0" y="2686050"/>
                  </a:lnTo>
                  <a:lnTo>
                    <a:pt x="1550670" y="5372100"/>
                  </a:lnTo>
                  <a:lnTo>
                    <a:pt x="5315948" y="5372100"/>
                  </a:lnTo>
                  <a:lnTo>
                    <a:pt x="6866618" y="2686050"/>
                  </a:lnTo>
                  <a:lnTo>
                    <a:pt x="5315948" y="0"/>
                  </a:lnTo>
                  <a:close/>
                </a:path>
              </a:pathLst>
            </a:custGeom>
            <a:solidFill>
              <a:srgbClr val="1836B2"/>
            </a:solidFill>
          </p:spPr>
        </p:sp>
      </p:grpSp>
      <p:sp>
        <p:nvSpPr>
          <p:cNvPr name="TextBox 14" id="14"/>
          <p:cNvSpPr txBox="true"/>
          <p:nvPr/>
        </p:nvSpPr>
        <p:spPr>
          <a:xfrm rot="0">
            <a:off x="635208" y="3487737"/>
            <a:ext cx="7463798" cy="3378200"/>
          </a:xfrm>
          <a:prstGeom prst="rect">
            <a:avLst/>
          </a:prstGeom>
        </p:spPr>
        <p:txBody>
          <a:bodyPr anchor="t" rtlCol="false" tIns="0" lIns="0" bIns="0" rIns="0">
            <a:spAutoFit/>
          </a:bodyPr>
          <a:lstStyle/>
          <a:p>
            <a:pPr algn="l" marL="0" indent="0" lvl="0">
              <a:lnSpc>
                <a:spcPts val="8800"/>
              </a:lnSpc>
              <a:spcBef>
                <a:spcPct val="0"/>
              </a:spcBef>
            </a:pPr>
            <a:r>
              <a:rPr lang="en-US" b="true" sz="8000">
                <a:solidFill>
                  <a:srgbClr val="FFFFFF"/>
                </a:solidFill>
                <a:latin typeface="Fira Sans Semi-Bold"/>
                <a:ea typeface="Fira Sans Semi-Bold"/>
                <a:cs typeface="Fira Sans Semi-Bold"/>
                <a:sym typeface="Fira Sans Semi-Bold"/>
              </a:rPr>
              <a:t>Testing SuiteCRM Demo  Website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1028700" y="4934619"/>
            <a:ext cx="16230600" cy="0"/>
          </a:xfrm>
          <a:prstGeom prst="line">
            <a:avLst/>
          </a:prstGeom>
          <a:ln cap="rnd" w="47625">
            <a:solidFill>
              <a:srgbClr val="86C7ED"/>
            </a:solidFill>
            <a:prstDash val="sysDot"/>
            <a:headEnd type="none" len="sm" w="sm"/>
            <a:tailEnd type="none" len="sm" w="sm"/>
          </a:ln>
        </p:spPr>
      </p:sp>
      <p:grpSp>
        <p:nvGrpSpPr>
          <p:cNvPr name="Group 3" id="3"/>
          <p:cNvGrpSpPr/>
          <p:nvPr/>
        </p:nvGrpSpPr>
        <p:grpSpPr>
          <a:xfrm rot="0">
            <a:off x="1028700" y="6014627"/>
            <a:ext cx="3364925" cy="4112726"/>
            <a:chOff x="0" y="0"/>
            <a:chExt cx="4486566" cy="5483634"/>
          </a:xfrm>
        </p:grpSpPr>
        <p:sp>
          <p:nvSpPr>
            <p:cNvPr name="TextBox 4" id="4"/>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Sales Automation</a:t>
              </a:r>
            </a:p>
          </p:txBody>
        </p:sp>
        <p:sp>
          <p:nvSpPr>
            <p:cNvPr name="TextBox 5" id="5"/>
            <p:cNvSpPr txBox="true"/>
            <p:nvPr/>
          </p:nvSpPr>
          <p:spPr>
            <a:xfrm rot="0">
              <a:off x="0" y="1856938"/>
              <a:ext cx="4486566" cy="36266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Track leads, opportunities, and manage the sales pipeline for efficient sales processes.</a:t>
              </a:r>
            </a:p>
            <a:p>
              <a:pPr algn="l">
                <a:lnSpc>
                  <a:spcPts val="3640"/>
                </a:lnSpc>
              </a:pPr>
            </a:p>
          </p:txBody>
        </p:sp>
      </p:grpSp>
      <p:grpSp>
        <p:nvGrpSpPr>
          <p:cNvPr name="Group 6" id="6"/>
          <p:cNvGrpSpPr/>
          <p:nvPr/>
        </p:nvGrpSpPr>
        <p:grpSpPr>
          <a:xfrm rot="0">
            <a:off x="1028700" y="4547047"/>
            <a:ext cx="915555" cy="822769"/>
            <a:chOff x="0" y="0"/>
            <a:chExt cx="1220740" cy="1097025"/>
          </a:xfrm>
        </p:grpSpPr>
        <p:grpSp>
          <p:nvGrpSpPr>
            <p:cNvPr name="Group 7" id="7"/>
            <p:cNvGrpSpPr/>
            <p:nvPr/>
          </p:nvGrpSpPr>
          <p:grpSpPr>
            <a:xfrm rot="0">
              <a:off x="0" y="0"/>
              <a:ext cx="1220740" cy="1097025"/>
              <a:chOff x="0" y="0"/>
              <a:chExt cx="5977929" cy="5372100"/>
            </a:xfrm>
          </p:grpSpPr>
          <p:sp>
            <p:nvSpPr>
              <p:cNvPr name="Freeform 8" id="8"/>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9" id="9"/>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1</a:t>
              </a:r>
            </a:p>
          </p:txBody>
        </p:sp>
      </p:grpSp>
      <p:grpSp>
        <p:nvGrpSpPr>
          <p:cNvPr name="Group 10" id="10"/>
          <p:cNvGrpSpPr/>
          <p:nvPr/>
        </p:nvGrpSpPr>
        <p:grpSpPr>
          <a:xfrm rot="0">
            <a:off x="5317258" y="6014627"/>
            <a:ext cx="3364925" cy="3198326"/>
            <a:chOff x="0" y="0"/>
            <a:chExt cx="4486566" cy="4264434"/>
          </a:xfrm>
        </p:grpSpPr>
        <p:sp>
          <p:nvSpPr>
            <p:cNvPr name="TextBox 11" id="11"/>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Customer Support</a:t>
              </a:r>
            </a:p>
          </p:txBody>
        </p:sp>
        <p:sp>
          <p:nvSpPr>
            <p:cNvPr name="TextBox 12" id="12"/>
            <p:cNvSpPr txBox="true"/>
            <p:nvPr/>
          </p:nvSpPr>
          <p:spPr>
            <a:xfrm rot="0">
              <a:off x="0" y="1856938"/>
              <a:ext cx="4486566" cy="24074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Case management to handle customer issues and service requests effectively.</a:t>
              </a:r>
            </a:p>
          </p:txBody>
        </p:sp>
      </p:grpSp>
      <p:grpSp>
        <p:nvGrpSpPr>
          <p:cNvPr name="Group 13" id="13"/>
          <p:cNvGrpSpPr/>
          <p:nvPr/>
        </p:nvGrpSpPr>
        <p:grpSpPr>
          <a:xfrm rot="0">
            <a:off x="5317258" y="4547047"/>
            <a:ext cx="915555" cy="822769"/>
            <a:chOff x="0" y="0"/>
            <a:chExt cx="1220740" cy="1097025"/>
          </a:xfrm>
        </p:grpSpPr>
        <p:grpSp>
          <p:nvGrpSpPr>
            <p:cNvPr name="Group 14" id="14"/>
            <p:cNvGrpSpPr/>
            <p:nvPr/>
          </p:nvGrpSpPr>
          <p:grpSpPr>
            <a:xfrm rot="0">
              <a:off x="0" y="0"/>
              <a:ext cx="1220740" cy="1097025"/>
              <a:chOff x="0" y="0"/>
              <a:chExt cx="5977929" cy="5372100"/>
            </a:xfrm>
          </p:grpSpPr>
          <p:sp>
            <p:nvSpPr>
              <p:cNvPr name="Freeform 15" id="15"/>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16" id="16"/>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2</a:t>
              </a:r>
            </a:p>
          </p:txBody>
        </p:sp>
      </p:grpSp>
      <p:grpSp>
        <p:nvGrpSpPr>
          <p:cNvPr name="Group 17" id="17"/>
          <p:cNvGrpSpPr/>
          <p:nvPr/>
        </p:nvGrpSpPr>
        <p:grpSpPr>
          <a:xfrm rot="0">
            <a:off x="9605817" y="6014627"/>
            <a:ext cx="3364925" cy="3655526"/>
            <a:chOff x="0" y="0"/>
            <a:chExt cx="4486566" cy="4874034"/>
          </a:xfrm>
        </p:grpSpPr>
        <p:sp>
          <p:nvSpPr>
            <p:cNvPr name="TextBox 18" id="18"/>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Marketing Automation</a:t>
              </a:r>
            </a:p>
          </p:txBody>
        </p:sp>
        <p:sp>
          <p:nvSpPr>
            <p:cNvPr name="TextBox 19" id="19"/>
            <p:cNvSpPr txBox="true"/>
            <p:nvPr/>
          </p:nvSpPr>
          <p:spPr>
            <a:xfrm rot="0">
              <a:off x="0" y="1856938"/>
              <a:ext cx="4486566" cy="30170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Create and manage email campaigns, track leads, and enhance customer engagement.</a:t>
              </a:r>
            </a:p>
          </p:txBody>
        </p:sp>
      </p:grpSp>
      <p:grpSp>
        <p:nvGrpSpPr>
          <p:cNvPr name="Group 20" id="20"/>
          <p:cNvGrpSpPr/>
          <p:nvPr/>
        </p:nvGrpSpPr>
        <p:grpSpPr>
          <a:xfrm rot="0">
            <a:off x="9605817" y="4547047"/>
            <a:ext cx="915555" cy="822769"/>
            <a:chOff x="0" y="0"/>
            <a:chExt cx="1220740" cy="1097025"/>
          </a:xfrm>
        </p:grpSpPr>
        <p:grpSp>
          <p:nvGrpSpPr>
            <p:cNvPr name="Group 21" id="21"/>
            <p:cNvGrpSpPr/>
            <p:nvPr/>
          </p:nvGrpSpPr>
          <p:grpSpPr>
            <a:xfrm rot="0">
              <a:off x="0" y="0"/>
              <a:ext cx="1220740" cy="1097025"/>
              <a:chOff x="0" y="0"/>
              <a:chExt cx="5977929" cy="5372100"/>
            </a:xfrm>
          </p:grpSpPr>
          <p:sp>
            <p:nvSpPr>
              <p:cNvPr name="Freeform 22" id="22"/>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23" id="23"/>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3</a:t>
              </a:r>
            </a:p>
          </p:txBody>
        </p:sp>
      </p:grpSp>
      <p:grpSp>
        <p:nvGrpSpPr>
          <p:cNvPr name="Group 24" id="24"/>
          <p:cNvGrpSpPr/>
          <p:nvPr/>
        </p:nvGrpSpPr>
        <p:grpSpPr>
          <a:xfrm rot="0">
            <a:off x="13894375" y="6014627"/>
            <a:ext cx="3777154" cy="4112726"/>
            <a:chOff x="0" y="0"/>
            <a:chExt cx="5036205" cy="5483634"/>
          </a:xfrm>
        </p:grpSpPr>
        <p:sp>
          <p:nvSpPr>
            <p:cNvPr name="TextBox 25" id="25"/>
            <p:cNvSpPr txBox="true"/>
            <p:nvPr/>
          </p:nvSpPr>
          <p:spPr>
            <a:xfrm rot="0">
              <a:off x="0" y="-38100"/>
              <a:ext cx="5036205"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Contact &amp; Account Management</a:t>
              </a:r>
            </a:p>
          </p:txBody>
        </p:sp>
        <p:sp>
          <p:nvSpPr>
            <p:cNvPr name="TextBox 26" id="26"/>
            <p:cNvSpPr txBox="true"/>
            <p:nvPr/>
          </p:nvSpPr>
          <p:spPr>
            <a:xfrm rot="0">
              <a:off x="0" y="1856938"/>
              <a:ext cx="5036205" cy="36266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Centralized storage for customer and organization details, ensuring seamless communication.</a:t>
              </a:r>
            </a:p>
            <a:p>
              <a:pPr algn="l">
                <a:lnSpc>
                  <a:spcPts val="3640"/>
                </a:lnSpc>
              </a:pPr>
            </a:p>
          </p:txBody>
        </p:sp>
      </p:grpSp>
      <p:grpSp>
        <p:nvGrpSpPr>
          <p:cNvPr name="Group 27" id="27"/>
          <p:cNvGrpSpPr/>
          <p:nvPr/>
        </p:nvGrpSpPr>
        <p:grpSpPr>
          <a:xfrm rot="0">
            <a:off x="13894375" y="4547047"/>
            <a:ext cx="915555" cy="822769"/>
            <a:chOff x="0" y="0"/>
            <a:chExt cx="1220740" cy="1097025"/>
          </a:xfrm>
        </p:grpSpPr>
        <p:grpSp>
          <p:nvGrpSpPr>
            <p:cNvPr name="Group 28" id="28"/>
            <p:cNvGrpSpPr/>
            <p:nvPr/>
          </p:nvGrpSpPr>
          <p:grpSpPr>
            <a:xfrm rot="0">
              <a:off x="0" y="0"/>
              <a:ext cx="1220740" cy="1097025"/>
              <a:chOff x="0" y="0"/>
              <a:chExt cx="5977929" cy="5372100"/>
            </a:xfrm>
          </p:grpSpPr>
          <p:sp>
            <p:nvSpPr>
              <p:cNvPr name="Freeform 29" id="29"/>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30" id="30"/>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4</a:t>
              </a:r>
            </a:p>
          </p:txBody>
        </p:sp>
      </p:grpSp>
      <p:sp>
        <p:nvSpPr>
          <p:cNvPr name="AutoShape 31" id="31"/>
          <p:cNvSpPr/>
          <p:nvPr/>
        </p:nvSpPr>
        <p:spPr>
          <a:xfrm rot="0">
            <a:off x="0" y="9995062"/>
            <a:ext cx="18288000" cy="291938"/>
          </a:xfrm>
          <a:prstGeom prst="rect">
            <a:avLst/>
          </a:prstGeom>
          <a:solidFill>
            <a:srgbClr val="1836B2"/>
          </a:solidFill>
        </p:spPr>
      </p:sp>
      <p:sp>
        <p:nvSpPr>
          <p:cNvPr name="TextBox 32" id="32"/>
          <p:cNvSpPr txBox="true"/>
          <p:nvPr/>
        </p:nvSpPr>
        <p:spPr>
          <a:xfrm rot="0">
            <a:off x="1028700" y="1114425"/>
            <a:ext cx="11058993" cy="1234438"/>
          </a:xfrm>
          <a:prstGeom prst="rect">
            <a:avLst/>
          </a:prstGeom>
        </p:spPr>
        <p:txBody>
          <a:bodyPr anchor="t" rtlCol="false" tIns="0" lIns="0" bIns="0" rIns="0">
            <a:spAutoFit/>
          </a:bodyPr>
          <a:lstStyle/>
          <a:p>
            <a:pPr algn="l" marL="0" indent="0" lvl="0">
              <a:lnSpc>
                <a:spcPts val="9569"/>
              </a:lnSpc>
              <a:spcBef>
                <a:spcPct val="0"/>
              </a:spcBef>
            </a:pPr>
            <a:r>
              <a:rPr lang="en-US" b="true" sz="8699">
                <a:solidFill>
                  <a:srgbClr val="1836B2"/>
                </a:solidFill>
                <a:latin typeface="Fira Sans Semi-Bold"/>
                <a:ea typeface="Fira Sans Semi-Bold"/>
                <a:cs typeface="Fira Sans Semi-Bold"/>
                <a:sym typeface="Fira Sans Semi-Bold"/>
              </a:rPr>
              <a:t>SuiteCRM Features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H="true" flipV="true">
            <a:off x="1920037" y="4934619"/>
            <a:ext cx="14323069" cy="0"/>
          </a:xfrm>
          <a:prstGeom prst="line">
            <a:avLst/>
          </a:prstGeom>
          <a:ln cap="rnd" w="47625">
            <a:solidFill>
              <a:srgbClr val="86C7ED"/>
            </a:solidFill>
            <a:prstDash val="sysDot"/>
            <a:headEnd type="none" len="sm" w="sm"/>
            <a:tailEnd type="none" len="sm" w="sm"/>
          </a:ln>
        </p:spPr>
      </p:sp>
      <p:grpSp>
        <p:nvGrpSpPr>
          <p:cNvPr name="Group 3" id="3"/>
          <p:cNvGrpSpPr/>
          <p:nvPr/>
        </p:nvGrpSpPr>
        <p:grpSpPr>
          <a:xfrm rot="0">
            <a:off x="1920037" y="5902201"/>
            <a:ext cx="3364925" cy="3655526"/>
            <a:chOff x="0" y="0"/>
            <a:chExt cx="4486566" cy="4874034"/>
          </a:xfrm>
        </p:grpSpPr>
        <p:sp>
          <p:nvSpPr>
            <p:cNvPr name="TextBox 4" id="4"/>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Reports &amp; Dashboards</a:t>
              </a:r>
            </a:p>
          </p:txBody>
        </p:sp>
        <p:sp>
          <p:nvSpPr>
            <p:cNvPr name="TextBox 5" id="5"/>
            <p:cNvSpPr txBox="true"/>
            <p:nvPr/>
          </p:nvSpPr>
          <p:spPr>
            <a:xfrm rot="0">
              <a:off x="0" y="1856938"/>
              <a:ext cx="4486566" cy="30170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Customizable reports and real-time dashboards for insightful data analysis.</a:t>
              </a:r>
            </a:p>
          </p:txBody>
        </p:sp>
      </p:grpSp>
      <p:grpSp>
        <p:nvGrpSpPr>
          <p:cNvPr name="Group 6" id="6"/>
          <p:cNvGrpSpPr/>
          <p:nvPr/>
        </p:nvGrpSpPr>
        <p:grpSpPr>
          <a:xfrm rot="0">
            <a:off x="1920037" y="4524292"/>
            <a:ext cx="915555" cy="820652"/>
            <a:chOff x="0" y="0"/>
            <a:chExt cx="1220740" cy="1094203"/>
          </a:xfrm>
        </p:grpSpPr>
        <p:grpSp>
          <p:nvGrpSpPr>
            <p:cNvPr name="Group 7" id="7"/>
            <p:cNvGrpSpPr/>
            <p:nvPr/>
          </p:nvGrpSpPr>
          <p:grpSpPr>
            <a:xfrm rot="0">
              <a:off x="0" y="0"/>
              <a:ext cx="1220740" cy="1094203"/>
              <a:chOff x="0" y="0"/>
              <a:chExt cx="5977929" cy="5372100"/>
            </a:xfrm>
          </p:grpSpPr>
          <p:sp>
            <p:nvSpPr>
              <p:cNvPr name="Freeform 8" id="8"/>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9" id="9"/>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5</a:t>
              </a:r>
            </a:p>
          </p:txBody>
        </p:sp>
      </p:grpSp>
      <p:grpSp>
        <p:nvGrpSpPr>
          <p:cNvPr name="Group 10" id="10"/>
          <p:cNvGrpSpPr/>
          <p:nvPr/>
        </p:nvGrpSpPr>
        <p:grpSpPr>
          <a:xfrm rot="0">
            <a:off x="7461538" y="5902201"/>
            <a:ext cx="3364925" cy="3655526"/>
            <a:chOff x="0" y="0"/>
            <a:chExt cx="4486566" cy="4874034"/>
          </a:xfrm>
        </p:grpSpPr>
        <p:sp>
          <p:nvSpPr>
            <p:cNvPr name="TextBox 11" id="11"/>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Workflow Automation</a:t>
              </a:r>
            </a:p>
          </p:txBody>
        </p:sp>
        <p:sp>
          <p:nvSpPr>
            <p:cNvPr name="TextBox 12" id="12"/>
            <p:cNvSpPr txBox="true"/>
            <p:nvPr/>
          </p:nvSpPr>
          <p:spPr>
            <a:xfrm rot="0">
              <a:off x="0" y="1856938"/>
              <a:ext cx="4486566" cy="30170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Automate repetitive tasks to increase efficiency and streamline operations.</a:t>
              </a:r>
            </a:p>
          </p:txBody>
        </p:sp>
      </p:grpSp>
      <p:grpSp>
        <p:nvGrpSpPr>
          <p:cNvPr name="Group 13" id="13"/>
          <p:cNvGrpSpPr/>
          <p:nvPr/>
        </p:nvGrpSpPr>
        <p:grpSpPr>
          <a:xfrm rot="0">
            <a:off x="7461538" y="4524292"/>
            <a:ext cx="915555" cy="820652"/>
            <a:chOff x="0" y="0"/>
            <a:chExt cx="1220740" cy="1094203"/>
          </a:xfrm>
        </p:grpSpPr>
        <p:grpSp>
          <p:nvGrpSpPr>
            <p:cNvPr name="Group 14" id="14"/>
            <p:cNvGrpSpPr/>
            <p:nvPr/>
          </p:nvGrpSpPr>
          <p:grpSpPr>
            <a:xfrm rot="0">
              <a:off x="0" y="0"/>
              <a:ext cx="1220740" cy="1094203"/>
              <a:chOff x="0" y="0"/>
              <a:chExt cx="5977929" cy="5372100"/>
            </a:xfrm>
          </p:grpSpPr>
          <p:sp>
            <p:nvSpPr>
              <p:cNvPr name="Freeform 15" id="15"/>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16" id="16"/>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6</a:t>
              </a:r>
            </a:p>
          </p:txBody>
        </p:sp>
      </p:grpSp>
      <p:grpSp>
        <p:nvGrpSpPr>
          <p:cNvPr name="Group 17" id="17"/>
          <p:cNvGrpSpPr/>
          <p:nvPr/>
        </p:nvGrpSpPr>
        <p:grpSpPr>
          <a:xfrm rot="0">
            <a:off x="12878181" y="5902201"/>
            <a:ext cx="3364925" cy="3655526"/>
            <a:chOff x="0" y="0"/>
            <a:chExt cx="4486566" cy="4874034"/>
          </a:xfrm>
        </p:grpSpPr>
        <p:sp>
          <p:nvSpPr>
            <p:cNvPr name="TextBox 18" id="18"/>
            <p:cNvSpPr txBox="true"/>
            <p:nvPr/>
          </p:nvSpPr>
          <p:spPr>
            <a:xfrm rot="0">
              <a:off x="0" y="-38100"/>
              <a:ext cx="4486566" cy="15519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Customization &amp; Integration</a:t>
              </a:r>
            </a:p>
          </p:txBody>
        </p:sp>
        <p:sp>
          <p:nvSpPr>
            <p:cNvPr name="TextBox 19" id="19"/>
            <p:cNvSpPr txBox="true"/>
            <p:nvPr/>
          </p:nvSpPr>
          <p:spPr>
            <a:xfrm rot="0">
              <a:off x="0" y="1856938"/>
              <a:ext cx="4486566" cy="3017097"/>
            </a:xfrm>
            <a:prstGeom prst="rect">
              <a:avLst/>
            </a:prstGeom>
          </p:spPr>
          <p:txBody>
            <a:bodyPr anchor="t" rtlCol="false" tIns="0" lIns="0" bIns="0" rIns="0">
              <a:spAutoFit/>
            </a:bodyPr>
            <a:lstStyle/>
            <a:p>
              <a:pPr algn="l">
                <a:lnSpc>
                  <a:spcPts val="3640"/>
                </a:lnSpc>
              </a:pPr>
              <a:r>
                <a:rPr lang="en-US" sz="2600" spc="13">
                  <a:solidFill>
                    <a:srgbClr val="000000"/>
                  </a:solidFill>
                  <a:latin typeface="Fira Sans Light"/>
                  <a:ea typeface="Fira Sans Light"/>
                  <a:cs typeface="Fira Sans Light"/>
                  <a:sym typeface="Fira Sans Light"/>
                </a:rPr>
                <a:t>Adapt the CRM to specific business needs and integrate with other applications.</a:t>
              </a:r>
            </a:p>
          </p:txBody>
        </p:sp>
      </p:grpSp>
      <p:grpSp>
        <p:nvGrpSpPr>
          <p:cNvPr name="Group 20" id="20"/>
          <p:cNvGrpSpPr/>
          <p:nvPr/>
        </p:nvGrpSpPr>
        <p:grpSpPr>
          <a:xfrm rot="0">
            <a:off x="12878181" y="4524292"/>
            <a:ext cx="915555" cy="820652"/>
            <a:chOff x="0" y="0"/>
            <a:chExt cx="1220740" cy="1094203"/>
          </a:xfrm>
        </p:grpSpPr>
        <p:grpSp>
          <p:nvGrpSpPr>
            <p:cNvPr name="Group 21" id="21"/>
            <p:cNvGrpSpPr/>
            <p:nvPr/>
          </p:nvGrpSpPr>
          <p:grpSpPr>
            <a:xfrm rot="0">
              <a:off x="0" y="0"/>
              <a:ext cx="1220740" cy="1094203"/>
              <a:chOff x="0" y="0"/>
              <a:chExt cx="5977929" cy="5372100"/>
            </a:xfrm>
          </p:grpSpPr>
          <p:sp>
            <p:nvSpPr>
              <p:cNvPr name="Freeform 22" id="22"/>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23" id="23"/>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7</a:t>
              </a:r>
            </a:p>
          </p:txBody>
        </p:sp>
      </p:grpSp>
      <p:sp>
        <p:nvSpPr>
          <p:cNvPr name="AutoShape 24" id="24"/>
          <p:cNvSpPr/>
          <p:nvPr/>
        </p:nvSpPr>
        <p:spPr>
          <a:xfrm rot="0">
            <a:off x="0" y="9995062"/>
            <a:ext cx="18288000" cy="291938"/>
          </a:xfrm>
          <a:prstGeom prst="rect">
            <a:avLst/>
          </a:prstGeom>
          <a:solidFill>
            <a:srgbClr val="1836B2"/>
          </a:solidFill>
        </p:spPr>
      </p:sp>
      <p:sp>
        <p:nvSpPr>
          <p:cNvPr name="TextBox 25" id="25"/>
          <p:cNvSpPr txBox="true"/>
          <p:nvPr/>
        </p:nvSpPr>
        <p:spPr>
          <a:xfrm rot="0">
            <a:off x="1028700" y="1114425"/>
            <a:ext cx="11058993" cy="1234438"/>
          </a:xfrm>
          <a:prstGeom prst="rect">
            <a:avLst/>
          </a:prstGeom>
        </p:spPr>
        <p:txBody>
          <a:bodyPr anchor="t" rtlCol="false" tIns="0" lIns="0" bIns="0" rIns="0">
            <a:spAutoFit/>
          </a:bodyPr>
          <a:lstStyle/>
          <a:p>
            <a:pPr algn="l" marL="0" indent="0" lvl="0">
              <a:lnSpc>
                <a:spcPts val="9569"/>
              </a:lnSpc>
              <a:spcBef>
                <a:spcPct val="0"/>
              </a:spcBef>
            </a:pPr>
            <a:r>
              <a:rPr lang="en-US" b="true" sz="8699">
                <a:solidFill>
                  <a:srgbClr val="1836B2"/>
                </a:solidFill>
                <a:latin typeface="Fira Sans Semi-Bold"/>
                <a:ea typeface="Fira Sans Semi-Bold"/>
                <a:cs typeface="Fira Sans Semi-Bold"/>
                <a:sym typeface="Fira Sans Semi-Bold"/>
              </a:rPr>
              <a:t>SuiteCRM Features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H="true">
            <a:off x="1028700" y="2843183"/>
            <a:ext cx="16230600" cy="0"/>
          </a:xfrm>
          <a:prstGeom prst="line">
            <a:avLst/>
          </a:prstGeom>
          <a:ln cap="rnd" w="47625">
            <a:solidFill>
              <a:srgbClr val="86C7ED"/>
            </a:solidFill>
            <a:prstDash val="sysDot"/>
            <a:headEnd type="none" len="sm" w="sm"/>
            <a:tailEnd type="none" len="sm" w="sm"/>
          </a:ln>
        </p:spPr>
      </p:sp>
      <p:grpSp>
        <p:nvGrpSpPr>
          <p:cNvPr name="Group 3" id="3"/>
          <p:cNvGrpSpPr/>
          <p:nvPr/>
        </p:nvGrpSpPr>
        <p:grpSpPr>
          <a:xfrm rot="0">
            <a:off x="262656" y="4155591"/>
            <a:ext cx="4557061" cy="4051615"/>
            <a:chOff x="0" y="0"/>
            <a:chExt cx="6076082" cy="5402153"/>
          </a:xfrm>
        </p:grpSpPr>
        <p:sp>
          <p:nvSpPr>
            <p:cNvPr name="TextBox 4" id="4"/>
            <p:cNvSpPr txBox="true"/>
            <p:nvPr/>
          </p:nvSpPr>
          <p:spPr>
            <a:xfrm rot="0">
              <a:off x="0" y="-38100"/>
              <a:ext cx="6076082" cy="777727"/>
            </a:xfrm>
            <a:prstGeom prst="rect">
              <a:avLst/>
            </a:prstGeom>
          </p:spPr>
          <p:txBody>
            <a:bodyPr anchor="t" rtlCol="false" tIns="0" lIns="0" bIns="0" rIns="0">
              <a:spAutoFit/>
            </a:bodyPr>
            <a:lstStyle/>
            <a:p>
              <a:pPr algn="l" marL="0" indent="0" lvl="0">
                <a:lnSpc>
                  <a:spcPts val="4764"/>
                </a:lnSpc>
                <a:spcBef>
                  <a:spcPct val="0"/>
                </a:spcBef>
              </a:pPr>
              <a:r>
                <a:rPr lang="en-US" b="true" sz="3665" spc="-73">
                  <a:solidFill>
                    <a:srgbClr val="000000"/>
                  </a:solidFill>
                  <a:latin typeface="Fira Sans Medium"/>
                  <a:ea typeface="Fira Sans Medium"/>
                  <a:cs typeface="Fira Sans Medium"/>
                  <a:sym typeface="Fira Sans Medium"/>
                </a:rPr>
                <a:t>Requirement Analysis</a:t>
              </a:r>
            </a:p>
          </p:txBody>
        </p:sp>
        <p:sp>
          <p:nvSpPr>
            <p:cNvPr name="TextBox 5" id="5"/>
            <p:cNvSpPr txBox="true"/>
            <p:nvPr/>
          </p:nvSpPr>
          <p:spPr>
            <a:xfrm rot="0">
              <a:off x="0" y="1089991"/>
              <a:ext cx="6076082" cy="4312163"/>
            </a:xfrm>
            <a:prstGeom prst="rect">
              <a:avLst/>
            </a:prstGeom>
          </p:spPr>
          <p:txBody>
            <a:bodyPr anchor="t" rtlCol="false" tIns="0" lIns="0" bIns="0" rIns="0">
              <a:spAutoFit/>
            </a:bodyPr>
            <a:lstStyle/>
            <a:p>
              <a:pPr algn="l" marL="571531" indent="-285765" lvl="1">
                <a:lnSpc>
                  <a:spcPts val="3706"/>
                </a:lnSpc>
                <a:buFont typeface="Arial"/>
                <a:buChar char="•"/>
              </a:pPr>
              <a:r>
                <a:rPr lang="en-US" sz="2647" spc="13">
                  <a:solidFill>
                    <a:srgbClr val="000000"/>
                  </a:solidFill>
                  <a:latin typeface="Fira Sans Light"/>
                  <a:ea typeface="Fira Sans Light"/>
                  <a:cs typeface="Fira Sans Light"/>
                  <a:sym typeface="Fira Sans Light"/>
                </a:rPr>
                <a:t>Understand and analyze requirements for the application.</a:t>
              </a:r>
            </a:p>
            <a:p>
              <a:pPr algn="l" marL="571531" indent="-285765" lvl="1">
                <a:lnSpc>
                  <a:spcPts val="3706"/>
                </a:lnSpc>
                <a:buFont typeface="Arial"/>
                <a:buChar char="•"/>
              </a:pPr>
              <a:r>
                <a:rPr lang="en-US" sz="2647" spc="13">
                  <a:solidFill>
                    <a:srgbClr val="000000"/>
                  </a:solidFill>
                  <a:latin typeface="Fira Sans Light"/>
                  <a:ea typeface="Fira Sans Light"/>
                  <a:cs typeface="Fira Sans Light"/>
                  <a:sym typeface="Fira Sans Light"/>
                </a:rPr>
                <a:t>Identify testing requirements, goals, and objectives.</a:t>
              </a:r>
            </a:p>
            <a:p>
              <a:pPr algn="l">
                <a:lnSpc>
                  <a:spcPts val="3706"/>
                </a:lnSpc>
              </a:pPr>
            </a:p>
          </p:txBody>
        </p:sp>
      </p:grpSp>
      <p:grpSp>
        <p:nvGrpSpPr>
          <p:cNvPr name="Group 6" id="6"/>
          <p:cNvGrpSpPr/>
          <p:nvPr/>
        </p:nvGrpSpPr>
        <p:grpSpPr>
          <a:xfrm rot="0">
            <a:off x="570922" y="2431799"/>
            <a:ext cx="915555" cy="822769"/>
            <a:chOff x="0" y="0"/>
            <a:chExt cx="1220740" cy="1097025"/>
          </a:xfrm>
        </p:grpSpPr>
        <p:grpSp>
          <p:nvGrpSpPr>
            <p:cNvPr name="Group 7" id="7"/>
            <p:cNvGrpSpPr/>
            <p:nvPr/>
          </p:nvGrpSpPr>
          <p:grpSpPr>
            <a:xfrm rot="0">
              <a:off x="0" y="0"/>
              <a:ext cx="1220740" cy="1097025"/>
              <a:chOff x="0" y="0"/>
              <a:chExt cx="5977929" cy="5372100"/>
            </a:xfrm>
          </p:grpSpPr>
          <p:sp>
            <p:nvSpPr>
              <p:cNvPr name="Freeform 8" id="8"/>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9" id="9"/>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1</a:t>
              </a:r>
            </a:p>
          </p:txBody>
        </p:sp>
      </p:grpSp>
      <p:grpSp>
        <p:nvGrpSpPr>
          <p:cNvPr name="Group 10" id="10"/>
          <p:cNvGrpSpPr/>
          <p:nvPr/>
        </p:nvGrpSpPr>
        <p:grpSpPr>
          <a:xfrm rot="0">
            <a:off x="5345833" y="4155591"/>
            <a:ext cx="3927201" cy="4126404"/>
            <a:chOff x="0" y="0"/>
            <a:chExt cx="5236268" cy="5501871"/>
          </a:xfrm>
        </p:grpSpPr>
        <p:sp>
          <p:nvSpPr>
            <p:cNvPr name="TextBox 11" id="11"/>
            <p:cNvSpPr txBox="true"/>
            <p:nvPr/>
          </p:nvSpPr>
          <p:spPr>
            <a:xfrm rot="0">
              <a:off x="0" y="-38100"/>
              <a:ext cx="5236268" cy="713753"/>
            </a:xfrm>
            <a:prstGeom prst="rect">
              <a:avLst/>
            </a:prstGeom>
          </p:spPr>
          <p:txBody>
            <a:bodyPr anchor="t" rtlCol="false" tIns="0" lIns="0" bIns="0" rIns="0">
              <a:spAutoFit/>
            </a:bodyPr>
            <a:lstStyle/>
            <a:p>
              <a:pPr algn="l" marL="0" indent="0" lvl="0">
                <a:lnSpc>
                  <a:spcPts val="4352"/>
                </a:lnSpc>
                <a:spcBef>
                  <a:spcPct val="0"/>
                </a:spcBef>
              </a:pPr>
              <a:r>
                <a:rPr lang="en-US" b="true" sz="3348" spc="-66">
                  <a:solidFill>
                    <a:srgbClr val="000000"/>
                  </a:solidFill>
                  <a:latin typeface="Fira Sans Medium"/>
                  <a:ea typeface="Fira Sans Medium"/>
                  <a:cs typeface="Fira Sans Medium"/>
                  <a:sym typeface="Fira Sans Medium"/>
                </a:rPr>
                <a:t>Test Planning</a:t>
              </a:r>
            </a:p>
          </p:txBody>
        </p:sp>
        <p:sp>
          <p:nvSpPr>
            <p:cNvPr name="TextBox 12" id="12"/>
            <p:cNvSpPr txBox="true"/>
            <p:nvPr/>
          </p:nvSpPr>
          <p:spPr>
            <a:xfrm rot="0">
              <a:off x="0" y="1000293"/>
              <a:ext cx="5236268" cy="4501578"/>
            </a:xfrm>
            <a:prstGeom prst="rect">
              <a:avLst/>
            </a:prstGeom>
          </p:spPr>
          <p:txBody>
            <a:bodyPr anchor="t" rtlCol="false" tIns="0" lIns="0" bIns="0" rIns="0">
              <a:spAutoFit/>
            </a:bodyPr>
            <a:lstStyle/>
            <a:p>
              <a:pPr algn="l" marL="522096" indent="-261048" lvl="1">
                <a:lnSpc>
                  <a:spcPts val="3385"/>
                </a:lnSpc>
                <a:buFont typeface="Arial"/>
                <a:buChar char="•"/>
              </a:pPr>
              <a:r>
                <a:rPr lang="en-US" sz="2418" spc="12">
                  <a:solidFill>
                    <a:srgbClr val="000000"/>
                  </a:solidFill>
                  <a:latin typeface="Fira Sans Light"/>
                  <a:ea typeface="Fira Sans Light"/>
                  <a:cs typeface="Fira Sans Light"/>
                  <a:sym typeface="Fira Sans Light"/>
                </a:rPr>
                <a:t>Define the testing scope, approach, and resources.</a:t>
              </a:r>
            </a:p>
            <a:p>
              <a:pPr algn="l" marL="522096" indent="-261048" lvl="1">
                <a:lnSpc>
                  <a:spcPts val="3385"/>
                </a:lnSpc>
                <a:buFont typeface="Arial"/>
                <a:buChar char="•"/>
              </a:pPr>
              <a:r>
                <a:rPr lang="en-US" sz="2418" spc="12">
                  <a:solidFill>
                    <a:srgbClr val="000000"/>
                  </a:solidFill>
                  <a:latin typeface="Fira Sans Light"/>
                  <a:ea typeface="Fira Sans Light"/>
                  <a:cs typeface="Fira Sans Light"/>
                  <a:sym typeface="Fira Sans Light"/>
                </a:rPr>
                <a:t>Create a test plan document outlining strategies, tools, and responsibilities.</a:t>
              </a:r>
            </a:p>
            <a:p>
              <a:pPr algn="l">
                <a:lnSpc>
                  <a:spcPts val="3385"/>
                </a:lnSpc>
              </a:pPr>
            </a:p>
          </p:txBody>
        </p:sp>
      </p:grpSp>
      <p:grpSp>
        <p:nvGrpSpPr>
          <p:cNvPr name="Group 13" id="13"/>
          <p:cNvGrpSpPr/>
          <p:nvPr/>
        </p:nvGrpSpPr>
        <p:grpSpPr>
          <a:xfrm rot="0">
            <a:off x="5345833" y="2451691"/>
            <a:ext cx="915555" cy="822769"/>
            <a:chOff x="0" y="0"/>
            <a:chExt cx="1220740" cy="1097025"/>
          </a:xfrm>
        </p:grpSpPr>
        <p:grpSp>
          <p:nvGrpSpPr>
            <p:cNvPr name="Group 14" id="14"/>
            <p:cNvGrpSpPr/>
            <p:nvPr/>
          </p:nvGrpSpPr>
          <p:grpSpPr>
            <a:xfrm rot="0">
              <a:off x="0" y="0"/>
              <a:ext cx="1220740" cy="1097025"/>
              <a:chOff x="0" y="0"/>
              <a:chExt cx="5977929" cy="5372100"/>
            </a:xfrm>
          </p:grpSpPr>
          <p:sp>
            <p:nvSpPr>
              <p:cNvPr name="Freeform 15" id="15"/>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16" id="16"/>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2</a:t>
              </a:r>
            </a:p>
          </p:txBody>
        </p:sp>
      </p:grpSp>
      <p:grpSp>
        <p:nvGrpSpPr>
          <p:cNvPr name="Group 17" id="17"/>
          <p:cNvGrpSpPr/>
          <p:nvPr/>
        </p:nvGrpSpPr>
        <p:grpSpPr>
          <a:xfrm rot="0">
            <a:off x="9377809" y="4155591"/>
            <a:ext cx="4247289" cy="4893776"/>
            <a:chOff x="0" y="0"/>
            <a:chExt cx="5663052" cy="6525034"/>
          </a:xfrm>
        </p:grpSpPr>
        <p:sp>
          <p:nvSpPr>
            <p:cNvPr name="TextBox 18" id="18"/>
            <p:cNvSpPr txBox="true"/>
            <p:nvPr/>
          </p:nvSpPr>
          <p:spPr>
            <a:xfrm rot="0">
              <a:off x="0" y="-38100"/>
              <a:ext cx="5663052" cy="7645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Test Case Design</a:t>
              </a:r>
            </a:p>
          </p:txBody>
        </p:sp>
        <p:sp>
          <p:nvSpPr>
            <p:cNvPr name="TextBox 19" id="19"/>
            <p:cNvSpPr txBox="true"/>
            <p:nvPr/>
          </p:nvSpPr>
          <p:spPr>
            <a:xfrm rot="0">
              <a:off x="0" y="1069538"/>
              <a:ext cx="5663052" cy="5455497"/>
            </a:xfrm>
            <a:prstGeom prst="rect">
              <a:avLst/>
            </a:prstGeom>
          </p:spPr>
          <p:txBody>
            <a:bodyPr anchor="t" rtlCol="false" tIns="0" lIns="0" bIns="0" rIns="0">
              <a:spAutoFit/>
            </a:bodyPr>
            <a:lstStyle/>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Develop detailed test cases and scenarios based on requirements.</a:t>
              </a:r>
            </a:p>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Ensure test cases are traceable, clear, and cover functional and non-functional requirements.</a:t>
              </a:r>
            </a:p>
            <a:p>
              <a:pPr algn="l">
                <a:lnSpc>
                  <a:spcPts val="3640"/>
                </a:lnSpc>
              </a:pPr>
            </a:p>
          </p:txBody>
        </p:sp>
      </p:grpSp>
      <p:grpSp>
        <p:nvGrpSpPr>
          <p:cNvPr name="Group 20" id="20"/>
          <p:cNvGrpSpPr/>
          <p:nvPr/>
        </p:nvGrpSpPr>
        <p:grpSpPr>
          <a:xfrm rot="0">
            <a:off x="9377809" y="2451691"/>
            <a:ext cx="915555" cy="822769"/>
            <a:chOff x="0" y="0"/>
            <a:chExt cx="1220740" cy="1097025"/>
          </a:xfrm>
        </p:grpSpPr>
        <p:grpSp>
          <p:nvGrpSpPr>
            <p:cNvPr name="Group 21" id="21"/>
            <p:cNvGrpSpPr/>
            <p:nvPr/>
          </p:nvGrpSpPr>
          <p:grpSpPr>
            <a:xfrm rot="0">
              <a:off x="0" y="0"/>
              <a:ext cx="1220740" cy="1097025"/>
              <a:chOff x="0" y="0"/>
              <a:chExt cx="5977929" cy="5372100"/>
            </a:xfrm>
          </p:grpSpPr>
          <p:sp>
            <p:nvSpPr>
              <p:cNvPr name="Freeform 22" id="22"/>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23" id="23"/>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3</a:t>
              </a:r>
            </a:p>
          </p:txBody>
        </p:sp>
      </p:grpSp>
      <p:grpSp>
        <p:nvGrpSpPr>
          <p:cNvPr name="Group 24" id="24"/>
          <p:cNvGrpSpPr/>
          <p:nvPr/>
        </p:nvGrpSpPr>
        <p:grpSpPr>
          <a:xfrm rot="0">
            <a:off x="13625099" y="4155591"/>
            <a:ext cx="4518177" cy="4893776"/>
            <a:chOff x="0" y="0"/>
            <a:chExt cx="6024236" cy="6525034"/>
          </a:xfrm>
        </p:grpSpPr>
        <p:sp>
          <p:nvSpPr>
            <p:cNvPr name="TextBox 25" id="25"/>
            <p:cNvSpPr txBox="true"/>
            <p:nvPr/>
          </p:nvSpPr>
          <p:spPr>
            <a:xfrm rot="0">
              <a:off x="0" y="-38100"/>
              <a:ext cx="6024236" cy="7645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Environment Setup</a:t>
              </a:r>
            </a:p>
          </p:txBody>
        </p:sp>
        <p:sp>
          <p:nvSpPr>
            <p:cNvPr name="TextBox 26" id="26"/>
            <p:cNvSpPr txBox="true"/>
            <p:nvPr/>
          </p:nvSpPr>
          <p:spPr>
            <a:xfrm rot="0">
              <a:off x="0" y="1069538"/>
              <a:ext cx="6024236" cy="5455497"/>
            </a:xfrm>
            <a:prstGeom prst="rect">
              <a:avLst/>
            </a:prstGeom>
          </p:spPr>
          <p:txBody>
            <a:bodyPr anchor="t" rtlCol="false" tIns="0" lIns="0" bIns="0" rIns="0">
              <a:spAutoFit/>
            </a:bodyPr>
            <a:lstStyle/>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Prepare the testing environment, including hardware, software, and network configurations.</a:t>
              </a:r>
            </a:p>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Ensure all dependencies are available and the environment resembles production.</a:t>
              </a:r>
            </a:p>
            <a:p>
              <a:pPr algn="l">
                <a:lnSpc>
                  <a:spcPts val="3640"/>
                </a:lnSpc>
              </a:pPr>
            </a:p>
          </p:txBody>
        </p:sp>
      </p:grpSp>
      <p:grpSp>
        <p:nvGrpSpPr>
          <p:cNvPr name="Group 27" id="27"/>
          <p:cNvGrpSpPr/>
          <p:nvPr/>
        </p:nvGrpSpPr>
        <p:grpSpPr>
          <a:xfrm rot="0">
            <a:off x="13625099" y="2451691"/>
            <a:ext cx="915555" cy="822769"/>
            <a:chOff x="0" y="0"/>
            <a:chExt cx="1220740" cy="1097025"/>
          </a:xfrm>
        </p:grpSpPr>
        <p:grpSp>
          <p:nvGrpSpPr>
            <p:cNvPr name="Group 28" id="28"/>
            <p:cNvGrpSpPr/>
            <p:nvPr/>
          </p:nvGrpSpPr>
          <p:grpSpPr>
            <a:xfrm rot="0">
              <a:off x="0" y="0"/>
              <a:ext cx="1220740" cy="1097025"/>
              <a:chOff x="0" y="0"/>
              <a:chExt cx="5977929" cy="5372100"/>
            </a:xfrm>
          </p:grpSpPr>
          <p:sp>
            <p:nvSpPr>
              <p:cNvPr name="Freeform 29" id="29"/>
              <p:cNvSpPr/>
              <p:nvPr/>
            </p:nvSpPr>
            <p:spPr>
              <a:xfrm flipH="false" flipV="false" rot="0">
                <a:off x="0" y="0"/>
                <a:ext cx="5977929" cy="5372100"/>
              </a:xfrm>
              <a:custGeom>
                <a:avLst/>
                <a:gdLst/>
                <a:ahLst/>
                <a:cxnLst/>
                <a:rect r="r" b="b" t="t" l="l"/>
                <a:pathLst>
                  <a:path h="5372100" w="5977929">
                    <a:moveTo>
                      <a:pt x="4427259" y="0"/>
                    </a:moveTo>
                    <a:lnTo>
                      <a:pt x="1550670" y="0"/>
                    </a:lnTo>
                    <a:lnTo>
                      <a:pt x="0" y="2686050"/>
                    </a:lnTo>
                    <a:lnTo>
                      <a:pt x="1550670" y="5372100"/>
                    </a:lnTo>
                    <a:lnTo>
                      <a:pt x="4427259" y="5372100"/>
                    </a:lnTo>
                    <a:lnTo>
                      <a:pt x="5977929" y="2686050"/>
                    </a:lnTo>
                    <a:lnTo>
                      <a:pt x="4427259" y="0"/>
                    </a:lnTo>
                    <a:close/>
                  </a:path>
                </a:pathLst>
              </a:custGeom>
              <a:solidFill>
                <a:srgbClr val="A066CB"/>
              </a:solidFill>
            </p:spPr>
          </p:sp>
        </p:grpSp>
        <p:sp>
          <p:nvSpPr>
            <p:cNvPr name="TextBox 30" id="30"/>
            <p:cNvSpPr txBox="true"/>
            <p:nvPr/>
          </p:nvSpPr>
          <p:spPr>
            <a:xfrm rot="0">
              <a:off x="138587" y="191784"/>
              <a:ext cx="943567" cy="767362"/>
            </a:xfrm>
            <a:prstGeom prst="rect">
              <a:avLst/>
            </a:prstGeom>
          </p:spPr>
          <p:txBody>
            <a:bodyPr anchor="t" rtlCol="false" tIns="0" lIns="0" bIns="0" rIns="0">
              <a:spAutoFit/>
            </a:bodyPr>
            <a:lstStyle/>
            <a:p>
              <a:pPr algn="ctr" marL="0" indent="0" lvl="0">
                <a:lnSpc>
                  <a:spcPts val="4680"/>
                </a:lnSpc>
                <a:spcBef>
                  <a:spcPct val="0"/>
                </a:spcBef>
              </a:pPr>
              <a:r>
                <a:rPr lang="en-US" b="true" sz="3600" spc="-72" u="none">
                  <a:solidFill>
                    <a:srgbClr val="FFFFFF"/>
                  </a:solidFill>
                  <a:latin typeface="Fira Sans Medium"/>
                  <a:ea typeface="Fira Sans Medium"/>
                  <a:cs typeface="Fira Sans Medium"/>
                  <a:sym typeface="Fira Sans Medium"/>
                </a:rPr>
                <a:t>4</a:t>
              </a:r>
            </a:p>
          </p:txBody>
        </p:sp>
      </p:grpSp>
      <p:sp>
        <p:nvSpPr>
          <p:cNvPr name="AutoShape 31" id="31"/>
          <p:cNvSpPr/>
          <p:nvPr/>
        </p:nvSpPr>
        <p:spPr>
          <a:xfrm rot="0">
            <a:off x="0" y="9995062"/>
            <a:ext cx="18288000" cy="291938"/>
          </a:xfrm>
          <a:prstGeom prst="rect">
            <a:avLst/>
          </a:prstGeom>
          <a:solidFill>
            <a:srgbClr val="1836B2"/>
          </a:solidFill>
        </p:spPr>
      </p:sp>
      <p:sp>
        <p:nvSpPr>
          <p:cNvPr name="TextBox 32" id="32"/>
          <p:cNvSpPr txBox="true"/>
          <p:nvPr/>
        </p:nvSpPr>
        <p:spPr>
          <a:xfrm rot="0">
            <a:off x="1028700" y="1114425"/>
            <a:ext cx="15167748" cy="2444113"/>
          </a:xfrm>
          <a:prstGeom prst="rect">
            <a:avLst/>
          </a:prstGeom>
        </p:spPr>
        <p:txBody>
          <a:bodyPr anchor="t" rtlCol="false" tIns="0" lIns="0" bIns="0" rIns="0">
            <a:spAutoFit/>
          </a:bodyPr>
          <a:lstStyle/>
          <a:p>
            <a:pPr algn="l">
              <a:lnSpc>
                <a:spcPts val="9569"/>
              </a:lnSpc>
            </a:pPr>
            <a:r>
              <a:rPr lang="en-US" sz="8699" b="true">
                <a:solidFill>
                  <a:srgbClr val="1836B2"/>
                </a:solidFill>
                <a:latin typeface="Fira Sans Semi-Bold"/>
                <a:ea typeface="Fira Sans Semi-Bold"/>
                <a:cs typeface="Fira Sans Semi-Bold"/>
                <a:sym typeface="Fira Sans Semi-Bold"/>
              </a:rPr>
              <a:t>Steps of the Testing Process</a:t>
            </a:r>
          </a:p>
          <a:p>
            <a:pPr algn="l" marL="0" indent="0" lvl="0">
              <a:lnSpc>
                <a:spcPts val="956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H="true">
            <a:off x="1028700" y="2843183"/>
            <a:ext cx="16230600" cy="0"/>
          </a:xfrm>
          <a:prstGeom prst="line">
            <a:avLst/>
          </a:prstGeom>
          <a:ln cap="rnd" w="47625">
            <a:solidFill>
              <a:srgbClr val="86C7ED"/>
            </a:solidFill>
            <a:prstDash val="sysDot"/>
            <a:headEnd type="none" len="sm" w="sm"/>
            <a:tailEnd type="none" len="sm" w="sm"/>
          </a:ln>
        </p:spPr>
      </p:sp>
      <p:grpSp>
        <p:nvGrpSpPr>
          <p:cNvPr name="Group 3" id="3"/>
          <p:cNvGrpSpPr/>
          <p:nvPr/>
        </p:nvGrpSpPr>
        <p:grpSpPr>
          <a:xfrm rot="0">
            <a:off x="573651" y="3815562"/>
            <a:ext cx="4557061" cy="3586115"/>
            <a:chOff x="0" y="0"/>
            <a:chExt cx="6076082" cy="4781487"/>
          </a:xfrm>
        </p:grpSpPr>
        <p:sp>
          <p:nvSpPr>
            <p:cNvPr name="TextBox 4" id="4"/>
            <p:cNvSpPr txBox="true"/>
            <p:nvPr/>
          </p:nvSpPr>
          <p:spPr>
            <a:xfrm rot="0">
              <a:off x="0" y="-38100"/>
              <a:ext cx="6076082" cy="777727"/>
            </a:xfrm>
            <a:prstGeom prst="rect">
              <a:avLst/>
            </a:prstGeom>
          </p:spPr>
          <p:txBody>
            <a:bodyPr anchor="t" rtlCol="false" tIns="0" lIns="0" bIns="0" rIns="0">
              <a:spAutoFit/>
            </a:bodyPr>
            <a:lstStyle/>
            <a:p>
              <a:pPr algn="l" marL="0" indent="0" lvl="0">
                <a:lnSpc>
                  <a:spcPts val="4764"/>
                </a:lnSpc>
                <a:spcBef>
                  <a:spcPct val="0"/>
                </a:spcBef>
              </a:pPr>
              <a:r>
                <a:rPr lang="en-US" b="true" sz="3665" spc="-73">
                  <a:solidFill>
                    <a:srgbClr val="000000"/>
                  </a:solidFill>
                  <a:latin typeface="Fira Sans Medium"/>
                  <a:ea typeface="Fira Sans Medium"/>
                  <a:cs typeface="Fira Sans Medium"/>
                  <a:sym typeface="Fira Sans Medium"/>
                </a:rPr>
                <a:t>Test Execution</a:t>
              </a:r>
            </a:p>
          </p:txBody>
        </p:sp>
        <p:sp>
          <p:nvSpPr>
            <p:cNvPr name="TextBox 5" id="5"/>
            <p:cNvSpPr txBox="true"/>
            <p:nvPr/>
          </p:nvSpPr>
          <p:spPr>
            <a:xfrm rot="0">
              <a:off x="0" y="1089991"/>
              <a:ext cx="6076082" cy="3691496"/>
            </a:xfrm>
            <a:prstGeom prst="rect">
              <a:avLst/>
            </a:prstGeom>
          </p:spPr>
          <p:txBody>
            <a:bodyPr anchor="t" rtlCol="false" tIns="0" lIns="0" bIns="0" rIns="0">
              <a:spAutoFit/>
            </a:bodyPr>
            <a:lstStyle/>
            <a:p>
              <a:pPr algn="l" marL="571531" indent="-285765" lvl="1">
                <a:lnSpc>
                  <a:spcPts val="3706"/>
                </a:lnSpc>
                <a:buFont typeface="Arial"/>
                <a:buChar char="•"/>
              </a:pPr>
              <a:r>
                <a:rPr lang="en-US" sz="2647" spc="13">
                  <a:solidFill>
                    <a:srgbClr val="000000"/>
                  </a:solidFill>
                  <a:latin typeface="Fira Sans Light"/>
                  <a:ea typeface="Fira Sans Light"/>
                  <a:cs typeface="Fira Sans Light"/>
                  <a:sym typeface="Fira Sans Light"/>
                </a:rPr>
                <a:t>Run the test cases as planned.</a:t>
              </a:r>
            </a:p>
            <a:p>
              <a:pPr algn="l" marL="571531" indent="-285765" lvl="1">
                <a:lnSpc>
                  <a:spcPts val="3706"/>
                </a:lnSpc>
                <a:buFont typeface="Arial"/>
                <a:buChar char="•"/>
              </a:pPr>
              <a:r>
                <a:rPr lang="en-US" sz="2647" spc="13">
                  <a:solidFill>
                    <a:srgbClr val="000000"/>
                  </a:solidFill>
                  <a:latin typeface="Fira Sans Light"/>
                  <a:ea typeface="Fira Sans Light"/>
                  <a:cs typeface="Fira Sans Light"/>
                  <a:sym typeface="Fira Sans Light"/>
                </a:rPr>
                <a:t>Log any defects or issues found and report results.</a:t>
              </a:r>
            </a:p>
            <a:p>
              <a:pPr algn="l">
                <a:lnSpc>
                  <a:spcPts val="3706"/>
                </a:lnSpc>
              </a:pPr>
            </a:p>
            <a:p>
              <a:pPr algn="l">
                <a:lnSpc>
                  <a:spcPts val="3706"/>
                </a:lnSpc>
              </a:pPr>
            </a:p>
          </p:txBody>
        </p:sp>
      </p:grpSp>
      <p:grpSp>
        <p:nvGrpSpPr>
          <p:cNvPr name="Group 6" id="6"/>
          <p:cNvGrpSpPr/>
          <p:nvPr/>
        </p:nvGrpSpPr>
        <p:grpSpPr>
          <a:xfrm rot="0">
            <a:off x="570922" y="2432857"/>
            <a:ext cx="915555" cy="820652"/>
            <a:chOff x="0" y="0"/>
            <a:chExt cx="1220740" cy="1094203"/>
          </a:xfrm>
        </p:grpSpPr>
        <p:grpSp>
          <p:nvGrpSpPr>
            <p:cNvPr name="Group 7" id="7"/>
            <p:cNvGrpSpPr/>
            <p:nvPr/>
          </p:nvGrpSpPr>
          <p:grpSpPr>
            <a:xfrm rot="0">
              <a:off x="0" y="0"/>
              <a:ext cx="1220740" cy="1094203"/>
              <a:chOff x="0" y="0"/>
              <a:chExt cx="5977929" cy="5372100"/>
            </a:xfrm>
          </p:grpSpPr>
          <p:sp>
            <p:nvSpPr>
              <p:cNvPr name="Freeform 8" id="8"/>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9" id="9"/>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5</a:t>
              </a:r>
            </a:p>
          </p:txBody>
        </p:sp>
      </p:grpSp>
      <p:grpSp>
        <p:nvGrpSpPr>
          <p:cNvPr name="Group 10" id="10"/>
          <p:cNvGrpSpPr/>
          <p:nvPr/>
        </p:nvGrpSpPr>
        <p:grpSpPr>
          <a:xfrm rot="0">
            <a:off x="5745824" y="3815562"/>
            <a:ext cx="6276325" cy="3318711"/>
            <a:chOff x="0" y="0"/>
            <a:chExt cx="8368434" cy="4424949"/>
          </a:xfrm>
        </p:grpSpPr>
        <p:sp>
          <p:nvSpPr>
            <p:cNvPr name="TextBox 11" id="11"/>
            <p:cNvSpPr txBox="true"/>
            <p:nvPr/>
          </p:nvSpPr>
          <p:spPr>
            <a:xfrm rot="0">
              <a:off x="0" y="-38100"/>
              <a:ext cx="8368434" cy="824678"/>
            </a:xfrm>
            <a:prstGeom prst="rect">
              <a:avLst/>
            </a:prstGeom>
          </p:spPr>
          <p:txBody>
            <a:bodyPr anchor="t" rtlCol="false" tIns="0" lIns="0" bIns="0" rIns="0">
              <a:spAutoFit/>
            </a:bodyPr>
            <a:lstStyle/>
            <a:p>
              <a:pPr algn="l" marL="0" indent="0" lvl="0">
                <a:lnSpc>
                  <a:spcPts val="5067"/>
                </a:lnSpc>
                <a:spcBef>
                  <a:spcPct val="0"/>
                </a:spcBef>
              </a:pPr>
              <a:r>
                <a:rPr lang="en-US" b="true" sz="3898" spc="-77">
                  <a:solidFill>
                    <a:srgbClr val="000000"/>
                  </a:solidFill>
                  <a:latin typeface="Fira Sans Medium"/>
                  <a:ea typeface="Fira Sans Medium"/>
                  <a:cs typeface="Fira Sans Medium"/>
                  <a:sym typeface="Fira Sans Medium"/>
                </a:rPr>
                <a:t>Defect Reporting &amp; Tracking</a:t>
              </a:r>
            </a:p>
          </p:txBody>
        </p:sp>
        <p:sp>
          <p:nvSpPr>
            <p:cNvPr name="TextBox 12" id="12"/>
            <p:cNvSpPr txBox="true"/>
            <p:nvPr/>
          </p:nvSpPr>
          <p:spPr>
            <a:xfrm rot="0">
              <a:off x="0" y="1162811"/>
              <a:ext cx="8368434" cy="3262137"/>
            </a:xfrm>
            <a:prstGeom prst="rect">
              <a:avLst/>
            </a:prstGeom>
          </p:spPr>
          <p:txBody>
            <a:bodyPr anchor="t" rtlCol="false" tIns="0" lIns="0" bIns="0" rIns="0">
              <a:spAutoFit/>
            </a:bodyPr>
            <a:lstStyle/>
            <a:p>
              <a:pPr algn="l" marL="607811" indent="-303906" lvl="1">
                <a:lnSpc>
                  <a:spcPts val="3941"/>
                </a:lnSpc>
                <a:buFont typeface="Arial"/>
                <a:buChar char="•"/>
              </a:pPr>
              <a:r>
                <a:rPr lang="en-US" sz="2815" spc="14">
                  <a:solidFill>
                    <a:srgbClr val="000000"/>
                  </a:solidFill>
                  <a:latin typeface="Fira Sans Light"/>
                  <a:ea typeface="Fira Sans Light"/>
                  <a:cs typeface="Fira Sans Light"/>
                  <a:sym typeface="Fira Sans Light"/>
                </a:rPr>
                <a:t>Document any defects found during testing.</a:t>
              </a:r>
            </a:p>
            <a:p>
              <a:pPr algn="l" marL="607811" indent="-303906" lvl="1">
                <a:lnSpc>
                  <a:spcPts val="3941"/>
                </a:lnSpc>
                <a:buFont typeface="Arial"/>
                <a:buChar char="•"/>
              </a:pPr>
              <a:r>
                <a:rPr lang="en-US" sz="2815" spc="14">
                  <a:solidFill>
                    <a:srgbClr val="000000"/>
                  </a:solidFill>
                  <a:latin typeface="Fira Sans Light"/>
                  <a:ea typeface="Fira Sans Light"/>
                  <a:cs typeface="Fira Sans Light"/>
                  <a:sym typeface="Fira Sans Light"/>
                </a:rPr>
                <a:t>Track and prioritize defects for resolution.</a:t>
              </a:r>
            </a:p>
            <a:p>
              <a:pPr algn="l">
                <a:lnSpc>
                  <a:spcPts val="3941"/>
                </a:lnSpc>
              </a:pPr>
            </a:p>
          </p:txBody>
        </p:sp>
      </p:grpSp>
      <p:grpSp>
        <p:nvGrpSpPr>
          <p:cNvPr name="Group 13" id="13"/>
          <p:cNvGrpSpPr/>
          <p:nvPr/>
        </p:nvGrpSpPr>
        <p:grpSpPr>
          <a:xfrm rot="0">
            <a:off x="6902363" y="2432857"/>
            <a:ext cx="915555" cy="820652"/>
            <a:chOff x="0" y="0"/>
            <a:chExt cx="1220740" cy="1094203"/>
          </a:xfrm>
        </p:grpSpPr>
        <p:grpSp>
          <p:nvGrpSpPr>
            <p:cNvPr name="Group 14" id="14"/>
            <p:cNvGrpSpPr/>
            <p:nvPr/>
          </p:nvGrpSpPr>
          <p:grpSpPr>
            <a:xfrm rot="0">
              <a:off x="0" y="0"/>
              <a:ext cx="1220740" cy="1094203"/>
              <a:chOff x="0" y="0"/>
              <a:chExt cx="5977929" cy="5372100"/>
            </a:xfrm>
          </p:grpSpPr>
          <p:sp>
            <p:nvSpPr>
              <p:cNvPr name="Freeform 15" id="15"/>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16" id="16"/>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6</a:t>
              </a:r>
            </a:p>
          </p:txBody>
        </p:sp>
      </p:grpSp>
      <p:grpSp>
        <p:nvGrpSpPr>
          <p:cNvPr name="Group 17" id="17"/>
          <p:cNvGrpSpPr/>
          <p:nvPr/>
        </p:nvGrpSpPr>
        <p:grpSpPr>
          <a:xfrm rot="0">
            <a:off x="12727436" y="3725647"/>
            <a:ext cx="4247289" cy="3979376"/>
            <a:chOff x="0" y="0"/>
            <a:chExt cx="5663052" cy="5305834"/>
          </a:xfrm>
        </p:grpSpPr>
        <p:sp>
          <p:nvSpPr>
            <p:cNvPr name="TextBox 18" id="18"/>
            <p:cNvSpPr txBox="true"/>
            <p:nvPr/>
          </p:nvSpPr>
          <p:spPr>
            <a:xfrm rot="0">
              <a:off x="0" y="-38100"/>
              <a:ext cx="5663052" cy="764540"/>
            </a:xfrm>
            <a:prstGeom prst="rect">
              <a:avLst/>
            </a:prstGeom>
          </p:spPr>
          <p:txBody>
            <a:bodyPr anchor="t" rtlCol="false" tIns="0" lIns="0" bIns="0" rIns="0">
              <a:spAutoFit/>
            </a:bodyPr>
            <a:lstStyle/>
            <a:p>
              <a:pPr algn="l" marL="0" indent="0" lvl="0">
                <a:lnSpc>
                  <a:spcPts val="4680"/>
                </a:lnSpc>
                <a:spcBef>
                  <a:spcPct val="0"/>
                </a:spcBef>
              </a:pPr>
              <a:r>
                <a:rPr lang="en-US" b="true" sz="3600" spc="-72">
                  <a:solidFill>
                    <a:srgbClr val="000000"/>
                  </a:solidFill>
                  <a:latin typeface="Fira Sans Medium"/>
                  <a:ea typeface="Fira Sans Medium"/>
                  <a:cs typeface="Fira Sans Medium"/>
                  <a:sym typeface="Fira Sans Medium"/>
                </a:rPr>
                <a:t>Test Closure</a:t>
              </a:r>
            </a:p>
          </p:txBody>
        </p:sp>
        <p:sp>
          <p:nvSpPr>
            <p:cNvPr name="TextBox 19" id="19"/>
            <p:cNvSpPr txBox="true"/>
            <p:nvPr/>
          </p:nvSpPr>
          <p:spPr>
            <a:xfrm rot="0">
              <a:off x="0" y="1069538"/>
              <a:ext cx="5663052" cy="4236297"/>
            </a:xfrm>
            <a:prstGeom prst="rect">
              <a:avLst/>
            </a:prstGeom>
          </p:spPr>
          <p:txBody>
            <a:bodyPr anchor="t" rtlCol="false" tIns="0" lIns="0" bIns="0" rIns="0">
              <a:spAutoFit/>
            </a:bodyPr>
            <a:lstStyle/>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Analyze test coverage and effectiveness.</a:t>
              </a:r>
            </a:p>
            <a:p>
              <a:pPr algn="l" marL="561341" indent="-280670" lvl="1">
                <a:lnSpc>
                  <a:spcPts val="3640"/>
                </a:lnSpc>
                <a:buFont typeface="Arial"/>
                <a:buChar char="•"/>
              </a:pPr>
              <a:r>
                <a:rPr lang="en-US" sz="2600" spc="13">
                  <a:solidFill>
                    <a:srgbClr val="000000"/>
                  </a:solidFill>
                  <a:latin typeface="Fira Sans Light"/>
                  <a:ea typeface="Fira Sans Light"/>
                  <a:cs typeface="Fira Sans Light"/>
                  <a:sym typeface="Fira Sans Light"/>
                </a:rPr>
                <a:t>Document lessons learned and best practices for future projects.</a:t>
              </a:r>
            </a:p>
            <a:p>
              <a:pPr algn="l">
                <a:lnSpc>
                  <a:spcPts val="3640"/>
                </a:lnSpc>
              </a:pPr>
            </a:p>
          </p:txBody>
        </p:sp>
      </p:grpSp>
      <p:grpSp>
        <p:nvGrpSpPr>
          <p:cNvPr name="Group 20" id="20"/>
          <p:cNvGrpSpPr/>
          <p:nvPr/>
        </p:nvGrpSpPr>
        <p:grpSpPr>
          <a:xfrm rot="0">
            <a:off x="12727436" y="2433916"/>
            <a:ext cx="915555" cy="820652"/>
            <a:chOff x="0" y="0"/>
            <a:chExt cx="1220740" cy="1094203"/>
          </a:xfrm>
        </p:grpSpPr>
        <p:grpSp>
          <p:nvGrpSpPr>
            <p:cNvPr name="Group 21" id="21"/>
            <p:cNvGrpSpPr/>
            <p:nvPr/>
          </p:nvGrpSpPr>
          <p:grpSpPr>
            <a:xfrm rot="0">
              <a:off x="0" y="0"/>
              <a:ext cx="1220740" cy="1094203"/>
              <a:chOff x="0" y="0"/>
              <a:chExt cx="5977929" cy="5372100"/>
            </a:xfrm>
          </p:grpSpPr>
          <p:sp>
            <p:nvSpPr>
              <p:cNvPr name="Freeform 22" id="22"/>
              <p:cNvSpPr/>
              <p:nvPr/>
            </p:nvSpPr>
            <p:spPr>
              <a:xfrm flipH="false" flipV="false" rot="0">
                <a:off x="0" y="0"/>
                <a:ext cx="5977929" cy="5358280"/>
              </a:xfrm>
              <a:custGeom>
                <a:avLst/>
                <a:gdLst/>
                <a:ahLst/>
                <a:cxnLst/>
                <a:rect r="r" b="b" t="t" l="l"/>
                <a:pathLst>
                  <a:path h="5358280" w="5977929">
                    <a:moveTo>
                      <a:pt x="4427259" y="0"/>
                    </a:moveTo>
                    <a:lnTo>
                      <a:pt x="1550670" y="0"/>
                    </a:lnTo>
                    <a:lnTo>
                      <a:pt x="0" y="2679140"/>
                    </a:lnTo>
                    <a:lnTo>
                      <a:pt x="1550670" y="5358280"/>
                    </a:lnTo>
                    <a:lnTo>
                      <a:pt x="4427259" y="5358280"/>
                    </a:lnTo>
                    <a:lnTo>
                      <a:pt x="5977929" y="2679140"/>
                    </a:lnTo>
                    <a:lnTo>
                      <a:pt x="4427259" y="0"/>
                    </a:lnTo>
                    <a:close/>
                  </a:path>
                </a:pathLst>
              </a:custGeom>
              <a:solidFill>
                <a:srgbClr val="A066CB"/>
              </a:solidFill>
            </p:spPr>
          </p:sp>
        </p:grpSp>
        <p:sp>
          <p:nvSpPr>
            <p:cNvPr name="TextBox 23" id="23"/>
            <p:cNvSpPr txBox="true"/>
            <p:nvPr/>
          </p:nvSpPr>
          <p:spPr>
            <a:xfrm rot="0">
              <a:off x="138587" y="191784"/>
              <a:ext cx="943567" cy="764540"/>
            </a:xfrm>
            <a:prstGeom prst="rect">
              <a:avLst/>
            </a:prstGeom>
          </p:spPr>
          <p:txBody>
            <a:bodyPr anchor="t" rtlCol="false" tIns="0" lIns="0" bIns="0" rIns="0">
              <a:spAutoFit/>
            </a:bodyPr>
            <a:lstStyle/>
            <a:p>
              <a:pPr algn="ctr" marL="0" indent="0" lvl="0">
                <a:lnSpc>
                  <a:spcPts val="4680"/>
                </a:lnSpc>
                <a:spcBef>
                  <a:spcPct val="0"/>
                </a:spcBef>
              </a:pPr>
              <a:r>
                <a:rPr lang="en-US" b="true" sz="3600" spc="-72">
                  <a:solidFill>
                    <a:srgbClr val="FFFFFF"/>
                  </a:solidFill>
                  <a:latin typeface="Fira Sans Medium"/>
                  <a:ea typeface="Fira Sans Medium"/>
                  <a:cs typeface="Fira Sans Medium"/>
                  <a:sym typeface="Fira Sans Medium"/>
                </a:rPr>
                <a:t>7</a:t>
              </a:r>
            </a:p>
          </p:txBody>
        </p:sp>
      </p:grpSp>
      <p:sp>
        <p:nvSpPr>
          <p:cNvPr name="AutoShape 24" id="24"/>
          <p:cNvSpPr/>
          <p:nvPr/>
        </p:nvSpPr>
        <p:spPr>
          <a:xfrm rot="0">
            <a:off x="0" y="9995062"/>
            <a:ext cx="18288000" cy="291938"/>
          </a:xfrm>
          <a:prstGeom prst="rect">
            <a:avLst/>
          </a:prstGeom>
          <a:solidFill>
            <a:srgbClr val="1836B2"/>
          </a:solidFill>
        </p:spPr>
      </p:sp>
      <p:sp>
        <p:nvSpPr>
          <p:cNvPr name="TextBox 25" id="25"/>
          <p:cNvSpPr txBox="true"/>
          <p:nvPr/>
        </p:nvSpPr>
        <p:spPr>
          <a:xfrm rot="0">
            <a:off x="573651" y="511818"/>
            <a:ext cx="16569620" cy="2444113"/>
          </a:xfrm>
          <a:prstGeom prst="rect">
            <a:avLst/>
          </a:prstGeom>
        </p:spPr>
        <p:txBody>
          <a:bodyPr anchor="t" rtlCol="false" tIns="0" lIns="0" bIns="0" rIns="0">
            <a:spAutoFit/>
          </a:bodyPr>
          <a:lstStyle/>
          <a:p>
            <a:pPr algn="l">
              <a:lnSpc>
                <a:spcPts val="9569"/>
              </a:lnSpc>
            </a:pPr>
            <a:r>
              <a:rPr lang="en-US" sz="8699" b="true">
                <a:solidFill>
                  <a:srgbClr val="1836B2"/>
                </a:solidFill>
                <a:latin typeface="Fira Sans Semi-Bold"/>
                <a:ea typeface="Fira Sans Semi-Bold"/>
                <a:cs typeface="Fira Sans Semi-Bold"/>
                <a:sym typeface="Fira Sans Semi-Bold"/>
              </a:rPr>
              <a:t>Steps of the Testing Process</a:t>
            </a:r>
          </a:p>
          <a:p>
            <a:pPr algn="l" marL="0" indent="0" lvl="0">
              <a:lnSpc>
                <a:spcPts val="956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DAGUibTOkkk</dc:identifier>
  <dcterms:modified xsi:type="dcterms:W3CDTF">2011-08-01T06:04:30Z</dcterms:modified>
  <cp:revision>1</cp:revision>
  <dc:title>Austen Tech</dc:title>
</cp:coreProperties>
</file>