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86" r:id="rId8"/>
    <p:sldId id="263" r:id="rId9"/>
    <p:sldId id="265" r:id="rId10"/>
    <p:sldId id="264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5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980" autoAdjust="0"/>
  </p:normalViewPr>
  <p:slideViewPr>
    <p:cSldViewPr snapToGrid="0">
      <p:cViewPr varScale="1">
        <p:scale>
          <a:sx n="56" d="100"/>
          <a:sy n="56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DD227-4B14-44BA-84F8-47E99AEA9ED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78D0-714F-44B8-AF23-8EE7501C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specify data type in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D78D0-714F-44B8-AF23-8EE7501C4C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5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concatenate strings using the “+” operator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D78D0-714F-44B8-AF23-8EE7501C4C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Dictionaries in python are like maps in java or </a:t>
            </a:r>
            <a:r>
              <a:rPr lang="en-US" dirty="0" err="1"/>
              <a:t>c++</a:t>
            </a:r>
            <a:r>
              <a:rPr lang="en-US" dirty="0"/>
              <a:t>. You can use any </a:t>
            </a:r>
            <a:r>
              <a:rPr lang="en-US" b="1" dirty="0" err="1"/>
              <a:t>Hashable</a:t>
            </a:r>
            <a:r>
              <a:rPr lang="en-US" dirty="0"/>
              <a:t> data type as the key and any data type as the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D78D0-714F-44B8-AF23-8EE7501C4C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5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D78D0-714F-44B8-AF23-8EE7501C4C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2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list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D78D0-714F-44B8-AF23-8EE7501C4C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D78D0-714F-44B8-AF23-8EE7501C4C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[</a:t>
            </a:r>
            <a:r>
              <a:rPr lang="en-US" dirty="0" err="1"/>
              <a:t>functionName</a:t>
            </a:r>
            <a:r>
              <a:rPr lang="en-US" dirty="0"/>
              <a:t>] ([parameter1] , [paramter2] … [</a:t>
            </a:r>
            <a:r>
              <a:rPr lang="en-US" dirty="0" err="1"/>
              <a:t>parameterN</a:t>
            </a:r>
            <a:r>
              <a:rPr lang="en-US" dirty="0"/>
              <a:t>]=[default value]): </a:t>
            </a:r>
          </a:p>
          <a:p>
            <a:r>
              <a:rPr lang="en-US" dirty="0"/>
              <a:t>    // </a:t>
            </a:r>
            <a:r>
              <a:rPr lang="en-US" dirty="0" err="1"/>
              <a:t>someCode</a:t>
            </a:r>
            <a:r>
              <a:rPr lang="en-US" dirty="0"/>
              <a:t> </a:t>
            </a:r>
          </a:p>
          <a:p>
            <a:r>
              <a:rPr lang="en-US" dirty="0"/>
              <a:t>    return [some value]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D78D0-714F-44B8-AF23-8EE7501C4C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CPU the speed up is almost 20x </a:t>
            </a:r>
          </a:p>
          <a:p>
            <a:r>
              <a:rPr lang="en-US" dirty="0"/>
              <a:t>On GPU the speed up could reach 150x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D78D0-714F-44B8-AF23-8EE7501C4C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adding matrix to vector is called broadcasting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D78D0-714F-44B8-AF23-8EE7501C4C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9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6FC564-F1F9-4D7D-834F-89E7F804B18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E16D9-2301-4D87-AD0F-A7E246658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9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0CD-B93A-4DD6-9820-C4936FBF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598A-E3F6-4549-A762-DA6431995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3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D2B-E6CE-4737-8B2F-60C39CD3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14034-8849-4E30-8181-ABF851B2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" y="1985839"/>
            <a:ext cx="4553495" cy="2459551"/>
          </a:xfrm>
        </p:spPr>
      </p:pic>
    </p:spTree>
    <p:extLst>
      <p:ext uri="{BB962C8B-B14F-4D97-AF65-F5344CB8AC3E}">
        <p14:creationId xmlns:p14="http://schemas.microsoft.com/office/powerpoint/2010/main" val="125088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635-431F-4714-8CCB-F0EDE20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6FBCA-7F36-4E86-B569-CE3E6E4D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/>
          <a:stretch/>
        </p:blipFill>
        <p:spPr>
          <a:xfrm>
            <a:off x="1097280" y="1935989"/>
            <a:ext cx="6794811" cy="26360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3E1C8-B898-41A2-8E17-FDFA7B611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206728"/>
            <a:ext cx="98983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1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7E09-3D5F-4E6F-8712-181A337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68A27-8E46-4AF8-9F2F-D2AB57EB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1178"/>
            <a:ext cx="5651624" cy="2711252"/>
          </a:xfrm>
        </p:spPr>
      </p:pic>
    </p:spTree>
    <p:extLst>
      <p:ext uri="{BB962C8B-B14F-4D97-AF65-F5344CB8AC3E}">
        <p14:creationId xmlns:p14="http://schemas.microsoft.com/office/powerpoint/2010/main" val="278727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8870-0378-46A1-879B-C82990A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B760-FC05-4044-8A7E-D20821F2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vectorized code? </a:t>
            </a:r>
          </a:p>
          <a:p>
            <a:pPr lvl="1"/>
            <a:r>
              <a:rPr lang="en-US" sz="2800" dirty="0"/>
              <a:t>Much faster </a:t>
            </a:r>
          </a:p>
          <a:p>
            <a:pPr lvl="1"/>
            <a:r>
              <a:rPr lang="en-US" sz="2800" dirty="0"/>
              <a:t>Elegant and concise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13FB0-43FD-4DA3-897F-5BD0F4E1B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75" y="4584590"/>
            <a:ext cx="1804476" cy="433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B2D479-B7B5-4446-97AE-C22D48E3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519265"/>
            <a:ext cx="6263394" cy="1202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03B33-0186-4867-ABE5-38AD5382D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584735"/>
            <a:ext cx="6401533" cy="934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E5F2ED-4A5C-4947-84A5-FEDFB93EECC1}"/>
              </a:ext>
            </a:extLst>
          </p:cNvPr>
          <p:cNvSpPr/>
          <p:nvPr/>
        </p:nvSpPr>
        <p:spPr>
          <a:xfrm>
            <a:off x="1041009" y="3965445"/>
            <a:ext cx="6822831" cy="1670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2DB944-C4B9-471F-A7DA-9C4FFC23012A}"/>
              </a:ext>
            </a:extLst>
          </p:cNvPr>
          <p:cNvCxnSpPr/>
          <p:nvPr/>
        </p:nvCxnSpPr>
        <p:spPr>
          <a:xfrm>
            <a:off x="8043396" y="4800453"/>
            <a:ext cx="1170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9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3D19-A903-4D8B-A79E-36CF4261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code cont.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EF8DA-A95F-4D2A-ABF6-A1B9A4B48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34"/>
          <a:stretch/>
        </p:blipFill>
        <p:spPr>
          <a:xfrm>
            <a:off x="1097279" y="2104839"/>
            <a:ext cx="5546265" cy="2509363"/>
          </a:xfrm>
        </p:spPr>
      </p:pic>
    </p:spTree>
    <p:extLst>
      <p:ext uri="{BB962C8B-B14F-4D97-AF65-F5344CB8AC3E}">
        <p14:creationId xmlns:p14="http://schemas.microsoft.com/office/powerpoint/2010/main" val="127317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A168-8ADC-406F-9E73-6078C01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code Indexing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22374F-E92F-44A4-AC97-12673624B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04" y="2021354"/>
            <a:ext cx="6511992" cy="3907196"/>
          </a:xfrm>
        </p:spPr>
      </p:pic>
    </p:spTree>
    <p:extLst>
      <p:ext uri="{BB962C8B-B14F-4D97-AF65-F5344CB8AC3E}">
        <p14:creationId xmlns:p14="http://schemas.microsoft.com/office/powerpoint/2010/main" val="350115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507-8997-4C69-986F-B1D031B7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code Indexing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1113E-7742-4F81-97B7-F2908ABEE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03" y="2039645"/>
            <a:ext cx="7475394" cy="4206411"/>
          </a:xfrm>
        </p:spPr>
      </p:pic>
    </p:spTree>
    <p:extLst>
      <p:ext uri="{BB962C8B-B14F-4D97-AF65-F5344CB8AC3E}">
        <p14:creationId xmlns:p14="http://schemas.microsoft.com/office/powerpoint/2010/main" val="129786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980A-E551-4920-B17B-5F027D9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BA889-2D06-4669-A8B6-E7C10D9F5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6036"/>
            <a:ext cx="10177784" cy="212325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EBBB8F-BADE-40F5-9650-F095BE83823D}"/>
              </a:ext>
            </a:extLst>
          </p:cNvPr>
          <p:cNvSpPr/>
          <p:nvPr/>
        </p:nvSpPr>
        <p:spPr>
          <a:xfrm>
            <a:off x="1097280" y="4485791"/>
            <a:ext cx="73058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Result: </a:t>
            </a:r>
          </a:p>
          <a:p>
            <a:r>
              <a:rPr lang="en-US" sz="2400" dirty="0"/>
              <a:t>[1,2,5,6]</a:t>
            </a:r>
          </a:p>
        </p:txBody>
      </p:sp>
    </p:spTree>
    <p:extLst>
      <p:ext uri="{BB962C8B-B14F-4D97-AF65-F5344CB8AC3E}">
        <p14:creationId xmlns:p14="http://schemas.microsoft.com/office/powerpoint/2010/main" val="291495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301-C1D7-4338-A519-D8AA8075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 cont.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B3C0E8-3B73-48E2-9920-A82003D56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2152"/>
            <a:ext cx="5761427" cy="22028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C6C6E3-9A3F-4BF4-9C1C-DED21D5F682B}"/>
              </a:ext>
            </a:extLst>
          </p:cNvPr>
          <p:cNvSpPr/>
          <p:nvPr/>
        </p:nvSpPr>
        <p:spPr>
          <a:xfrm>
            <a:off x="1097280" y="4485791"/>
            <a:ext cx="73058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Result: </a:t>
            </a:r>
          </a:p>
          <a:p>
            <a:r>
              <a:rPr lang="en-US" sz="2400" dirty="0"/>
              <a:t>[[1,2,3]]</a:t>
            </a:r>
          </a:p>
        </p:txBody>
      </p:sp>
    </p:spTree>
    <p:extLst>
      <p:ext uri="{BB962C8B-B14F-4D97-AF65-F5344CB8AC3E}">
        <p14:creationId xmlns:p14="http://schemas.microsoft.com/office/powerpoint/2010/main" val="53781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CD29-DF22-4DDD-B4EA-7B785AAE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24DD0-EE23-4B75-90AF-1B89171F0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77998"/>
            <a:ext cx="6298474" cy="211417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46716E-A0A9-4FF0-BD32-A5D1AC76B3E8}"/>
              </a:ext>
            </a:extLst>
          </p:cNvPr>
          <p:cNvSpPr/>
          <p:nvPr/>
        </p:nvSpPr>
        <p:spPr>
          <a:xfrm>
            <a:off x="1097280" y="4485791"/>
            <a:ext cx="730582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Result: </a:t>
            </a:r>
          </a:p>
          <a:p>
            <a:r>
              <a:rPr lang="en-US" sz="2400" dirty="0"/>
              <a:t>[[1,3] ,</a:t>
            </a:r>
          </a:p>
          <a:p>
            <a:r>
              <a:rPr lang="en-US" sz="2400" dirty="0"/>
              <a:t> [4,6] ]</a:t>
            </a:r>
          </a:p>
        </p:txBody>
      </p:sp>
    </p:spTree>
    <p:extLst>
      <p:ext uri="{BB962C8B-B14F-4D97-AF65-F5344CB8AC3E}">
        <p14:creationId xmlns:p14="http://schemas.microsoft.com/office/powerpoint/2010/main" val="19713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D02F-E3D9-4F8D-9348-77DFAD9B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80AB1D-5561-4EE3-9109-6EED205CF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0"/>
          <a:stretch/>
        </p:blipFill>
        <p:spPr>
          <a:xfrm>
            <a:off x="1097281" y="2098651"/>
            <a:ext cx="4998720" cy="3129527"/>
          </a:xfrm>
        </p:spPr>
      </p:pic>
    </p:spTree>
    <p:extLst>
      <p:ext uri="{BB962C8B-B14F-4D97-AF65-F5344CB8AC3E}">
        <p14:creationId xmlns:p14="http://schemas.microsoft.com/office/powerpoint/2010/main" val="224180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CBD1-A29D-4367-9551-D3B37A63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0F20A-5FFE-4202-999A-C838AA10D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079551"/>
            <a:ext cx="5866228" cy="225624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E41C6-B514-4060-B312-DC5F0B85A9DA}"/>
              </a:ext>
            </a:extLst>
          </p:cNvPr>
          <p:cNvSpPr/>
          <p:nvPr/>
        </p:nvSpPr>
        <p:spPr>
          <a:xfrm>
            <a:off x="1097280" y="4674365"/>
            <a:ext cx="73058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Result: </a:t>
            </a:r>
          </a:p>
          <a:p>
            <a:r>
              <a:rPr lang="en-US" sz="2400" dirty="0"/>
              <a:t>[3,4,5,6]</a:t>
            </a:r>
          </a:p>
        </p:txBody>
      </p:sp>
    </p:spTree>
    <p:extLst>
      <p:ext uri="{BB962C8B-B14F-4D97-AF65-F5344CB8AC3E}">
        <p14:creationId xmlns:p14="http://schemas.microsoft.com/office/powerpoint/2010/main" val="204365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47F5-22B4-4C79-A83F-C0107E30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DC48-E179-44E4-B273-E119CC54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Matrix operator Matrix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Matrix operator Vector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Matrix operator Scaler </a:t>
            </a:r>
          </a:p>
        </p:txBody>
      </p:sp>
    </p:spTree>
    <p:extLst>
      <p:ext uri="{BB962C8B-B14F-4D97-AF65-F5344CB8AC3E}">
        <p14:creationId xmlns:p14="http://schemas.microsoft.com/office/powerpoint/2010/main" val="196059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ABBD-D5DE-4549-915A-77C91076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operator Matrix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CE3E32-A453-4C29-9A13-CD0C3322A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11633"/>
              </p:ext>
            </p:extLst>
          </p:nvPr>
        </p:nvGraphicFramePr>
        <p:xfrm>
          <a:off x="1097280" y="4288690"/>
          <a:ext cx="2110470" cy="7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490">
                  <a:extLst>
                    <a:ext uri="{9D8B030D-6E8A-4147-A177-3AD203B41FA5}">
                      <a16:colId xmlns:a16="http://schemas.microsoft.com/office/drawing/2014/main" val="1879531632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528891068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3957796263"/>
                    </a:ext>
                  </a:extLst>
                </a:gridCol>
              </a:tblGrid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1246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27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B8631E-D629-40F4-8F3E-6F612F8D5ADC}"/>
              </a:ext>
            </a:extLst>
          </p:cNvPr>
          <p:cNvSpPr txBox="1"/>
          <p:nvPr/>
        </p:nvSpPr>
        <p:spPr>
          <a:xfrm>
            <a:off x="1097280" y="3888262"/>
            <a:ext cx="95660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26C62C6-135A-426F-9456-F1FEED979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80207"/>
              </p:ext>
            </p:extLst>
          </p:nvPr>
        </p:nvGraphicFramePr>
        <p:xfrm>
          <a:off x="4280251" y="4286734"/>
          <a:ext cx="2110470" cy="7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490">
                  <a:extLst>
                    <a:ext uri="{9D8B030D-6E8A-4147-A177-3AD203B41FA5}">
                      <a16:colId xmlns:a16="http://schemas.microsoft.com/office/drawing/2014/main" val="1879531632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528891068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3957796263"/>
                    </a:ext>
                  </a:extLst>
                </a:gridCol>
              </a:tblGrid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1246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274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01307B-A4DA-4CD3-9A72-5FF6B3F84CCF}"/>
              </a:ext>
            </a:extLst>
          </p:cNvPr>
          <p:cNvSpPr txBox="1"/>
          <p:nvPr/>
        </p:nvSpPr>
        <p:spPr>
          <a:xfrm>
            <a:off x="4233711" y="3888262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51E3E9B-E761-4244-A905-66613CC3D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586788"/>
              </p:ext>
            </p:extLst>
          </p:nvPr>
        </p:nvGraphicFramePr>
        <p:xfrm>
          <a:off x="7374832" y="4288690"/>
          <a:ext cx="2110470" cy="7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490">
                  <a:extLst>
                    <a:ext uri="{9D8B030D-6E8A-4147-A177-3AD203B41FA5}">
                      <a16:colId xmlns:a16="http://schemas.microsoft.com/office/drawing/2014/main" val="1879531632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528891068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3957796263"/>
                    </a:ext>
                  </a:extLst>
                </a:gridCol>
              </a:tblGrid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1246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5+11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6+12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274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C28848-858B-418C-A0F2-639F77069E6E}"/>
              </a:ext>
            </a:extLst>
          </p:cNvPr>
          <p:cNvSpPr txBox="1"/>
          <p:nvPr/>
        </p:nvSpPr>
        <p:spPr>
          <a:xfrm>
            <a:off x="7370142" y="3888262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9DAE69EB-36CF-425F-9948-A32AD83DCE59}"/>
              </a:ext>
            </a:extLst>
          </p:cNvPr>
          <p:cNvSpPr/>
          <p:nvPr/>
        </p:nvSpPr>
        <p:spPr>
          <a:xfrm>
            <a:off x="3446273" y="4439883"/>
            <a:ext cx="560674" cy="4656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13F2EB9-14DB-41B5-BE03-919E2012DA39}"/>
              </a:ext>
            </a:extLst>
          </p:cNvPr>
          <p:cNvSpPr/>
          <p:nvPr/>
        </p:nvSpPr>
        <p:spPr>
          <a:xfrm>
            <a:off x="6644290" y="4487233"/>
            <a:ext cx="476973" cy="3693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C7C4F5-B270-488C-96D5-500530174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1016"/>
            <a:ext cx="6107123" cy="13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5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FCA7-85A3-4FED-9E2C-63E0A2AA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operator Vector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D8A3F-40C2-4C31-83E7-90E304E8F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01682"/>
            <a:ext cx="7369849" cy="1450756"/>
          </a:xfr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665978B-6D0A-4844-B602-B10D60D6F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883925"/>
              </p:ext>
            </p:extLst>
          </p:nvPr>
        </p:nvGraphicFramePr>
        <p:xfrm>
          <a:off x="1097280" y="4288690"/>
          <a:ext cx="2110470" cy="7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490">
                  <a:extLst>
                    <a:ext uri="{9D8B030D-6E8A-4147-A177-3AD203B41FA5}">
                      <a16:colId xmlns:a16="http://schemas.microsoft.com/office/drawing/2014/main" val="1879531632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528891068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3957796263"/>
                    </a:ext>
                  </a:extLst>
                </a:gridCol>
              </a:tblGrid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1246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27428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975EDF7-CF6B-411C-B3FA-E0CBB2360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32352"/>
              </p:ext>
            </p:extLst>
          </p:nvPr>
        </p:nvGraphicFramePr>
        <p:xfrm>
          <a:off x="6356658" y="4288690"/>
          <a:ext cx="2110470" cy="7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490">
                  <a:extLst>
                    <a:ext uri="{9D8B030D-6E8A-4147-A177-3AD203B41FA5}">
                      <a16:colId xmlns:a16="http://schemas.microsoft.com/office/drawing/2014/main" val="1879531632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528891068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3957796263"/>
                    </a:ext>
                  </a:extLst>
                </a:gridCol>
              </a:tblGrid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1246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27428"/>
                  </a:ext>
                </a:extLst>
              </a:tr>
            </a:tbl>
          </a:graphicData>
        </a:graphic>
      </p:graphicFrame>
      <p:sp>
        <p:nvSpPr>
          <p:cNvPr id="9" name="Plus Sign 8">
            <a:extLst>
              <a:ext uri="{FF2B5EF4-FFF2-40B4-BE49-F238E27FC236}">
                <a16:creationId xmlns:a16="http://schemas.microsoft.com/office/drawing/2014/main" id="{EDF80648-8779-493F-BD24-2860C9E7DD7D}"/>
              </a:ext>
            </a:extLst>
          </p:cNvPr>
          <p:cNvSpPr/>
          <p:nvPr/>
        </p:nvSpPr>
        <p:spPr>
          <a:xfrm>
            <a:off x="3446273" y="4439883"/>
            <a:ext cx="560674" cy="4656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39DF1CD3-D688-4BFC-823F-842BDA31A10A}"/>
              </a:ext>
            </a:extLst>
          </p:cNvPr>
          <p:cNvSpPr/>
          <p:nvPr/>
        </p:nvSpPr>
        <p:spPr>
          <a:xfrm>
            <a:off x="5626116" y="4487233"/>
            <a:ext cx="476973" cy="3693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562204-7762-4779-8AED-CD9696D0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3423"/>
              </p:ext>
            </p:extLst>
          </p:nvPr>
        </p:nvGraphicFramePr>
        <p:xfrm>
          <a:off x="4507448" y="4288691"/>
          <a:ext cx="661256" cy="77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256">
                  <a:extLst>
                    <a:ext uri="{9D8B030D-6E8A-4147-A177-3AD203B41FA5}">
                      <a16:colId xmlns:a16="http://schemas.microsoft.com/office/drawing/2014/main" val="318292817"/>
                    </a:ext>
                  </a:extLst>
                </a:gridCol>
              </a:tblGrid>
              <a:tr h="394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31381"/>
                  </a:ext>
                </a:extLst>
              </a:tr>
              <a:tr h="376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74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BD0B68-BF83-47FB-BE82-BE6F1C3639F4}"/>
              </a:ext>
            </a:extLst>
          </p:cNvPr>
          <p:cNvSpPr txBox="1"/>
          <p:nvPr/>
        </p:nvSpPr>
        <p:spPr>
          <a:xfrm>
            <a:off x="1075670" y="3919358"/>
            <a:ext cx="95660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C3361-CB53-4834-98BF-6B5FBF009655}"/>
              </a:ext>
            </a:extLst>
          </p:cNvPr>
          <p:cNvSpPr txBox="1"/>
          <p:nvPr/>
        </p:nvSpPr>
        <p:spPr>
          <a:xfrm>
            <a:off x="4457761" y="3919358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4C75B-5654-4DFF-82E0-7B9FEEE8BC43}"/>
              </a:ext>
            </a:extLst>
          </p:cNvPr>
          <p:cNvSpPr txBox="1"/>
          <p:nvPr/>
        </p:nvSpPr>
        <p:spPr>
          <a:xfrm>
            <a:off x="6356658" y="3880254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172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7E06-E2C3-432D-BD37-4B1300FA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operator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71CF6-58EC-4A36-91FE-558671981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5424"/>
            <a:ext cx="7305560" cy="1670650"/>
          </a:xfr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EF59C89-C596-4ECF-AFBA-A4AB7C1E9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155366"/>
              </p:ext>
            </p:extLst>
          </p:nvPr>
        </p:nvGraphicFramePr>
        <p:xfrm>
          <a:off x="1097280" y="4288690"/>
          <a:ext cx="2110470" cy="7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490">
                  <a:extLst>
                    <a:ext uri="{9D8B030D-6E8A-4147-A177-3AD203B41FA5}">
                      <a16:colId xmlns:a16="http://schemas.microsoft.com/office/drawing/2014/main" val="1879531632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528891068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3957796263"/>
                    </a:ext>
                  </a:extLst>
                </a:gridCol>
              </a:tblGrid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1246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2742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1967832-D0AD-42D6-BF53-FB1DBF171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065094"/>
              </p:ext>
            </p:extLst>
          </p:nvPr>
        </p:nvGraphicFramePr>
        <p:xfrm>
          <a:off x="6356658" y="4288690"/>
          <a:ext cx="2110470" cy="7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490">
                  <a:extLst>
                    <a:ext uri="{9D8B030D-6E8A-4147-A177-3AD203B41FA5}">
                      <a16:colId xmlns:a16="http://schemas.microsoft.com/office/drawing/2014/main" val="1879531632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528891068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3957796263"/>
                    </a:ext>
                  </a:extLst>
                </a:gridCol>
              </a:tblGrid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1246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27428"/>
                  </a:ext>
                </a:extLst>
              </a:tr>
            </a:tbl>
          </a:graphicData>
        </a:graphic>
      </p:graphicFrame>
      <p:sp>
        <p:nvSpPr>
          <p:cNvPr id="8" name="Plus Sign 7">
            <a:extLst>
              <a:ext uri="{FF2B5EF4-FFF2-40B4-BE49-F238E27FC236}">
                <a16:creationId xmlns:a16="http://schemas.microsoft.com/office/drawing/2014/main" id="{7247EBD4-578D-45B4-A646-90CEADEF632D}"/>
              </a:ext>
            </a:extLst>
          </p:cNvPr>
          <p:cNvSpPr/>
          <p:nvPr/>
        </p:nvSpPr>
        <p:spPr>
          <a:xfrm>
            <a:off x="3446273" y="4439883"/>
            <a:ext cx="560674" cy="4656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690A7B1D-89B1-4E9D-892F-6AF048A1B6E2}"/>
              </a:ext>
            </a:extLst>
          </p:cNvPr>
          <p:cNvSpPr/>
          <p:nvPr/>
        </p:nvSpPr>
        <p:spPr>
          <a:xfrm>
            <a:off x="5626116" y="4487233"/>
            <a:ext cx="476973" cy="3693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4A4E6-231C-4438-8CEB-F5B3764C4929}"/>
              </a:ext>
            </a:extLst>
          </p:cNvPr>
          <p:cNvSpPr txBox="1"/>
          <p:nvPr/>
        </p:nvSpPr>
        <p:spPr>
          <a:xfrm>
            <a:off x="1075670" y="3919358"/>
            <a:ext cx="95660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A4C4D-4FC0-4D06-AB93-EC543D2A217A}"/>
              </a:ext>
            </a:extLst>
          </p:cNvPr>
          <p:cNvSpPr txBox="1"/>
          <p:nvPr/>
        </p:nvSpPr>
        <p:spPr>
          <a:xfrm>
            <a:off x="4608422" y="3902570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19305-4DC7-47CB-9343-E802A94D9C3D}"/>
              </a:ext>
            </a:extLst>
          </p:cNvPr>
          <p:cNvSpPr txBox="1"/>
          <p:nvPr/>
        </p:nvSpPr>
        <p:spPr>
          <a:xfrm>
            <a:off x="6356658" y="3880254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6618-BD5C-492D-8793-7A2FBA2B296F}"/>
              </a:ext>
            </a:extLst>
          </p:cNvPr>
          <p:cNvSpPr txBox="1"/>
          <p:nvPr/>
        </p:nvSpPr>
        <p:spPr>
          <a:xfrm>
            <a:off x="4304714" y="4487233"/>
            <a:ext cx="82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0221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46E5-5D33-4E60-8E86-D7CF8F01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 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9F60E-06EB-43FD-9647-5ACC4638C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0379"/>
            <a:ext cx="5712972" cy="1036716"/>
          </a:xfr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14C9AA-35C6-44F9-9F9E-01DCA42B7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505851"/>
              </p:ext>
            </p:extLst>
          </p:nvPr>
        </p:nvGraphicFramePr>
        <p:xfrm>
          <a:off x="1097280" y="4288690"/>
          <a:ext cx="2110470" cy="7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490">
                  <a:extLst>
                    <a:ext uri="{9D8B030D-6E8A-4147-A177-3AD203B41FA5}">
                      <a16:colId xmlns:a16="http://schemas.microsoft.com/office/drawing/2014/main" val="1879531632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528891068"/>
                    </a:ext>
                  </a:extLst>
                </a:gridCol>
                <a:gridCol w="703490">
                  <a:extLst>
                    <a:ext uri="{9D8B030D-6E8A-4147-A177-3AD203B41FA5}">
                      <a16:colId xmlns:a16="http://schemas.microsoft.com/office/drawing/2014/main" val="3957796263"/>
                    </a:ext>
                  </a:extLst>
                </a:gridCol>
              </a:tblGrid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1246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27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DF9D77-9547-4FB7-A7E1-ADE7CD21D26B}"/>
              </a:ext>
            </a:extLst>
          </p:cNvPr>
          <p:cNvSpPr txBox="1"/>
          <p:nvPr/>
        </p:nvSpPr>
        <p:spPr>
          <a:xfrm>
            <a:off x="1097280" y="3576709"/>
            <a:ext cx="95660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7DB44E-06B5-4810-92F3-6608B8810004}"/>
              </a:ext>
            </a:extLst>
          </p:cNvPr>
          <p:cNvCxnSpPr>
            <a:cxnSpLocks/>
          </p:cNvCxnSpPr>
          <p:nvPr/>
        </p:nvCxnSpPr>
        <p:spPr>
          <a:xfrm>
            <a:off x="2152357" y="4058586"/>
            <a:ext cx="105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3A1DEF-71AC-46A9-832E-B99710849D9B}"/>
              </a:ext>
            </a:extLst>
          </p:cNvPr>
          <p:cNvSpPr txBox="1"/>
          <p:nvPr/>
        </p:nvSpPr>
        <p:spPr>
          <a:xfrm>
            <a:off x="1027101" y="3877662"/>
            <a:ext cx="90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Axis =1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52B176-A11F-4AB9-9DFC-0EDA7D4398F6}"/>
              </a:ext>
            </a:extLst>
          </p:cNvPr>
          <p:cNvCxnSpPr>
            <a:cxnSpLocks/>
          </p:cNvCxnSpPr>
          <p:nvPr/>
        </p:nvCxnSpPr>
        <p:spPr>
          <a:xfrm>
            <a:off x="625855" y="4673855"/>
            <a:ext cx="0" cy="3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0F2511-E179-4B52-AA96-5DB897B6107C}"/>
              </a:ext>
            </a:extLst>
          </p:cNvPr>
          <p:cNvSpPr txBox="1"/>
          <p:nvPr/>
        </p:nvSpPr>
        <p:spPr>
          <a:xfrm>
            <a:off x="140678" y="4212191"/>
            <a:ext cx="95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Axis =0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32631EB-0CB3-4A80-A2F8-EC10ED121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89024"/>
              </p:ext>
            </p:extLst>
          </p:nvPr>
        </p:nvGraphicFramePr>
        <p:xfrm>
          <a:off x="7395700" y="4272765"/>
          <a:ext cx="661256" cy="77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256">
                  <a:extLst>
                    <a:ext uri="{9D8B030D-6E8A-4147-A177-3AD203B41FA5}">
                      <a16:colId xmlns:a16="http://schemas.microsoft.com/office/drawing/2014/main" val="318292817"/>
                    </a:ext>
                  </a:extLst>
                </a:gridCol>
              </a:tblGrid>
              <a:tr h="394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31381"/>
                  </a:ext>
                </a:extLst>
              </a:tr>
              <a:tr h="376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74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CFD4DC0-E2EF-4AA0-AF9E-A3FA9A2F1F30}"/>
              </a:ext>
            </a:extLst>
          </p:cNvPr>
          <p:cNvSpPr txBox="1"/>
          <p:nvPr/>
        </p:nvSpPr>
        <p:spPr>
          <a:xfrm>
            <a:off x="7346013" y="3891559"/>
            <a:ext cx="16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A625C30-A1EB-4F60-BD5E-17755223C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94609"/>
              </p:ext>
            </p:extLst>
          </p:nvPr>
        </p:nvGraphicFramePr>
        <p:xfrm>
          <a:off x="3964744" y="4519247"/>
          <a:ext cx="2407920" cy="369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0">
                  <a:extLst>
                    <a:ext uri="{9D8B030D-6E8A-4147-A177-3AD203B41FA5}">
                      <a16:colId xmlns:a16="http://schemas.microsoft.com/office/drawing/2014/main" val="3521742238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1981283896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77622853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3561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9C51A11-5939-4CE5-A8C1-8280DB38EE29}"/>
              </a:ext>
            </a:extLst>
          </p:cNvPr>
          <p:cNvSpPr txBox="1"/>
          <p:nvPr/>
        </p:nvSpPr>
        <p:spPr>
          <a:xfrm>
            <a:off x="3880748" y="4126166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658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DE45-3731-4F99-B88F-39529404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 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1A700-8C7A-4279-B399-D6F27A732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7956"/>
            <a:ext cx="9876313" cy="9339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21447-620E-4D25-A0F1-9925DFDE28D6}"/>
              </a:ext>
            </a:extLst>
          </p:cNvPr>
          <p:cNvSpPr txBox="1"/>
          <p:nvPr/>
        </p:nvSpPr>
        <p:spPr>
          <a:xfrm>
            <a:off x="1097280" y="3976851"/>
            <a:ext cx="438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Result: </a:t>
            </a:r>
          </a:p>
          <a:p>
            <a:r>
              <a:rPr lang="en-US" sz="2400" dirty="0"/>
              <a:t>numbers = [6, 9, 15]</a:t>
            </a:r>
          </a:p>
          <a:p>
            <a:r>
              <a:rPr lang="en-US" sz="2400" dirty="0" err="1"/>
              <a:t>numbersCount</a:t>
            </a:r>
            <a:r>
              <a:rPr lang="en-US" sz="2400" dirty="0"/>
              <a:t> = [1 , 2 , 3]  </a:t>
            </a:r>
          </a:p>
        </p:txBody>
      </p:sp>
    </p:spTree>
    <p:extLst>
      <p:ext uri="{BB962C8B-B14F-4D97-AF65-F5344CB8AC3E}">
        <p14:creationId xmlns:p14="http://schemas.microsoft.com/office/powerpoint/2010/main" val="3181752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1B0E-C03B-46FB-9ABF-C7AD84A6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DEAA-A4FF-45A8-B1EB-462F8C28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71668" cy="4023360"/>
          </a:xfrm>
        </p:spPr>
        <p:txBody>
          <a:bodyPr>
            <a:normAutofit/>
          </a:bodyPr>
          <a:lstStyle/>
          <a:p>
            <a:r>
              <a:rPr lang="en-US" sz="2800" dirty="0"/>
              <a:t>Why visualization </a:t>
            </a:r>
          </a:p>
          <a:p>
            <a:pPr lvl="1"/>
            <a:r>
              <a:rPr lang="en-US" sz="2400" dirty="0"/>
              <a:t>Understand data distribution </a:t>
            </a:r>
          </a:p>
          <a:p>
            <a:pPr lvl="1"/>
            <a:r>
              <a:rPr lang="en-US" sz="2400" dirty="0"/>
              <a:t>Illustrate things for non technical people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94DBA-22D6-43A7-9854-3046C660B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8" y="1845734"/>
            <a:ext cx="653506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15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37FE-3BC4-426A-89B6-2BE5EAD8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1DCBB-0022-4F39-B5F5-2596C19E0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8804"/>
            <a:ext cx="5512292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B73175-3A09-4D6F-9AFC-F5C6048D6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2195246"/>
            <a:ext cx="478749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4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6953-548A-4869-92D4-681429C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4A75C-804F-41CC-9D14-420AA9F44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2565"/>
            <a:ext cx="4749183" cy="73792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7ADDEB-C56A-4A7B-9EAA-1EC8A934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278"/>
            <a:ext cx="5326385" cy="40227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31D226-B1CF-43C1-A8C7-B4DAEE2F9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85" y="2292179"/>
            <a:ext cx="1242117" cy="3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2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571D-438C-4F93-9C57-99B60D2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2DED0-0FF4-48F0-BFBA-2E7993CC6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2441"/>
            <a:ext cx="5604803" cy="38293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B590E-C338-4344-8029-EB7F7091133B}"/>
              </a:ext>
            </a:extLst>
          </p:cNvPr>
          <p:cNvSpPr txBox="1"/>
          <p:nvPr/>
        </p:nvSpPr>
        <p:spPr>
          <a:xfrm>
            <a:off x="7652825" y="2042441"/>
            <a:ext cx="348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Result: </a:t>
            </a:r>
          </a:p>
          <a:p>
            <a:r>
              <a:rPr lang="en-US" sz="2800" dirty="0"/>
              <a:t>hello my friend</a:t>
            </a:r>
          </a:p>
        </p:txBody>
      </p:sp>
    </p:spTree>
    <p:extLst>
      <p:ext uri="{BB962C8B-B14F-4D97-AF65-F5344CB8AC3E}">
        <p14:creationId xmlns:p14="http://schemas.microsoft.com/office/powerpoint/2010/main" val="769397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563B-9A0F-419C-B717-4C5D7F28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67B94-5EF8-4E29-A61A-519C0D4FD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09" y="1885231"/>
            <a:ext cx="5344271" cy="4001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121E0-9D8F-489B-AD5E-2592EB6A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0380"/>
            <a:ext cx="3799090" cy="118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8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FD81-908B-4520-ADDA-1372C99C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6F02D-BA6A-4A84-96CC-8A8FF9B28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38983"/>
            <a:ext cx="4467849" cy="3524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335292-D346-4B4A-857D-981ED797F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0331"/>
            <a:ext cx="5591394" cy="5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4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310-125F-4D46-9520-19993E78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8D4B8D-12D6-40FE-A061-D1A4E8002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5548"/>
            <a:ext cx="5157645" cy="22922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2FD5F-8142-4B2D-AA37-82FB29DF1D30}"/>
              </a:ext>
            </a:extLst>
          </p:cNvPr>
          <p:cNvSpPr txBox="1"/>
          <p:nvPr/>
        </p:nvSpPr>
        <p:spPr>
          <a:xfrm>
            <a:off x="7865012" y="1945548"/>
            <a:ext cx="348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Result: </a:t>
            </a:r>
          </a:p>
          <a:p>
            <a:r>
              <a:rPr lang="en-US" sz="2800" dirty="0"/>
              <a:t>cool</a:t>
            </a:r>
          </a:p>
        </p:txBody>
      </p:sp>
    </p:spTree>
    <p:extLst>
      <p:ext uri="{BB962C8B-B14F-4D97-AF65-F5344CB8AC3E}">
        <p14:creationId xmlns:p14="http://schemas.microsoft.com/office/powerpoint/2010/main" val="246663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CE2D-F5FF-4FAD-929C-2783F18F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A2113C1-F904-42D8-8AA1-A2AB4D59D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4976"/>
            <a:ext cx="4505222" cy="131402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CF14E3-0E92-4F4B-B568-C8F60B1414F6}"/>
              </a:ext>
            </a:extLst>
          </p:cNvPr>
          <p:cNvSpPr txBox="1"/>
          <p:nvPr/>
        </p:nvSpPr>
        <p:spPr>
          <a:xfrm>
            <a:off x="7754977" y="2114976"/>
            <a:ext cx="348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Result:</a:t>
            </a:r>
          </a:p>
          <a:p>
            <a:r>
              <a:rPr lang="en-US" sz="2800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B6CA6-7089-4BEF-B556-F7725ED3E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98025"/>
            <a:ext cx="2548282" cy="764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990C1-73F5-4016-9B86-10F717990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88775"/>
            <a:ext cx="3154555" cy="4831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D03B4-CB66-426E-BF53-333D4EB976B0}"/>
              </a:ext>
            </a:extLst>
          </p:cNvPr>
          <p:cNvCxnSpPr/>
          <p:nvPr/>
        </p:nvCxnSpPr>
        <p:spPr>
          <a:xfrm>
            <a:off x="5795889" y="2622807"/>
            <a:ext cx="171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B3BBA9-C40D-4486-A4CE-F4FC93C5BDB2}"/>
              </a:ext>
            </a:extLst>
          </p:cNvPr>
          <p:cNvSpPr txBox="1"/>
          <p:nvPr/>
        </p:nvSpPr>
        <p:spPr>
          <a:xfrm>
            <a:off x="7754977" y="3372435"/>
            <a:ext cx="348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Result:</a:t>
            </a:r>
          </a:p>
          <a:p>
            <a:r>
              <a:rPr lang="en-US" sz="28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1ED21-A445-44A8-86D6-A23F98184EF5}"/>
              </a:ext>
            </a:extLst>
          </p:cNvPr>
          <p:cNvCxnSpPr>
            <a:cxnSpLocks/>
          </p:cNvCxnSpPr>
          <p:nvPr/>
        </p:nvCxnSpPr>
        <p:spPr>
          <a:xfrm>
            <a:off x="3669209" y="3880266"/>
            <a:ext cx="3842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1626E0-C9A4-4BD4-AAA6-C284415899F5}"/>
              </a:ext>
            </a:extLst>
          </p:cNvPr>
          <p:cNvSpPr txBox="1"/>
          <p:nvPr/>
        </p:nvSpPr>
        <p:spPr>
          <a:xfrm>
            <a:off x="3564930" y="4521733"/>
            <a:ext cx="16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E2EF1-8652-48DE-B733-928603392C09}"/>
              </a:ext>
            </a:extLst>
          </p:cNvPr>
          <p:cNvSpPr txBox="1"/>
          <p:nvPr/>
        </p:nvSpPr>
        <p:spPr>
          <a:xfrm>
            <a:off x="2671841" y="4521733"/>
            <a:ext cx="16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CF5914-5B23-4CE1-8322-6329374627CF}"/>
              </a:ext>
            </a:extLst>
          </p:cNvPr>
          <p:cNvSpPr txBox="1"/>
          <p:nvPr/>
        </p:nvSpPr>
        <p:spPr>
          <a:xfrm>
            <a:off x="1778752" y="4521733"/>
            <a:ext cx="16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0058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1438-1857-4D5C-B94B-A1E2F857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cont.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50CD96-8237-4B4C-9076-6184C7138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31" y="5019144"/>
            <a:ext cx="3423546" cy="10156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21891C-8BCC-474E-99A9-741E09D92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105417" cy="1614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5AB10-7F6C-458B-8FAC-B3CBE388C53B}"/>
              </a:ext>
            </a:extLst>
          </p:cNvPr>
          <p:cNvSpPr txBox="1"/>
          <p:nvPr/>
        </p:nvSpPr>
        <p:spPr>
          <a:xfrm>
            <a:off x="7209979" y="2782000"/>
            <a:ext cx="348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Result: </a:t>
            </a:r>
          </a:p>
          <a:p>
            <a:r>
              <a:rPr lang="en-US" sz="2800" dirty="0"/>
              <a:t>[‘welcome’ , 9]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65F4C-1488-496A-9DB1-CDCD7D38A525}"/>
              </a:ext>
            </a:extLst>
          </p:cNvPr>
          <p:cNvSpPr txBox="1"/>
          <p:nvPr/>
        </p:nvSpPr>
        <p:spPr>
          <a:xfrm>
            <a:off x="7209979" y="5012265"/>
            <a:ext cx="348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Result: </a:t>
            </a:r>
          </a:p>
          <a:p>
            <a:r>
              <a:rPr lang="en-US" sz="2800" dirty="0"/>
              <a:t>Welcome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880DD5-DE35-444F-936E-C9DBEB1BF421}"/>
              </a:ext>
            </a:extLst>
          </p:cNvPr>
          <p:cNvCxnSpPr/>
          <p:nvPr/>
        </p:nvCxnSpPr>
        <p:spPr>
          <a:xfrm>
            <a:off x="4951828" y="5526975"/>
            <a:ext cx="1744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217EA7-31AE-43A1-8B7B-B191B9826584}"/>
              </a:ext>
            </a:extLst>
          </p:cNvPr>
          <p:cNvCxnSpPr/>
          <p:nvPr/>
        </p:nvCxnSpPr>
        <p:spPr>
          <a:xfrm>
            <a:off x="4797083" y="3137095"/>
            <a:ext cx="189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2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3C30-C5C5-4FB2-AC77-F38E2C80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AD5B2-FE15-4EB0-90CA-7078150C2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8243"/>
            <a:ext cx="5086737" cy="12716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3E269-282E-404A-B271-69F926B17FEA}"/>
              </a:ext>
            </a:extLst>
          </p:cNvPr>
          <p:cNvSpPr txBox="1"/>
          <p:nvPr/>
        </p:nvSpPr>
        <p:spPr>
          <a:xfrm>
            <a:off x="1097280" y="4773114"/>
            <a:ext cx="348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Result: </a:t>
            </a:r>
          </a:p>
          <a:p>
            <a:r>
              <a:rPr lang="en-US" sz="2800" dirty="0"/>
              <a:t>[123,3]</a:t>
            </a:r>
          </a:p>
        </p:txBody>
      </p:sp>
    </p:spTree>
    <p:extLst>
      <p:ext uri="{BB962C8B-B14F-4D97-AF65-F5344CB8AC3E}">
        <p14:creationId xmlns:p14="http://schemas.microsoft.com/office/powerpoint/2010/main" val="134433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0300-C72C-4EA7-9DEF-F37D7336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FE236-E77E-40F5-90DD-7E7C305A0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/>
          <a:stretch/>
        </p:blipFill>
        <p:spPr>
          <a:xfrm>
            <a:off x="1097280" y="1921373"/>
            <a:ext cx="5912350" cy="20597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2AEB88-40EF-4FAB-A008-E4C178BAD623}"/>
              </a:ext>
            </a:extLst>
          </p:cNvPr>
          <p:cNvCxnSpPr/>
          <p:nvPr/>
        </p:nvCxnSpPr>
        <p:spPr>
          <a:xfrm>
            <a:off x="1097280" y="3052689"/>
            <a:ext cx="633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7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4EAA-C675-4727-A0A7-EBE55F3A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31258-10E2-463F-B385-CCD4C01C0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6253"/>
            <a:ext cx="3698096" cy="1998971"/>
          </a:xfrm>
        </p:spPr>
      </p:pic>
    </p:spTree>
    <p:extLst>
      <p:ext uri="{BB962C8B-B14F-4D97-AF65-F5344CB8AC3E}">
        <p14:creationId xmlns:p14="http://schemas.microsoft.com/office/powerpoint/2010/main" val="2824087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3279</TotalTime>
  <Words>364</Words>
  <Application>Microsoft Office PowerPoint</Application>
  <PresentationFormat>Widescreen</PresentationFormat>
  <Paragraphs>157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Retrospect</vt:lpstr>
      <vt:lpstr>Python Introduction</vt:lpstr>
      <vt:lpstr>Basic variables </vt:lpstr>
      <vt:lpstr>String concatenation </vt:lpstr>
      <vt:lpstr>Dictionary</vt:lpstr>
      <vt:lpstr>Lists</vt:lpstr>
      <vt:lpstr>Lists cont. </vt:lpstr>
      <vt:lpstr>Tuples </vt:lpstr>
      <vt:lpstr>If statement </vt:lpstr>
      <vt:lpstr>While loop</vt:lpstr>
      <vt:lpstr>For loop </vt:lpstr>
      <vt:lpstr>List comprehension </vt:lpstr>
      <vt:lpstr>Functions </vt:lpstr>
      <vt:lpstr>Vectorized code </vt:lpstr>
      <vt:lpstr>Vectorized code cont. </vt:lpstr>
      <vt:lpstr>Vectorized code Indexing </vt:lpstr>
      <vt:lpstr>Vectorized code Indexing </vt:lpstr>
      <vt:lpstr>Boolean Indexing </vt:lpstr>
      <vt:lpstr>Boolean Indexing cont. </vt:lpstr>
      <vt:lpstr>Boolean Indexing cont.</vt:lpstr>
      <vt:lpstr>Boolean Indexing cont.</vt:lpstr>
      <vt:lpstr>Numpy operations </vt:lpstr>
      <vt:lpstr>Matrix operator Matrix </vt:lpstr>
      <vt:lpstr>Matrix operator Vector </vt:lpstr>
      <vt:lpstr>Matrix operator Scaler</vt:lpstr>
      <vt:lpstr>Numpy functions examples </vt:lpstr>
      <vt:lpstr>Numpy functions examples </vt:lpstr>
      <vt:lpstr>Data Visualization </vt:lpstr>
      <vt:lpstr>Box Plot</vt:lpstr>
      <vt:lpstr>Bar plot</vt:lpstr>
      <vt:lpstr>Line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Mousa</dc:creator>
  <cp:lastModifiedBy>Waleed Mousa</cp:lastModifiedBy>
  <cp:revision>42</cp:revision>
  <dcterms:created xsi:type="dcterms:W3CDTF">2018-09-25T12:15:08Z</dcterms:created>
  <dcterms:modified xsi:type="dcterms:W3CDTF">2018-09-29T12:37:38Z</dcterms:modified>
</cp:coreProperties>
</file>