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2" r:id="rId14"/>
    <p:sldId id="263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75186" autoAdjust="0"/>
  </p:normalViewPr>
  <p:slideViewPr>
    <p:cSldViewPr snapToGrid="0">
      <p:cViewPr>
        <p:scale>
          <a:sx n="75" d="100"/>
          <a:sy n="75" d="100"/>
        </p:scale>
        <p:origin x="52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B015-181D-4176-A353-DC3365C9F9A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D013C-AE84-42F3-97E9-C721EE1A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D013C-AE84-42F3-97E9-C721EE1AC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EFBB-18C8-FC3B-C718-0920CF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01B4-74C0-8054-862B-9813557AF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C30D-D58A-89AD-5AD9-8FA76515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D968-727E-47D5-9221-4C9CC05476E1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C4C6-5CEC-8DA5-2FBC-5030EEE4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875E-8034-4866-E877-74275CF5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6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ABD2-4736-C126-53E5-F269F795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2047C-CC7F-4183-F436-D4412D0C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F790-AD66-006E-088B-F0D54C8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D454-5208-4615-B45B-C4C7C092A86D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401A-1E08-C360-2AD8-D73469B3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02E6-1108-6F44-A075-40F437FC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2AC7F-1BA9-3DF8-E0AE-1584BB8D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0A534-5FA5-DFAC-6ADE-25A1CA1D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3DF8-C6CE-F9CB-2DDB-506F09C7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C1BE-A7A6-49D4-90EF-768F4B7B9F79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B78C-398D-E8BB-C0CF-16F97BB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0DAF-C3BC-82FE-B3DB-3E5D92B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850-0ACB-4CBE-AA3A-76670EC4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4109-5C2B-57D1-295D-268A97DC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8781-743E-8895-95A3-20D10808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6DB2-B38D-F4AB-B054-11849C70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B97A-C67D-E8C3-AF51-0F96E76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5D2-CA49-FF1B-61E1-1BD05431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18FF8-1575-C59D-EA35-86679213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2554-9C4B-08B4-F5D2-5860F16F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65DE-B3E1-43BB-A5C0-8D5048234618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FC3E-ED9B-6D63-A5EF-15147940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91D9-7FC8-19D8-F7EE-95976A4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F17A-3210-1C21-B838-DB18E13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47DD-9FD7-9D4F-DF14-F1F51F563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0E30-A424-65B7-CD51-7AB3C6E1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8B01-B7B6-540F-386C-F609422D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C837-8733-432A-90A3-4FAF82C8AB8A}" type="datetime1">
              <a:rPr lang="de-DE" smtClean="0"/>
              <a:t>20.06.2024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056AE-3222-9B8D-666F-B9596A4C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E043-92F3-4C0C-5E46-527A2DB0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076-68F2-AEEA-552B-E3F00D3A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0348-6591-921A-1710-A42DB513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4ED6-8F51-213D-56B7-B3AD8B69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0A15-6148-048C-730A-72518FBC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8223B-3EF1-CF50-1FC8-7695BB26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7B8EA-1A7F-297C-6EEC-F4561BDB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F011-8B69-40E3-9989-B0C966054F62}" type="datetime1">
              <a:rPr lang="de-DE" smtClean="0"/>
              <a:t>20.06.2024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B64B0-C325-CD5D-6F89-F13E3FF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1A186-3215-1BEA-352B-92DEB96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D2E4-D803-07BE-E62B-CFC4B9D5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B213-0BB7-0748-48BF-20D9738E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4CC5-5253-471B-BB89-27B986A94313}" type="datetime1">
              <a:rPr lang="de-DE" smtClean="0"/>
              <a:t>20.06.2024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B714A-2FA5-B8D0-CC81-0CB10603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8BFB3-204F-9061-F6DE-F4EBC4A3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6C54-5D04-AA88-3847-CE74E290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FD81-BE11-40E2-85C3-88ACDB964AF1}" type="datetime1">
              <a:rPr lang="de-DE" smtClean="0"/>
              <a:t>20.06.2024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DF178-0E02-7F7C-9EBC-52DE181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62D2E-4C50-BBB9-5B4B-C554982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672-A62B-0740-2A95-64CFE448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2D15-F38D-C5A4-CC01-2731B986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86F7-A614-658D-E0E2-BECF3D36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7EAE-924B-2848-A7AA-50122149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3BA-EF74-4A7F-8513-CB3C81648EE8}" type="datetime1">
              <a:rPr lang="de-DE" smtClean="0"/>
              <a:t>20.06.2024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9F17-CEFA-A6F8-7074-242AC101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E941A-E1B8-B10D-213C-EC71D711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5AC8-2CF3-8158-9EE0-3082408C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3CE0E-E7E8-D9AC-E96C-BEC24D939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78C6-8347-0ECB-2F58-D2A779196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5F04D-98CF-3D58-9E13-ED626E68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6E65-E821-497F-88DB-01B6B2557574}" type="datetime1">
              <a:rPr lang="de-DE" smtClean="0"/>
              <a:t>20.06.2024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A3D5-C486-537B-3C05-818441A4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429B-94C7-786C-C54C-857E50D7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2A0A-DF48-01ED-6106-098BB1F8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ED3A-1A5E-F6C0-616C-CDFF8D46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2EB5-E609-36A4-7F7A-B06E7D5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D1B83-2CFB-4316-A13A-060E80373387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3683-1AF2-F0B7-9CE2-064E5BE8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DD89-6D74-65D9-052E-0FEFDBC8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D81E8-6E22-4792-904F-C3E1A440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e-ws/aire24-a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e-ws/aire24-activ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re-ws/aire24-activit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e-ws/aire24-a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hyperlink" Target="https://aire-ws.github.io/aire24/index.html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hyperlink" Target="https://nlp4re.github.io/2024/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re-ws/aire24-activ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ire-ws/aire24-activ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A4B5-3D47-833B-B0E8-3673B556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Have large-language models (LLMs) made previous AI tools obsolete?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9FE8A-7774-403F-F403-D87395DCD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800" dirty="0"/>
              <a:t>AIRE’24 Joint </a:t>
            </a:r>
            <a:r>
              <a:rPr lang="sv-SE" sz="2800" dirty="0" err="1"/>
              <a:t>Activity</a:t>
            </a:r>
            <a:endParaRPr lang="sv-SE" sz="2800" dirty="0"/>
          </a:p>
          <a:p>
            <a:r>
              <a:rPr lang="sv-SE" dirty="0"/>
              <a:t>by </a:t>
            </a:r>
            <a:r>
              <a:rPr lang="sv-SE" dirty="0" err="1"/>
              <a:t>Chetan</a:t>
            </a:r>
            <a:r>
              <a:rPr lang="sv-SE" dirty="0"/>
              <a:t> </a:t>
            </a:r>
            <a:r>
              <a:rPr lang="sv-SE" b="1" dirty="0" err="1"/>
              <a:t>Arora</a:t>
            </a:r>
            <a:r>
              <a:rPr lang="sv-SE" dirty="0"/>
              <a:t>, </a:t>
            </a:r>
            <a:r>
              <a:rPr lang="sv-SE" dirty="0" err="1"/>
              <a:t>Fatma</a:t>
            </a:r>
            <a:r>
              <a:rPr lang="sv-SE" dirty="0"/>
              <a:t> </a:t>
            </a:r>
            <a:r>
              <a:rPr lang="en-US" dirty="0" err="1"/>
              <a:t>Başak</a:t>
            </a:r>
            <a:r>
              <a:rPr lang="sv-SE" dirty="0"/>
              <a:t> </a:t>
            </a:r>
            <a:r>
              <a:rPr lang="sv-SE" b="1" dirty="0" err="1"/>
              <a:t>Aydemir</a:t>
            </a:r>
            <a:r>
              <a:rPr lang="sv-SE" dirty="0"/>
              <a:t>, and Julian </a:t>
            </a:r>
            <a:r>
              <a:rPr lang="sv-SE" b="1" dirty="0"/>
              <a:t>Frattini</a:t>
            </a:r>
            <a:endParaRPr lang="en-US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83304-BE18-2831-6021-7D4FE4E6B318}"/>
              </a:ext>
            </a:extLst>
          </p:cNvPr>
          <p:cNvGrpSpPr/>
          <p:nvPr/>
        </p:nvGrpSpPr>
        <p:grpSpPr>
          <a:xfrm>
            <a:off x="4332513" y="5735637"/>
            <a:ext cx="3617169" cy="369332"/>
            <a:chOff x="4332513" y="5735637"/>
            <a:chExt cx="3617169" cy="369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7AC9D0-AFC0-0F3B-E724-E6DE259EF296}"/>
                </a:ext>
              </a:extLst>
            </p:cNvPr>
            <p:cNvGrpSpPr/>
            <p:nvPr/>
          </p:nvGrpSpPr>
          <p:grpSpPr>
            <a:xfrm>
              <a:off x="4332513" y="5735637"/>
              <a:ext cx="3526974" cy="369332"/>
              <a:chOff x="3705115" y="2398662"/>
              <a:chExt cx="3526974" cy="369332"/>
            </a:xfrm>
          </p:grpSpPr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42DC49C-6734-B2E7-0FA6-C035222F4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5115" y="2415021"/>
                <a:ext cx="344101" cy="34410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A29EF-F709-B805-1CCC-B750464DFD1E}"/>
                  </a:ext>
                </a:extLst>
              </p:cNvPr>
              <p:cNvSpPr txBox="1"/>
              <p:nvPr/>
            </p:nvSpPr>
            <p:spPr>
              <a:xfrm>
                <a:off x="4049216" y="2398662"/>
                <a:ext cx="2487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aire-ws</a:t>
                </a:r>
                <a:r>
                  <a:rPr lang="sv-SE" dirty="0"/>
                  <a:t>/</a:t>
                </a:r>
                <a:r>
                  <a:rPr lang="sv-SE" b="1" dirty="0"/>
                  <a:t>aire24-activity</a:t>
                </a:r>
                <a:endParaRPr lang="en-US" b="1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BAA1FD-4105-EA18-4C05-9792C6F5483F}"/>
                  </a:ext>
                </a:extLst>
              </p:cNvPr>
              <p:cNvSpPr/>
              <p:nvPr/>
            </p:nvSpPr>
            <p:spPr>
              <a:xfrm>
                <a:off x="6495202" y="2443705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3"/>
              <a:extLst>
                <a:ext uri="{FF2B5EF4-FFF2-40B4-BE49-F238E27FC236}">
                  <a16:creationId xmlns:a16="http://schemas.microsoft.com/office/drawing/2014/main" id="{BE988DCD-5DF5-0A46-0BE4-531992E2B1D2}"/>
                </a:ext>
              </a:extLst>
            </p:cNvPr>
            <p:cNvSpPr/>
            <p:nvPr/>
          </p:nvSpPr>
          <p:spPr>
            <a:xfrm>
              <a:off x="4332513" y="5735637"/>
              <a:ext cx="3617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51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86CA-8C99-908B-7636-73CB9158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0F8-9BE8-6A10-3874-AB370FF4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431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Develop a prompt </a:t>
            </a:r>
            <a:r>
              <a:rPr lang="en-US" dirty="0"/>
              <a:t>that performs the tool’s task with the input data in the </a:t>
            </a:r>
            <a:r>
              <a:rPr lang="en-US" i="1" dirty="0"/>
              <a:t>data.md </a:t>
            </a:r>
            <a:r>
              <a:rPr lang="en-US" dirty="0"/>
              <a:t>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6A4B-A0F0-29C5-946B-66ECE576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1DC1-516A-D643-954B-63158313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561EC-67F5-EB5E-C65E-A1898801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4074"/>
            <a:ext cx="3667589" cy="4183926"/>
          </a:xfrm>
          <a:prstGeom prst="rect">
            <a:avLst/>
          </a:prstGeom>
        </p:spPr>
      </p:pic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DC2836A3-A5D4-586C-110F-7D6A22060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32" y="4274706"/>
            <a:ext cx="982662" cy="9826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C2FE-D0A2-EC35-D8DB-63D57CDD2F53}"/>
              </a:ext>
            </a:extLst>
          </p:cNvPr>
          <p:cNvSpPr/>
          <p:nvPr/>
        </p:nvSpPr>
        <p:spPr>
          <a:xfrm>
            <a:off x="3208359" y="2698750"/>
            <a:ext cx="398441" cy="1905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F601-C261-4406-5C0C-C83D942793E4}"/>
              </a:ext>
            </a:extLst>
          </p:cNvPr>
          <p:cNvSpPr/>
          <p:nvPr/>
        </p:nvSpPr>
        <p:spPr>
          <a:xfrm>
            <a:off x="979509" y="3529466"/>
            <a:ext cx="3344841" cy="3651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C5F7B7-62B2-ADB7-EEC1-6DA25572405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4324350" y="3712028"/>
            <a:ext cx="1251182" cy="10540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28A25DE9-9C24-BC86-E22D-4AADC0731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9663" y="2583294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036DE9-2141-C2AC-1438-8063E0A200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66863" y="3497694"/>
            <a:ext cx="0" cy="7770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1413A0-71B4-4540-8351-0C694ED5A749}"/>
              </a:ext>
            </a:extLst>
          </p:cNvPr>
          <p:cNvSpPr txBox="1"/>
          <p:nvPr/>
        </p:nvSpPr>
        <p:spPr>
          <a:xfrm>
            <a:off x="5609663" y="2329418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Prompt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C1CC7C-10EB-DDAC-363A-719701347E4C}"/>
              </a:ext>
            </a:extLst>
          </p:cNvPr>
          <p:cNvSpPr/>
          <p:nvPr/>
        </p:nvSpPr>
        <p:spPr>
          <a:xfrm>
            <a:off x="1017096" y="6424614"/>
            <a:ext cx="3344841" cy="3651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F891A9F9-DB0C-9DEE-2C18-AAE294D0D25A}"/>
              </a:ext>
            </a:extLst>
          </p:cNvPr>
          <p:cNvCxnSpPr>
            <a:cxnSpLocks/>
            <a:stCxn id="10" idx="2"/>
            <a:endCxn id="26" idx="3"/>
          </p:cNvCxnSpPr>
          <p:nvPr/>
        </p:nvCxnSpPr>
        <p:spPr>
          <a:xfrm rot="5400000">
            <a:off x="4539496" y="5079809"/>
            <a:ext cx="1349808" cy="17049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F301486-1FF0-A190-5E9E-4194563B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040" y="2740706"/>
            <a:ext cx="4011359" cy="361564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A7EE9FA-FECF-9F77-5F8E-4A599B37FC32}"/>
              </a:ext>
            </a:extLst>
          </p:cNvPr>
          <p:cNvSpPr/>
          <p:nvPr/>
        </p:nvSpPr>
        <p:spPr>
          <a:xfrm>
            <a:off x="7726413" y="5808663"/>
            <a:ext cx="3627387" cy="3651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C8966356-CC7E-76CF-149A-035CD4835C54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524063" y="3040494"/>
            <a:ext cx="1202350" cy="29507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8861-AF22-214C-A7E0-D8513DB7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1B58-50F4-AE6E-8B5D-5D1762D4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Reflect</a:t>
            </a:r>
            <a:r>
              <a:rPr lang="en-US" dirty="0"/>
              <a:t> on the LLM’s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C488-9104-5A06-1D7C-AAAB4ED3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F323-3E46-AFC4-B139-4CD873A6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C139-A04A-F5C3-6D9F-82779F74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793B8-0B7D-B62D-522A-5F3441BC6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71"/>
          <a:stretch/>
        </p:blipFill>
        <p:spPr>
          <a:xfrm>
            <a:off x="3481155" y="2632414"/>
            <a:ext cx="5229689" cy="422558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25F285-DA06-C416-2FB0-9D23710B969A}"/>
              </a:ext>
            </a:extLst>
          </p:cNvPr>
          <p:cNvSpPr/>
          <p:nvPr/>
        </p:nvSpPr>
        <p:spPr>
          <a:xfrm>
            <a:off x="3581400" y="2743200"/>
            <a:ext cx="5029199" cy="13208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24AA0B-FC05-8B9C-3D8C-9CC144DDBBB2}"/>
              </a:ext>
            </a:extLst>
          </p:cNvPr>
          <p:cNvSpPr/>
          <p:nvPr/>
        </p:nvSpPr>
        <p:spPr>
          <a:xfrm>
            <a:off x="3581400" y="4084806"/>
            <a:ext cx="5029199" cy="159209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20E85-1675-8598-2260-9D35269A3A10}"/>
              </a:ext>
            </a:extLst>
          </p:cNvPr>
          <p:cNvSpPr/>
          <p:nvPr/>
        </p:nvSpPr>
        <p:spPr>
          <a:xfrm>
            <a:off x="3581400" y="5703305"/>
            <a:ext cx="5029199" cy="102527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E23AB-67DF-7677-ADA0-83BC3C8E64A0}"/>
              </a:ext>
            </a:extLst>
          </p:cNvPr>
          <p:cNvGrpSpPr/>
          <p:nvPr/>
        </p:nvGrpSpPr>
        <p:grpSpPr>
          <a:xfrm>
            <a:off x="2096065" y="5016177"/>
            <a:ext cx="672786" cy="369332"/>
            <a:chOff x="10516820" y="3865230"/>
            <a:chExt cx="672786" cy="36933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9C12C8-B688-F596-C61E-0475478AD302}"/>
                </a:ext>
              </a:extLst>
            </p:cNvPr>
            <p:cNvSpPr/>
            <p:nvPr/>
          </p:nvSpPr>
          <p:spPr>
            <a:xfrm>
              <a:off x="10516820" y="3914124"/>
              <a:ext cx="252000" cy="25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Checkmark with solid fill">
              <a:extLst>
                <a:ext uri="{FF2B5EF4-FFF2-40B4-BE49-F238E27FC236}">
                  <a16:creationId xmlns:a16="http://schemas.microsoft.com/office/drawing/2014/main" id="{6D88F0CF-5CDA-FDA0-127E-96F7B8013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52820" y="3946961"/>
              <a:ext cx="180000" cy="180000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D3CAE95-0955-E3CB-43C6-F34CF4A5614B}"/>
                </a:ext>
              </a:extLst>
            </p:cNvPr>
            <p:cNvSpPr/>
            <p:nvPr/>
          </p:nvSpPr>
          <p:spPr>
            <a:xfrm>
              <a:off x="10937606" y="3914124"/>
              <a:ext cx="252000" cy="252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lose with solid fill">
              <a:extLst>
                <a:ext uri="{FF2B5EF4-FFF2-40B4-BE49-F238E27FC236}">
                  <a16:creationId xmlns:a16="http://schemas.microsoft.com/office/drawing/2014/main" id="{C7EE72DF-EE58-61BF-CED0-F0E462CF6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73606" y="3950124"/>
              <a:ext cx="180000" cy="18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420422-5EDD-5AC5-4562-B980E84DD1C5}"/>
                </a:ext>
              </a:extLst>
            </p:cNvPr>
            <p:cNvSpPr txBox="1"/>
            <p:nvPr/>
          </p:nvSpPr>
          <p:spPr>
            <a:xfrm>
              <a:off x="10721606" y="386523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dirty="0"/>
                <a:t>/</a:t>
              </a:r>
              <a:endParaRPr lang="en-US" dirty="0"/>
            </a:p>
          </p:txBody>
        </p:sp>
      </p:grpSp>
      <p:cxnSp>
        <p:nvCxnSpPr>
          <p:cNvPr id="20" name="Straight Arrow Connector 13">
            <a:extLst>
              <a:ext uri="{FF2B5EF4-FFF2-40B4-BE49-F238E27FC236}">
                <a16:creationId xmlns:a16="http://schemas.microsoft.com/office/drawing/2014/main" id="{69A447BF-C2C3-6344-D68D-F7EA39191AE6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3581400" y="3403600"/>
            <a:ext cx="12700" cy="2812342"/>
          </a:xfrm>
          <a:prstGeom prst="bentConnector3">
            <a:avLst>
              <a:gd name="adj1" fmla="val 49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136ECB06-F0F4-5E41-E7CE-3A95AD6FD635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 flipH="1">
            <a:off x="8610599" y="4745207"/>
            <a:ext cx="100245" cy="1470735"/>
          </a:xfrm>
          <a:prstGeom prst="bentConnector3">
            <a:avLst>
              <a:gd name="adj1" fmla="val -45608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1F097C-309B-7E0A-3D76-DA849D650FFB}"/>
              </a:ext>
            </a:extLst>
          </p:cNvPr>
          <p:cNvSpPr txBox="1"/>
          <p:nvPr/>
        </p:nvSpPr>
        <p:spPr>
          <a:xfrm>
            <a:off x="403934" y="4064000"/>
            <a:ext cx="236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How close is the LLM’s output to the ground truth?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F3B5B0-90BA-414C-77B2-7CFDEBD7E608}"/>
              </a:ext>
            </a:extLst>
          </p:cNvPr>
          <p:cNvSpPr txBox="1"/>
          <p:nvPr/>
        </p:nvSpPr>
        <p:spPr>
          <a:xfrm>
            <a:off x="9241953" y="4779975"/>
            <a:ext cx="236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close is the LLM’s output to the tool’s output?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C744E0-9D60-810B-0F50-772445E38ABB}"/>
              </a:ext>
            </a:extLst>
          </p:cNvPr>
          <p:cNvGrpSpPr/>
          <p:nvPr/>
        </p:nvGrpSpPr>
        <p:grpSpPr>
          <a:xfrm>
            <a:off x="9318606" y="5756915"/>
            <a:ext cx="672786" cy="369332"/>
            <a:chOff x="10516820" y="3865230"/>
            <a:chExt cx="672786" cy="36933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130CA9F-185A-3C4F-998A-35A33231699E}"/>
                </a:ext>
              </a:extLst>
            </p:cNvPr>
            <p:cNvSpPr/>
            <p:nvPr/>
          </p:nvSpPr>
          <p:spPr>
            <a:xfrm>
              <a:off x="10516820" y="3914124"/>
              <a:ext cx="252000" cy="25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eckmark with solid fill">
              <a:extLst>
                <a:ext uri="{FF2B5EF4-FFF2-40B4-BE49-F238E27FC236}">
                  <a16:creationId xmlns:a16="http://schemas.microsoft.com/office/drawing/2014/main" id="{D2DDCDB7-D1E9-A3D4-4E6E-DEAF8208C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52820" y="3946961"/>
              <a:ext cx="180000" cy="1800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9E57355-BE81-9582-4A22-5653D39A1686}"/>
                </a:ext>
              </a:extLst>
            </p:cNvPr>
            <p:cNvSpPr/>
            <p:nvPr/>
          </p:nvSpPr>
          <p:spPr>
            <a:xfrm>
              <a:off x="10937606" y="3914124"/>
              <a:ext cx="252000" cy="252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D05474C-FCF7-6517-20F9-AAB5B57E0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973606" y="3950124"/>
              <a:ext cx="180000" cy="18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C0911-A4EF-B083-C95C-4EE4CF3C76AA}"/>
                </a:ext>
              </a:extLst>
            </p:cNvPr>
            <p:cNvSpPr txBox="1"/>
            <p:nvPr/>
          </p:nvSpPr>
          <p:spPr>
            <a:xfrm>
              <a:off x="10721606" y="386523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dirty="0"/>
                <a:t>/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15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3A83-AD7F-D9BF-FBA2-6E5A9A93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1802-319C-308A-D911-52177066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Fork</a:t>
            </a:r>
            <a:r>
              <a:rPr lang="en-US" dirty="0"/>
              <a:t> the repository </a:t>
            </a:r>
            <a:r>
              <a:rPr lang="en-US" dirty="0">
                <a:hlinkClick r:id="rId2"/>
              </a:rPr>
              <a:t>https://github.com/aire-ws/aire24-activity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 study </a:t>
            </a:r>
            <a:r>
              <a:rPr lang="en-US" dirty="0"/>
              <a:t>presenting a tool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selecting an unfamiliar, prepared tool from the repository (under </a:t>
            </a:r>
            <a:r>
              <a:rPr lang="en-US" i="1" dirty="0"/>
              <a:t>studies/</a:t>
            </a:r>
            <a:r>
              <a:rPr lang="en-US" dirty="0"/>
              <a:t>): </a:t>
            </a:r>
            <a:r>
              <a:rPr lang="en-US" b="1" dirty="0"/>
              <a:t>read the summary</a:t>
            </a:r>
            <a:r>
              <a:rPr lang="en-US" dirty="0"/>
              <a:t> of its use case in the respective </a:t>
            </a:r>
            <a:r>
              <a:rPr lang="en-US" i="1" dirty="0"/>
              <a:t>README.md </a:t>
            </a:r>
            <a:r>
              <a:rPr lang="en-US" dirty="0"/>
              <a:t>file.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selecting an own tool: </a:t>
            </a:r>
            <a:r>
              <a:rPr lang="en-US" b="1" dirty="0"/>
              <a:t>copy</a:t>
            </a:r>
            <a:r>
              <a:rPr lang="en-US" dirty="0"/>
              <a:t> the </a:t>
            </a:r>
            <a:r>
              <a:rPr lang="en-US" i="1" dirty="0"/>
              <a:t>template/</a:t>
            </a:r>
            <a:r>
              <a:rPr lang="en-US" dirty="0"/>
              <a:t> directory under </a:t>
            </a:r>
            <a:r>
              <a:rPr lang="en-US" i="1" dirty="0"/>
              <a:t>studies/</a:t>
            </a:r>
            <a:r>
              <a:rPr lang="en-US" dirty="0"/>
              <a:t> and name it after your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an LLM </a:t>
            </a:r>
            <a:r>
              <a:rPr lang="en-US" dirty="0"/>
              <a:t>and enter the name and version to the </a:t>
            </a:r>
            <a:r>
              <a:rPr lang="en-US" i="1" dirty="0"/>
              <a:t>activity-report.md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Develop a prompt </a:t>
            </a:r>
            <a:r>
              <a:rPr lang="en-US" dirty="0"/>
              <a:t>that performs the tool’s task with the input data in the </a:t>
            </a:r>
            <a:r>
              <a:rPr lang="en-US" i="1" dirty="0"/>
              <a:t>data.md </a:t>
            </a:r>
            <a:r>
              <a:rPr lang="en-US" dirty="0"/>
              <a:t>file and </a:t>
            </a:r>
            <a:r>
              <a:rPr lang="en-US" b="1" dirty="0"/>
              <a:t>report your prompt </a:t>
            </a:r>
            <a:r>
              <a:rPr lang="en-US" dirty="0"/>
              <a:t>in the </a:t>
            </a:r>
            <a:r>
              <a:rPr lang="en-US" i="1" dirty="0"/>
              <a:t>activity-report.md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Reflect</a:t>
            </a:r>
            <a:r>
              <a:rPr lang="en-US" dirty="0"/>
              <a:t> on the LLM’s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075F-7430-1234-393A-B76453A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BE92-60BD-46EA-B79F-8DB35CFC3275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2975-BD42-C771-9A1C-3C40D99A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86C2-5D56-BF05-7E4D-001DB432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1E9FD27-3D19-718D-4A05-CBF34AE0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E1B0C-E66B-A98D-FE9A-F0658774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A551-826E-6CB4-8A62-73417D13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 the task by following the steps (1) select a study, (2) select data, (3) engineer a prompt, and (4) reflect. </a:t>
            </a:r>
          </a:p>
          <a:p>
            <a:pPr marL="0" indent="0">
              <a:buNone/>
            </a:pPr>
            <a:r>
              <a:rPr lang="en-US" dirty="0"/>
              <a:t>The public material on GitHub also contains the activity description in more detail.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CD4AE4-17AC-C431-D172-83628619CBAE}"/>
              </a:ext>
            </a:extLst>
          </p:cNvPr>
          <p:cNvSpPr txBox="1">
            <a:spLocks/>
          </p:cNvSpPr>
          <p:nvPr/>
        </p:nvSpPr>
        <p:spPr>
          <a:xfrm>
            <a:off x="5492046" y="739304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D0ADDD-D36D-4CA7-A3ED-3D8ADCF8DFA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41928-615C-AE62-949F-A1404884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34413" r="1257" b="25887"/>
          <a:stretch/>
        </p:blipFill>
        <p:spPr>
          <a:xfrm>
            <a:off x="2271658" y="4315168"/>
            <a:ext cx="7648684" cy="25428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70D2C2-2AA7-2FC6-FB60-ABB58C1C6915}"/>
              </a:ext>
            </a:extLst>
          </p:cNvPr>
          <p:cNvGrpSpPr/>
          <p:nvPr/>
        </p:nvGrpSpPr>
        <p:grpSpPr>
          <a:xfrm>
            <a:off x="2271658" y="3865272"/>
            <a:ext cx="3526974" cy="369332"/>
            <a:chOff x="3705115" y="2398662"/>
            <a:chExt cx="3526974" cy="369332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D30CC4C-9A7C-BD3D-950F-A34EDF81E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15" y="2415021"/>
              <a:ext cx="344101" cy="3441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BE992-D946-9F12-DA05-C2BFCBCC348F}"/>
                </a:ext>
              </a:extLst>
            </p:cNvPr>
            <p:cNvSpPr txBox="1"/>
            <p:nvPr/>
          </p:nvSpPr>
          <p:spPr>
            <a:xfrm>
              <a:off x="4049216" y="2398662"/>
              <a:ext cx="2487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aire-ws</a:t>
              </a:r>
              <a:r>
                <a:rPr lang="sv-SE" dirty="0"/>
                <a:t>/</a:t>
              </a:r>
              <a:r>
                <a:rPr lang="sv-SE" b="1" dirty="0"/>
                <a:t>aire24-activity</a:t>
              </a:r>
              <a:endParaRPr lang="en-US" b="1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F16BA5-1A27-D18C-6067-CE45B1A53D10}"/>
                </a:ext>
              </a:extLst>
            </p:cNvPr>
            <p:cNvSpPr/>
            <p:nvPr/>
          </p:nvSpPr>
          <p:spPr>
            <a:xfrm>
              <a:off x="6495202" y="2443705"/>
              <a:ext cx="736887" cy="27924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Rectangle 9">
            <a:hlinkClick r:id="rId4"/>
            <a:extLst>
              <a:ext uri="{FF2B5EF4-FFF2-40B4-BE49-F238E27FC236}">
                <a16:creationId xmlns:a16="http://schemas.microsoft.com/office/drawing/2014/main" id="{2703B4EE-8F41-4308-ACD3-A18BDA2432D7}"/>
              </a:ext>
            </a:extLst>
          </p:cNvPr>
          <p:cNvSpPr/>
          <p:nvPr/>
        </p:nvSpPr>
        <p:spPr>
          <a:xfrm>
            <a:off x="2271658" y="3838622"/>
            <a:ext cx="7648684" cy="3019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11EE07B-2C7E-4E36-DAB1-7D3A5F22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BEF6-F7C2-425D-9A4E-6A621EC451F1}" type="datetime1">
              <a:rPr lang="de-DE" smtClean="0"/>
              <a:t>20.06.2024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EA6D37-8C30-0E15-3624-0CB4CDE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A73-E77A-2501-B1C5-EE7F64F2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4952-A899-A69E-874E-CA63D3E8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large-language models made previous AI tools obsolete?</a:t>
            </a:r>
          </a:p>
          <a:p>
            <a:r>
              <a:rPr lang="en-US" dirty="0"/>
              <a:t>What were the strengths of the LLM?</a:t>
            </a:r>
          </a:p>
          <a:p>
            <a:r>
              <a:rPr lang="en-US" dirty="0"/>
              <a:t>What were the weaknesses of the LLM?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155F-7D85-CCD4-AE7F-8E743FD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093E-FD87-48EC-9DFE-E4DC5A8BE70A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67DC-455D-1028-5971-BC2C00FE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22CE-1539-178A-41D7-6E4C457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EA6F-3C78-DED9-BC18-130C4D19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E74E-005A-6D79-B866-020652EF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Push</a:t>
            </a:r>
            <a:r>
              <a:rPr lang="en-US" dirty="0"/>
              <a:t> your changes back into your forked repository</a:t>
            </a:r>
          </a:p>
          <a:p>
            <a:pPr marL="0" indent="0">
              <a:buNone/>
            </a:pPr>
            <a:r>
              <a:rPr lang="en-US" dirty="0"/>
              <a:t>… and approach us </a:t>
            </a:r>
            <a:r>
              <a:rPr lang="en-US"/>
              <a:t>with feedback.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0881-533B-4EB1-B0B2-9CE929C3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A5B8-1BCA-8585-E3EC-CF9AE337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2B40-1B7C-7ABB-ED9A-99D9AD49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786CB-C74E-89D4-EA0B-04A70B1E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participation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26B1A-8BBB-955A-DD9B-98B39C03D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welcome constructive feedback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CCC4D3-2A2B-BF52-D1D5-6F744DA7460E}"/>
              </a:ext>
            </a:extLst>
          </p:cNvPr>
          <p:cNvGrpSpPr/>
          <p:nvPr/>
        </p:nvGrpSpPr>
        <p:grpSpPr>
          <a:xfrm>
            <a:off x="7730281" y="5720318"/>
            <a:ext cx="3617169" cy="369332"/>
            <a:chOff x="4332513" y="5735637"/>
            <a:chExt cx="3617169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CB410A-F7A6-98E0-822A-118993C3B275}"/>
                </a:ext>
              </a:extLst>
            </p:cNvPr>
            <p:cNvGrpSpPr/>
            <p:nvPr/>
          </p:nvGrpSpPr>
          <p:grpSpPr>
            <a:xfrm>
              <a:off x="4332513" y="5735637"/>
              <a:ext cx="3526974" cy="369332"/>
              <a:chOff x="3705115" y="2398662"/>
              <a:chExt cx="3526974" cy="369332"/>
            </a:xfrm>
          </p:grpSpPr>
          <p:pic>
            <p:nvPicPr>
              <p:cNvPr id="9" name="Picture 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D94E04C-2CB7-FA63-8B5B-D5C39231F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5115" y="2415021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B943A-4F58-9FB5-4B5C-3B4D91775202}"/>
                  </a:ext>
                </a:extLst>
              </p:cNvPr>
              <p:cNvSpPr txBox="1"/>
              <p:nvPr/>
            </p:nvSpPr>
            <p:spPr>
              <a:xfrm>
                <a:off x="4049216" y="2398662"/>
                <a:ext cx="2487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aire-ws</a:t>
                </a:r>
                <a:r>
                  <a:rPr lang="sv-SE" dirty="0"/>
                  <a:t>/</a:t>
                </a:r>
                <a:r>
                  <a:rPr lang="sv-SE" b="1" dirty="0"/>
                  <a:t>aire24-activity</a:t>
                </a:r>
                <a:endParaRPr lang="en-US" b="1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E31C9B-5566-47B1-6423-8C7408688E09}"/>
                  </a:ext>
                </a:extLst>
              </p:cNvPr>
              <p:cNvSpPr/>
              <p:nvPr/>
            </p:nvSpPr>
            <p:spPr>
              <a:xfrm>
                <a:off x="6495202" y="2443705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3"/>
              <a:extLst>
                <a:ext uri="{FF2B5EF4-FFF2-40B4-BE49-F238E27FC236}">
                  <a16:creationId xmlns:a16="http://schemas.microsoft.com/office/drawing/2014/main" id="{2716F25E-573C-56A9-9B79-90F2BF0B6757}"/>
                </a:ext>
              </a:extLst>
            </p:cNvPr>
            <p:cNvSpPr/>
            <p:nvPr/>
          </p:nvSpPr>
          <p:spPr>
            <a:xfrm>
              <a:off x="4332513" y="5735637"/>
              <a:ext cx="3617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9F8FB60-4A5D-9795-5879-8AF0108D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727B-0358-459E-BAED-F8582AC9F04D}" type="datetime1">
              <a:rPr lang="de-DE" smtClean="0"/>
              <a:t>20.06.2024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8AADE6-86C3-020A-6C52-2812E7BA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69427-F966-5774-9744-26B80499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769C-414C-CF9A-8BBF-0AE9EA92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E1CEBB-A3F2-6106-1048-52B2A6CF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699"/>
            <a:ext cx="10515600" cy="5692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→ Have large-language models made previous AI tools </a:t>
            </a:r>
            <a:r>
              <a:rPr lang="en-US" b="1" dirty="0"/>
              <a:t>obsolete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2E12F-EBC7-347D-5B2B-6CF3DA6A1C67}"/>
              </a:ext>
            </a:extLst>
          </p:cNvPr>
          <p:cNvSpPr txBox="1"/>
          <p:nvPr/>
        </p:nvSpPr>
        <p:spPr>
          <a:xfrm>
            <a:off x="3666931" y="1701866"/>
            <a:ext cx="182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Pre-LLM era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98A0-090A-8CD4-53FD-0F27A2E4EFA6}"/>
              </a:ext>
            </a:extLst>
          </p:cNvPr>
          <p:cNvSpPr txBox="1"/>
          <p:nvPr/>
        </p:nvSpPr>
        <p:spPr>
          <a:xfrm>
            <a:off x="6695339" y="1701866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LLM era</a:t>
            </a:r>
            <a:endParaRPr lang="en-US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B99304-BB1E-2437-309E-0F0C6D1C8EB5}"/>
              </a:ext>
            </a:extLst>
          </p:cNvPr>
          <p:cNvGrpSpPr/>
          <p:nvPr/>
        </p:nvGrpSpPr>
        <p:grpSpPr>
          <a:xfrm>
            <a:off x="1204529" y="2444925"/>
            <a:ext cx="3737268" cy="720000"/>
            <a:chOff x="1204529" y="2444925"/>
            <a:chExt cx="3737268" cy="72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753212-7177-B585-528B-FF4F833F10C1}"/>
                </a:ext>
              </a:extLst>
            </p:cNvPr>
            <p:cNvSpPr/>
            <p:nvPr/>
          </p:nvSpPr>
          <p:spPr>
            <a:xfrm>
              <a:off x="4221797" y="2444925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Architecture with solid fill">
              <a:extLst>
                <a:ext uri="{FF2B5EF4-FFF2-40B4-BE49-F238E27FC236}">
                  <a16:creationId xmlns:a16="http://schemas.microsoft.com/office/drawing/2014/main" id="{7A615D5E-3B77-E1A8-9E3C-967D0B71F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3797" y="2519126"/>
              <a:ext cx="576000" cy="576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D8F787-AC73-17A2-B3FB-FD4043660F26}"/>
                </a:ext>
              </a:extLst>
            </p:cNvPr>
            <p:cNvSpPr txBox="1"/>
            <p:nvPr/>
          </p:nvSpPr>
          <p:spPr>
            <a:xfrm>
              <a:off x="1204529" y="2620259"/>
              <a:ext cx="2898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Conscious, specific design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32934E-660A-5742-6693-F74188611D10}"/>
              </a:ext>
            </a:extLst>
          </p:cNvPr>
          <p:cNvGrpSpPr/>
          <p:nvPr/>
        </p:nvGrpSpPr>
        <p:grpSpPr>
          <a:xfrm>
            <a:off x="591733" y="3429000"/>
            <a:ext cx="4350064" cy="720000"/>
            <a:chOff x="591733" y="3429000"/>
            <a:chExt cx="4350064" cy="72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C8FF83-B145-A12B-6E3D-7D45C9475C9B}"/>
                </a:ext>
              </a:extLst>
            </p:cNvPr>
            <p:cNvSpPr/>
            <p:nvPr/>
          </p:nvSpPr>
          <p:spPr>
            <a:xfrm>
              <a:off x="4221797" y="3429000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encil with solid fill">
              <a:extLst>
                <a:ext uri="{FF2B5EF4-FFF2-40B4-BE49-F238E27FC236}">
                  <a16:creationId xmlns:a16="http://schemas.microsoft.com/office/drawing/2014/main" id="{FBFA716A-C737-1CA3-368D-BB924468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3797" y="3501000"/>
              <a:ext cx="576000" cy="576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BE463-CB74-D8FF-8458-7AD01E5C0233}"/>
                </a:ext>
              </a:extLst>
            </p:cNvPr>
            <p:cNvSpPr txBox="1"/>
            <p:nvPr/>
          </p:nvSpPr>
          <p:spPr>
            <a:xfrm>
              <a:off x="591733" y="3604334"/>
              <a:ext cx="3511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Manual data curation and training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B579D-EA55-0B4F-E7FA-FFD954E14586}"/>
              </a:ext>
            </a:extLst>
          </p:cNvPr>
          <p:cNvGrpSpPr/>
          <p:nvPr/>
        </p:nvGrpSpPr>
        <p:grpSpPr>
          <a:xfrm>
            <a:off x="1375665" y="4413075"/>
            <a:ext cx="3566132" cy="720000"/>
            <a:chOff x="1375665" y="4413075"/>
            <a:chExt cx="3566132" cy="72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FBE90-104D-93BE-F53D-5AE9D20A5A34}"/>
                </a:ext>
              </a:extLst>
            </p:cNvPr>
            <p:cNvSpPr/>
            <p:nvPr/>
          </p:nvSpPr>
          <p:spPr>
            <a:xfrm>
              <a:off x="4221797" y="4413075"/>
              <a:ext cx="720000" cy="7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Bar chart with solid fill">
              <a:extLst>
                <a:ext uri="{FF2B5EF4-FFF2-40B4-BE49-F238E27FC236}">
                  <a16:creationId xmlns:a16="http://schemas.microsoft.com/office/drawing/2014/main" id="{CAADF172-65DA-303B-2FE1-399773DCE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93797" y="4485075"/>
              <a:ext cx="576000" cy="576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95C568-A072-5E14-CFC9-48B8AED5ECA6}"/>
                </a:ext>
              </a:extLst>
            </p:cNvPr>
            <p:cNvSpPr txBox="1"/>
            <p:nvPr/>
          </p:nvSpPr>
          <p:spPr>
            <a:xfrm>
              <a:off x="1375665" y="4448290"/>
              <a:ext cx="2727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Decent results, but rarely </a:t>
              </a:r>
            </a:p>
            <a:p>
              <a:pPr algn="r"/>
              <a:r>
                <a:rPr lang="en-US" dirty="0"/>
                <a:t>any adoption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A917D3-829D-7F2B-15C4-F08760B3D189}"/>
              </a:ext>
            </a:extLst>
          </p:cNvPr>
          <p:cNvGrpSpPr/>
          <p:nvPr/>
        </p:nvGrpSpPr>
        <p:grpSpPr>
          <a:xfrm>
            <a:off x="6890205" y="2444925"/>
            <a:ext cx="3343661" cy="720000"/>
            <a:chOff x="6890205" y="2444925"/>
            <a:chExt cx="3343661" cy="72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9F683C-E186-CB17-173A-BE3113EB9C94}"/>
                </a:ext>
              </a:extLst>
            </p:cNvPr>
            <p:cNvSpPr/>
            <p:nvPr/>
          </p:nvSpPr>
          <p:spPr>
            <a:xfrm>
              <a:off x="6890205" y="2444925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Packing Box Open with solid fill">
              <a:extLst>
                <a:ext uri="{FF2B5EF4-FFF2-40B4-BE49-F238E27FC236}">
                  <a16:creationId xmlns:a16="http://schemas.microsoft.com/office/drawing/2014/main" id="{D309DD6A-67A6-77DB-C1C0-FB3F13482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962205" y="2519126"/>
              <a:ext cx="576000" cy="576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D753E-0110-D1E2-5744-8E4EA7B75FE7}"/>
                </a:ext>
              </a:extLst>
            </p:cNvPr>
            <p:cNvSpPr txBox="1"/>
            <p:nvPr/>
          </p:nvSpPr>
          <p:spPr>
            <a:xfrm>
              <a:off x="7682205" y="2619820"/>
              <a:ext cx="2551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Out-of-the-box usability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29875B-AE0F-253F-2960-A46384F4F2E4}"/>
              </a:ext>
            </a:extLst>
          </p:cNvPr>
          <p:cNvGrpSpPr/>
          <p:nvPr/>
        </p:nvGrpSpPr>
        <p:grpSpPr>
          <a:xfrm>
            <a:off x="6890205" y="3429000"/>
            <a:ext cx="3501395" cy="720000"/>
            <a:chOff x="6890205" y="3429000"/>
            <a:chExt cx="3501395" cy="72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FC96B3-1F44-EB47-06DE-B05455425313}"/>
                </a:ext>
              </a:extLst>
            </p:cNvPr>
            <p:cNvSpPr/>
            <p:nvPr/>
          </p:nvSpPr>
          <p:spPr>
            <a:xfrm>
              <a:off x="6890205" y="3429000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peech with solid fill">
              <a:extLst>
                <a:ext uri="{FF2B5EF4-FFF2-40B4-BE49-F238E27FC236}">
                  <a16:creationId xmlns:a16="http://schemas.microsoft.com/office/drawing/2014/main" id="{6C6E251A-B32B-18E2-44C1-96F6F2EB8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962205" y="3501000"/>
              <a:ext cx="576000" cy="57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41F1FA-6983-CB09-0561-1CE0890177AC}"/>
                </a:ext>
              </a:extLst>
            </p:cNvPr>
            <p:cNvSpPr txBox="1"/>
            <p:nvPr/>
          </p:nvSpPr>
          <p:spPr>
            <a:xfrm>
              <a:off x="7682204" y="3604334"/>
              <a:ext cx="2709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Requiring a few examples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A50918-F770-B13F-8697-024AFBAD54A2}"/>
              </a:ext>
            </a:extLst>
          </p:cNvPr>
          <p:cNvGrpSpPr/>
          <p:nvPr/>
        </p:nvGrpSpPr>
        <p:grpSpPr>
          <a:xfrm>
            <a:off x="6890205" y="4413075"/>
            <a:ext cx="3706195" cy="720000"/>
            <a:chOff x="6890205" y="4413075"/>
            <a:chExt cx="3706195" cy="72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92C150-B8C2-B9D4-B813-B9137902A2A6}"/>
                </a:ext>
              </a:extLst>
            </p:cNvPr>
            <p:cNvSpPr/>
            <p:nvPr/>
          </p:nvSpPr>
          <p:spPr>
            <a:xfrm>
              <a:off x="6890205" y="4413075"/>
              <a:ext cx="720000" cy="720000"/>
            </a:xfrm>
            <a:prstGeom prst="ellipse">
              <a:avLst/>
            </a:prstGeom>
            <a:gradFill flip="none" rotWithShape="1">
              <a:gsLst>
                <a:gs pos="38000">
                  <a:srgbClr val="92D050"/>
                </a:gs>
                <a:gs pos="72000">
                  <a:srgbClr val="C0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Bar graph with upward trend with solid fill">
              <a:extLst>
                <a:ext uri="{FF2B5EF4-FFF2-40B4-BE49-F238E27FC236}">
                  <a16:creationId xmlns:a16="http://schemas.microsoft.com/office/drawing/2014/main" id="{7A3F2112-9F4B-ED09-D696-34BE33D6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962205" y="4485075"/>
              <a:ext cx="576000" cy="576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82B476-2827-0692-6360-CC5F2C6B58B9}"/>
                </a:ext>
              </a:extLst>
            </p:cNvPr>
            <p:cNvSpPr txBox="1"/>
            <p:nvPr/>
          </p:nvSpPr>
          <p:spPr>
            <a:xfrm>
              <a:off x="7682204" y="4586789"/>
              <a:ext cx="291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Better/worse performance?</a:t>
              </a:r>
            </a:p>
          </p:txBody>
        </p:sp>
      </p:grp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DD39921B-ED35-29DF-8CB8-4BF4FBB9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CD6F-A4D8-4723-9D66-5BE7F7875D78}" type="datetime1">
              <a:rPr lang="de-DE" smtClean="0"/>
              <a:t>20.06.2024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1DFECFC-F419-4C22-958F-A9FC21E2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E5D721D-B008-D8AC-D7A7-12A96CA3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EDE-57AD-BD30-A501-6D947FE4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18BA-DF57-375A-0772-7E84FE45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87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 study </a:t>
            </a:r>
            <a:r>
              <a:rPr lang="en-US" dirty="0"/>
              <a:t>that presents an AI-powered tool performing an RE task (e.g., from the </a:t>
            </a:r>
            <a:r>
              <a:rPr lang="en-US" dirty="0">
                <a:hlinkClick r:id="rId3"/>
              </a:rPr>
              <a:t>AIRE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NLP4RE</a:t>
            </a:r>
            <a:r>
              <a:rPr lang="en-US" dirty="0"/>
              <a:t> workshops)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1DEA-90C0-D34B-1918-BDFB04F4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13E7-B6C5-4338-9622-526995614B4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E638-78DC-4477-5C21-C9459F4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DB8F-732C-3A79-9E42-60210F3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D4F78-80FE-E438-13BE-82E36F9F0022}"/>
              </a:ext>
            </a:extLst>
          </p:cNvPr>
          <p:cNvSpPr txBox="1">
            <a:spLocks/>
          </p:cNvSpPr>
          <p:nvPr/>
        </p:nvSpPr>
        <p:spPr>
          <a:xfrm>
            <a:off x="838200" y="4832285"/>
            <a:ext cx="10515600" cy="1524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Engineer a prompt </a:t>
            </a:r>
            <a:r>
              <a:rPr lang="en-US" dirty="0"/>
              <a:t>for the LLM of your choice that performs the same task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Reflect</a:t>
            </a:r>
            <a:r>
              <a:rPr lang="en-US" dirty="0"/>
              <a:t> on the strengths and weaknesses of the LLM</a:t>
            </a:r>
          </a:p>
          <a:p>
            <a:pPr marL="0" indent="0">
              <a:buNone/>
            </a:pPr>
            <a:r>
              <a:rPr lang="en-US" dirty="0"/>
              <a:t>Finally, we discuss the results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A556BF-49BB-98D4-ED96-D5F3945EB508}"/>
              </a:ext>
            </a:extLst>
          </p:cNvPr>
          <p:cNvSpPr txBox="1">
            <a:spLocks/>
          </p:cNvSpPr>
          <p:nvPr/>
        </p:nvSpPr>
        <p:spPr>
          <a:xfrm>
            <a:off x="838200" y="2685431"/>
            <a:ext cx="3444551" cy="18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Select data </a:t>
            </a:r>
            <a:r>
              <a:rPr lang="en-US" dirty="0"/>
              <a:t>from the evaluation of that tool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4511C0-8B78-8A7D-57B0-FCF8F7B9A2E6}"/>
              </a:ext>
            </a:extLst>
          </p:cNvPr>
          <p:cNvGrpSpPr/>
          <p:nvPr/>
        </p:nvGrpSpPr>
        <p:grpSpPr>
          <a:xfrm>
            <a:off x="4730283" y="3394366"/>
            <a:ext cx="2060735" cy="720000"/>
            <a:chOff x="4730283" y="3394366"/>
            <a:chExt cx="2060735" cy="72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59DBE6-06B4-853C-7634-5BC7B370BBA2}"/>
                </a:ext>
              </a:extLst>
            </p:cNvPr>
            <p:cNvGrpSpPr/>
            <p:nvPr/>
          </p:nvGrpSpPr>
          <p:grpSpPr>
            <a:xfrm>
              <a:off x="6071018" y="3394366"/>
              <a:ext cx="720000" cy="720000"/>
              <a:chOff x="4221797" y="4413075"/>
              <a:chExt cx="720000" cy="7200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BA66C79-2B18-6C13-A1FC-CBB56C5CCFE5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 descr="Database with solid fill">
                <a:extLst>
                  <a:ext uri="{FF2B5EF4-FFF2-40B4-BE49-F238E27FC236}">
                    <a16:creationId xmlns:a16="http://schemas.microsoft.com/office/drawing/2014/main" id="{DAB2EECC-6245-0837-BE9A-0BA891B9F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293797" y="4485075"/>
                <a:ext cx="576000" cy="57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2C9F41-A2F8-0FE8-D7C2-FA11B0A9ABD7}"/>
                </a:ext>
              </a:extLst>
            </p:cNvPr>
            <p:cNvSpPr txBox="1"/>
            <p:nvPr/>
          </p:nvSpPr>
          <p:spPr>
            <a:xfrm>
              <a:off x="4730283" y="3569700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Input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F97448-9F4D-1568-2F3C-6FD06ECBD126}"/>
              </a:ext>
            </a:extLst>
          </p:cNvPr>
          <p:cNvGrpSpPr/>
          <p:nvPr/>
        </p:nvGrpSpPr>
        <p:grpSpPr>
          <a:xfrm>
            <a:off x="6685576" y="2726317"/>
            <a:ext cx="4850175" cy="773492"/>
            <a:chOff x="6685576" y="2726317"/>
            <a:chExt cx="4850175" cy="773492"/>
          </a:xfrm>
        </p:grpSpPr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AF7BA5B3-8193-F611-1391-7FCA56AF9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03251" y="2782367"/>
              <a:ext cx="612000" cy="6120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DDE84CD-E018-8F3E-CA41-98FEC094FF17}"/>
                </a:ext>
              </a:extLst>
            </p:cNvPr>
            <p:cNvGrpSpPr/>
            <p:nvPr/>
          </p:nvGrpSpPr>
          <p:grpSpPr>
            <a:xfrm>
              <a:off x="8817329" y="2726317"/>
              <a:ext cx="720000" cy="720000"/>
              <a:chOff x="4221797" y="4413075"/>
              <a:chExt cx="720000" cy="720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5F62B00-A014-0946-8354-4022A10F8058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Graphic 23" descr="Hierarchy with solid fill">
                <a:extLst>
                  <a:ext uri="{FF2B5EF4-FFF2-40B4-BE49-F238E27FC236}">
                    <a16:creationId xmlns:a16="http://schemas.microsoft.com/office/drawing/2014/main" id="{37EB4432-D6D9-46BB-7BCA-715B60F1C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4293797" y="4485075"/>
                <a:ext cx="576000" cy="576000"/>
              </a:xfrm>
              <a:prstGeom prst="rect">
                <a:avLst/>
              </a:prstGeom>
            </p:spPr>
          </p:pic>
        </p:grp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71841DA-54D6-7174-51A0-0E73F1263C0B}"/>
                </a:ext>
              </a:extLst>
            </p:cNvPr>
            <p:cNvCxnSpPr>
              <a:cxnSpLocks/>
              <a:stCxn id="11" idx="7"/>
              <a:endCxn id="21" idx="1"/>
            </p:cNvCxnSpPr>
            <p:nvPr/>
          </p:nvCxnSpPr>
          <p:spPr>
            <a:xfrm rot="5400000" flipH="1" flipV="1">
              <a:off x="6938693" y="2835251"/>
              <a:ext cx="411441" cy="9176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96E21F-2522-62B2-D63B-EC49660E9407}"/>
                </a:ext>
              </a:extLst>
            </p:cNvPr>
            <p:cNvCxnSpPr>
              <a:cxnSpLocks/>
              <a:stCxn id="21" idx="3"/>
              <a:endCxn id="23" idx="2"/>
            </p:cNvCxnSpPr>
            <p:nvPr/>
          </p:nvCxnSpPr>
          <p:spPr>
            <a:xfrm flipV="1">
              <a:off x="8215251" y="3086317"/>
              <a:ext cx="602078" cy="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F9B2A4-AB37-A419-D761-9140596E965F}"/>
                </a:ext>
              </a:extLst>
            </p:cNvPr>
            <p:cNvSpPr txBox="1"/>
            <p:nvPr/>
          </p:nvSpPr>
          <p:spPr>
            <a:xfrm>
              <a:off x="9537329" y="2768607"/>
              <a:ext cx="199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Human output (ground truth)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431E71-44A2-98CD-36ED-0D6CB28ED4F7}"/>
              </a:ext>
            </a:extLst>
          </p:cNvPr>
          <p:cNvGrpSpPr/>
          <p:nvPr/>
        </p:nvGrpSpPr>
        <p:grpSpPr>
          <a:xfrm>
            <a:off x="6685575" y="3865230"/>
            <a:ext cx="4572220" cy="883076"/>
            <a:chOff x="6685575" y="3865230"/>
            <a:chExt cx="4572220" cy="883076"/>
          </a:xfrm>
        </p:grpSpPr>
        <p:pic>
          <p:nvPicPr>
            <p:cNvPr id="17" name="Graphic 16" descr="Artificial Intelligence with solid fill">
              <a:extLst>
                <a:ext uri="{FF2B5EF4-FFF2-40B4-BE49-F238E27FC236}">
                  <a16:creationId xmlns:a16="http://schemas.microsoft.com/office/drawing/2014/main" id="{B18C7BEB-6D52-ECA3-4F03-62120ACBC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03251" y="4082306"/>
              <a:ext cx="612000" cy="61200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996107-18BC-77B5-0F05-8A334316D03B}"/>
                </a:ext>
              </a:extLst>
            </p:cNvPr>
            <p:cNvGrpSpPr/>
            <p:nvPr/>
          </p:nvGrpSpPr>
          <p:grpSpPr>
            <a:xfrm>
              <a:off x="8817329" y="4028306"/>
              <a:ext cx="720000" cy="720000"/>
              <a:chOff x="4221797" y="4413075"/>
              <a:chExt cx="720000" cy="720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CDDE1EF-FA80-FF44-FABE-32BD72B73880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aphic 29" descr="Hierarchy with solid fill">
                <a:extLst>
                  <a:ext uri="{FF2B5EF4-FFF2-40B4-BE49-F238E27FC236}">
                    <a16:creationId xmlns:a16="http://schemas.microsoft.com/office/drawing/2014/main" id="{C1529766-62D7-5305-E7BA-898D88C6213A}"/>
                  </a:ext>
                </a:extLst>
              </p:cNvPr>
              <p:cNvGrpSpPr/>
              <p:nvPr/>
            </p:nvGrpSpPr>
            <p:grpSpPr>
              <a:xfrm>
                <a:off x="4389797" y="4569075"/>
                <a:ext cx="432000" cy="408000"/>
                <a:chOff x="4389797" y="4569075"/>
                <a:chExt cx="432000" cy="408000"/>
              </a:xfrm>
              <a:solidFill>
                <a:schemeClr val="tx1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05E99A5-EB1B-B75D-3F76-5E640F9E2406}"/>
                    </a:ext>
                  </a:extLst>
                </p:cNvPr>
                <p:cNvSpPr/>
                <p:nvPr/>
              </p:nvSpPr>
              <p:spPr>
                <a:xfrm>
                  <a:off x="452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A0563D1F-F5A8-EA57-76CF-E0342DFAD0E2}"/>
                    </a:ext>
                  </a:extLst>
                </p:cNvPr>
                <p:cNvSpPr/>
                <p:nvPr/>
              </p:nvSpPr>
              <p:spPr>
                <a:xfrm>
                  <a:off x="4521797" y="4569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EF9C5A6-DF98-8B88-D60C-D9D9CEC9D117}"/>
                    </a:ext>
                  </a:extLst>
                </p:cNvPr>
                <p:cNvSpPr/>
                <p:nvPr/>
              </p:nvSpPr>
              <p:spPr>
                <a:xfrm>
                  <a:off x="470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042B991-7E55-B913-D1BA-9F1BD86A1BEC}"/>
                    </a:ext>
                  </a:extLst>
                </p:cNvPr>
                <p:cNvSpPr/>
                <p:nvPr/>
              </p:nvSpPr>
              <p:spPr>
                <a:xfrm>
                  <a:off x="4389797" y="4677075"/>
                  <a:ext cx="384000" cy="192000"/>
                </a:xfrm>
                <a:custGeom>
                  <a:avLst/>
                  <a:gdLst>
                    <a:gd name="connsiteX0" fmla="*/ 204000 w 384000"/>
                    <a:gd name="connsiteY0" fmla="*/ 84000 h 192000"/>
                    <a:gd name="connsiteX1" fmla="*/ 204000 w 384000"/>
                    <a:gd name="connsiteY1" fmla="*/ 0 h 192000"/>
                    <a:gd name="connsiteX2" fmla="*/ 180000 w 384000"/>
                    <a:gd name="connsiteY2" fmla="*/ 0 h 192000"/>
                    <a:gd name="connsiteX3" fmla="*/ 180000 w 384000"/>
                    <a:gd name="connsiteY3" fmla="*/ 84000 h 192000"/>
                    <a:gd name="connsiteX4" fmla="*/ 0 w 384000"/>
                    <a:gd name="connsiteY4" fmla="*/ 84000 h 192000"/>
                    <a:gd name="connsiteX5" fmla="*/ 0 w 384000"/>
                    <a:gd name="connsiteY5" fmla="*/ 192000 h 192000"/>
                    <a:gd name="connsiteX6" fmla="*/ 24000 w 384000"/>
                    <a:gd name="connsiteY6" fmla="*/ 192000 h 192000"/>
                    <a:gd name="connsiteX7" fmla="*/ 24000 w 384000"/>
                    <a:gd name="connsiteY7" fmla="*/ 108000 h 192000"/>
                    <a:gd name="connsiteX8" fmla="*/ 180000 w 384000"/>
                    <a:gd name="connsiteY8" fmla="*/ 108000 h 192000"/>
                    <a:gd name="connsiteX9" fmla="*/ 180000 w 384000"/>
                    <a:gd name="connsiteY9" fmla="*/ 192000 h 192000"/>
                    <a:gd name="connsiteX10" fmla="*/ 204000 w 384000"/>
                    <a:gd name="connsiteY10" fmla="*/ 192000 h 192000"/>
                    <a:gd name="connsiteX11" fmla="*/ 204000 w 384000"/>
                    <a:gd name="connsiteY11" fmla="*/ 108000 h 192000"/>
                    <a:gd name="connsiteX12" fmla="*/ 360000 w 384000"/>
                    <a:gd name="connsiteY12" fmla="*/ 108000 h 192000"/>
                    <a:gd name="connsiteX13" fmla="*/ 360000 w 384000"/>
                    <a:gd name="connsiteY13" fmla="*/ 192000 h 192000"/>
                    <a:gd name="connsiteX14" fmla="*/ 384000 w 384000"/>
                    <a:gd name="connsiteY14" fmla="*/ 192000 h 192000"/>
                    <a:gd name="connsiteX15" fmla="*/ 384000 w 384000"/>
                    <a:gd name="connsiteY15" fmla="*/ 84000 h 19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4000" h="192000">
                      <a:moveTo>
                        <a:pt x="204000" y="84000"/>
                      </a:moveTo>
                      <a:lnTo>
                        <a:pt x="204000" y="0"/>
                      </a:lnTo>
                      <a:lnTo>
                        <a:pt x="180000" y="0"/>
                      </a:lnTo>
                      <a:lnTo>
                        <a:pt x="180000" y="84000"/>
                      </a:lnTo>
                      <a:lnTo>
                        <a:pt x="0" y="84000"/>
                      </a:lnTo>
                      <a:lnTo>
                        <a:pt x="0" y="192000"/>
                      </a:lnTo>
                      <a:lnTo>
                        <a:pt x="24000" y="192000"/>
                      </a:lnTo>
                      <a:lnTo>
                        <a:pt x="24000" y="108000"/>
                      </a:lnTo>
                      <a:lnTo>
                        <a:pt x="180000" y="108000"/>
                      </a:lnTo>
                      <a:lnTo>
                        <a:pt x="180000" y="192000"/>
                      </a:lnTo>
                      <a:lnTo>
                        <a:pt x="204000" y="192000"/>
                      </a:lnTo>
                      <a:lnTo>
                        <a:pt x="204000" y="108000"/>
                      </a:lnTo>
                      <a:lnTo>
                        <a:pt x="360000" y="108000"/>
                      </a:lnTo>
                      <a:lnTo>
                        <a:pt x="360000" y="192000"/>
                      </a:lnTo>
                      <a:lnTo>
                        <a:pt x="384000" y="192000"/>
                      </a:lnTo>
                      <a:lnTo>
                        <a:pt x="38400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FA2F651-8FF0-D527-9BAA-73F877B77A2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 rot="16200000" flipH="1">
              <a:off x="6954722" y="3739777"/>
              <a:ext cx="379382" cy="9176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6F1E2F-5CEE-8BF5-8FBB-1C621C15E15B}"/>
                </a:ext>
              </a:extLst>
            </p:cNvPr>
            <p:cNvCxnSpPr>
              <a:cxnSpLocks/>
              <a:stCxn id="17" idx="3"/>
              <a:endCxn id="29" idx="2"/>
            </p:cNvCxnSpPr>
            <p:nvPr/>
          </p:nvCxnSpPr>
          <p:spPr>
            <a:xfrm>
              <a:off x="8215251" y="4388306"/>
              <a:ext cx="602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677C7C-A73B-79E4-77FF-64D885D7955D}"/>
                </a:ext>
              </a:extLst>
            </p:cNvPr>
            <p:cNvSpPr txBox="1"/>
            <p:nvPr/>
          </p:nvSpPr>
          <p:spPr>
            <a:xfrm>
              <a:off x="9597329" y="4213062"/>
              <a:ext cx="166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LLM output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C7B796-6F72-96CE-C2D3-CD32F126E0AB}"/>
                </a:ext>
              </a:extLst>
            </p:cNvPr>
            <p:cNvGrpSpPr/>
            <p:nvPr/>
          </p:nvGrpSpPr>
          <p:grpSpPr>
            <a:xfrm>
              <a:off x="10516820" y="3865230"/>
              <a:ext cx="672786" cy="369332"/>
              <a:chOff x="7819214" y="945916"/>
              <a:chExt cx="672786" cy="36933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25B35BF-B009-C4B5-576B-87BB853D7B44}"/>
                  </a:ext>
                </a:extLst>
              </p:cNvPr>
              <p:cNvGrpSpPr/>
              <p:nvPr/>
            </p:nvGrpSpPr>
            <p:grpSpPr>
              <a:xfrm>
                <a:off x="7819214" y="994810"/>
                <a:ext cx="252000" cy="252000"/>
                <a:chOff x="7603251" y="905069"/>
                <a:chExt cx="252000" cy="25200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B0B80F14-14B1-D569-BFE3-DCDC12C3BD6E}"/>
                    </a:ext>
                  </a:extLst>
                </p:cNvPr>
                <p:cNvSpPr/>
                <p:nvPr/>
              </p:nvSpPr>
              <p:spPr>
                <a:xfrm>
                  <a:off x="7603251" y="905069"/>
                  <a:ext cx="252000" cy="2520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Checkmark with solid fill">
                  <a:extLst>
                    <a:ext uri="{FF2B5EF4-FFF2-40B4-BE49-F238E27FC236}">
                      <a16:creationId xmlns:a16="http://schemas.microsoft.com/office/drawing/2014/main" id="{9F453FB0-F7AD-F641-45CB-A1ED9FFD4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39251" y="937906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79FBA82-551E-2043-3B25-335109710EE1}"/>
                  </a:ext>
                </a:extLst>
              </p:cNvPr>
              <p:cNvGrpSpPr/>
              <p:nvPr/>
            </p:nvGrpSpPr>
            <p:grpSpPr>
              <a:xfrm>
                <a:off x="8240000" y="994810"/>
                <a:ext cx="252000" cy="252000"/>
                <a:chOff x="8292226" y="998767"/>
                <a:chExt cx="252000" cy="252000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7A9E415C-CA09-9043-1BAA-2858948A680C}"/>
                    </a:ext>
                  </a:extLst>
                </p:cNvPr>
                <p:cNvSpPr/>
                <p:nvPr/>
              </p:nvSpPr>
              <p:spPr>
                <a:xfrm>
                  <a:off x="8292226" y="998767"/>
                  <a:ext cx="252000" cy="252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 descr="Close with solid fill">
                  <a:extLst>
                    <a:ext uri="{FF2B5EF4-FFF2-40B4-BE49-F238E27FC236}">
                      <a16:creationId xmlns:a16="http://schemas.microsoft.com/office/drawing/2014/main" id="{26821600-6D35-CBAB-6C8F-CF98AC9BF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26" y="1034767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2863A1-AEB1-DCDC-87A5-4FE1FCB4393F}"/>
                  </a:ext>
                </a:extLst>
              </p:cNvPr>
              <p:cNvSpPr txBox="1"/>
              <p:nvPr/>
            </p:nvSpPr>
            <p:spPr>
              <a:xfrm>
                <a:off x="8024000" y="945916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sv-SE" dirty="0"/>
                  <a:t>/</a:t>
                </a:r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4EBB60-8446-9908-3AE5-E189E0D1EF17}"/>
              </a:ext>
            </a:extLst>
          </p:cNvPr>
          <p:cNvGrpSpPr/>
          <p:nvPr/>
        </p:nvGrpSpPr>
        <p:grpSpPr>
          <a:xfrm>
            <a:off x="6791018" y="3329469"/>
            <a:ext cx="5328966" cy="784872"/>
            <a:chOff x="6791018" y="3329469"/>
            <a:chExt cx="5328966" cy="784872"/>
          </a:xfrm>
        </p:grpSpPr>
        <p:pic>
          <p:nvPicPr>
            <p:cNvPr id="19" name="Graphic 18" descr="Prehistoric Tool with solid fill">
              <a:extLst>
                <a:ext uri="{FF2B5EF4-FFF2-40B4-BE49-F238E27FC236}">
                  <a16:creationId xmlns:a16="http://schemas.microsoft.com/office/drawing/2014/main" id="{5C3BEBF4-8C14-D3F9-3261-47093E95E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03251" y="3448366"/>
              <a:ext cx="612000" cy="6120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2AAA53-51F8-80FC-D67F-751B4120A2FD}"/>
                </a:ext>
              </a:extLst>
            </p:cNvPr>
            <p:cNvGrpSpPr/>
            <p:nvPr/>
          </p:nvGrpSpPr>
          <p:grpSpPr>
            <a:xfrm>
              <a:off x="9679518" y="3394341"/>
              <a:ext cx="720000" cy="720000"/>
              <a:chOff x="4221797" y="4413075"/>
              <a:chExt cx="720000" cy="72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AE4645-9B0B-C132-051B-88426B2C7478}"/>
                  </a:ext>
                </a:extLst>
              </p:cNvPr>
              <p:cNvSpPr/>
              <p:nvPr/>
            </p:nvSpPr>
            <p:spPr>
              <a:xfrm>
                <a:off x="4221797" y="4413075"/>
                <a:ext cx="720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aphic 26" descr="Hierarchy with solid fill">
                <a:extLst>
                  <a:ext uri="{FF2B5EF4-FFF2-40B4-BE49-F238E27FC236}">
                    <a16:creationId xmlns:a16="http://schemas.microsoft.com/office/drawing/2014/main" id="{4CC96317-8900-4931-862B-5246B9BEBCD8}"/>
                  </a:ext>
                </a:extLst>
              </p:cNvPr>
              <p:cNvGrpSpPr/>
              <p:nvPr/>
            </p:nvGrpSpPr>
            <p:grpSpPr>
              <a:xfrm>
                <a:off x="4341797" y="4569075"/>
                <a:ext cx="432000" cy="408000"/>
                <a:chOff x="4341797" y="4569075"/>
                <a:chExt cx="432000" cy="408000"/>
              </a:xfrm>
              <a:solidFill>
                <a:schemeClr val="tx1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BDE24C77-4925-4A36-1C4C-19CC4912381B}"/>
                    </a:ext>
                  </a:extLst>
                </p:cNvPr>
                <p:cNvSpPr/>
                <p:nvPr/>
              </p:nvSpPr>
              <p:spPr>
                <a:xfrm>
                  <a:off x="452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D4D9198-3C7C-7BBD-C005-0A4D161B98FC}"/>
                    </a:ext>
                  </a:extLst>
                </p:cNvPr>
                <p:cNvSpPr/>
                <p:nvPr/>
              </p:nvSpPr>
              <p:spPr>
                <a:xfrm>
                  <a:off x="4521797" y="4569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8497DC8-3885-54AE-D40A-509A09612A1D}"/>
                    </a:ext>
                  </a:extLst>
                </p:cNvPr>
                <p:cNvSpPr/>
                <p:nvPr/>
              </p:nvSpPr>
              <p:spPr>
                <a:xfrm>
                  <a:off x="4341797" y="4893075"/>
                  <a:ext cx="120000" cy="84000"/>
                </a:xfrm>
                <a:custGeom>
                  <a:avLst/>
                  <a:gdLst>
                    <a:gd name="connsiteX0" fmla="*/ 0 w 120000"/>
                    <a:gd name="connsiteY0" fmla="*/ 0 h 84000"/>
                    <a:gd name="connsiteX1" fmla="*/ 120000 w 120000"/>
                    <a:gd name="connsiteY1" fmla="*/ 0 h 84000"/>
                    <a:gd name="connsiteX2" fmla="*/ 120000 w 120000"/>
                    <a:gd name="connsiteY2" fmla="*/ 84000 h 84000"/>
                    <a:gd name="connsiteX3" fmla="*/ 0 w 120000"/>
                    <a:gd name="connsiteY3" fmla="*/ 84000 h 8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00" h="84000">
                      <a:moveTo>
                        <a:pt x="0" y="0"/>
                      </a:moveTo>
                      <a:lnTo>
                        <a:pt x="120000" y="0"/>
                      </a:lnTo>
                      <a:lnTo>
                        <a:pt x="120000" y="84000"/>
                      </a:lnTo>
                      <a:lnTo>
                        <a:pt x="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C9472232-B4A5-BC31-4353-9A3E4AB3608F}"/>
                    </a:ext>
                  </a:extLst>
                </p:cNvPr>
                <p:cNvSpPr/>
                <p:nvPr/>
              </p:nvSpPr>
              <p:spPr>
                <a:xfrm>
                  <a:off x="4389797" y="4677075"/>
                  <a:ext cx="384000" cy="192000"/>
                </a:xfrm>
                <a:custGeom>
                  <a:avLst/>
                  <a:gdLst>
                    <a:gd name="connsiteX0" fmla="*/ 204000 w 384000"/>
                    <a:gd name="connsiteY0" fmla="*/ 84000 h 192000"/>
                    <a:gd name="connsiteX1" fmla="*/ 204000 w 384000"/>
                    <a:gd name="connsiteY1" fmla="*/ 0 h 192000"/>
                    <a:gd name="connsiteX2" fmla="*/ 180000 w 384000"/>
                    <a:gd name="connsiteY2" fmla="*/ 0 h 192000"/>
                    <a:gd name="connsiteX3" fmla="*/ 180000 w 384000"/>
                    <a:gd name="connsiteY3" fmla="*/ 84000 h 192000"/>
                    <a:gd name="connsiteX4" fmla="*/ 0 w 384000"/>
                    <a:gd name="connsiteY4" fmla="*/ 84000 h 192000"/>
                    <a:gd name="connsiteX5" fmla="*/ 0 w 384000"/>
                    <a:gd name="connsiteY5" fmla="*/ 192000 h 192000"/>
                    <a:gd name="connsiteX6" fmla="*/ 24000 w 384000"/>
                    <a:gd name="connsiteY6" fmla="*/ 192000 h 192000"/>
                    <a:gd name="connsiteX7" fmla="*/ 24000 w 384000"/>
                    <a:gd name="connsiteY7" fmla="*/ 108000 h 192000"/>
                    <a:gd name="connsiteX8" fmla="*/ 180000 w 384000"/>
                    <a:gd name="connsiteY8" fmla="*/ 108000 h 192000"/>
                    <a:gd name="connsiteX9" fmla="*/ 180000 w 384000"/>
                    <a:gd name="connsiteY9" fmla="*/ 192000 h 192000"/>
                    <a:gd name="connsiteX10" fmla="*/ 204000 w 384000"/>
                    <a:gd name="connsiteY10" fmla="*/ 192000 h 192000"/>
                    <a:gd name="connsiteX11" fmla="*/ 204000 w 384000"/>
                    <a:gd name="connsiteY11" fmla="*/ 108000 h 192000"/>
                    <a:gd name="connsiteX12" fmla="*/ 360000 w 384000"/>
                    <a:gd name="connsiteY12" fmla="*/ 108000 h 192000"/>
                    <a:gd name="connsiteX13" fmla="*/ 360000 w 384000"/>
                    <a:gd name="connsiteY13" fmla="*/ 192000 h 192000"/>
                    <a:gd name="connsiteX14" fmla="*/ 384000 w 384000"/>
                    <a:gd name="connsiteY14" fmla="*/ 192000 h 192000"/>
                    <a:gd name="connsiteX15" fmla="*/ 384000 w 384000"/>
                    <a:gd name="connsiteY15" fmla="*/ 84000 h 19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84000" h="192000">
                      <a:moveTo>
                        <a:pt x="204000" y="84000"/>
                      </a:moveTo>
                      <a:lnTo>
                        <a:pt x="204000" y="0"/>
                      </a:lnTo>
                      <a:lnTo>
                        <a:pt x="180000" y="0"/>
                      </a:lnTo>
                      <a:lnTo>
                        <a:pt x="180000" y="84000"/>
                      </a:lnTo>
                      <a:lnTo>
                        <a:pt x="0" y="84000"/>
                      </a:lnTo>
                      <a:lnTo>
                        <a:pt x="0" y="192000"/>
                      </a:lnTo>
                      <a:lnTo>
                        <a:pt x="24000" y="192000"/>
                      </a:lnTo>
                      <a:lnTo>
                        <a:pt x="24000" y="108000"/>
                      </a:lnTo>
                      <a:lnTo>
                        <a:pt x="180000" y="108000"/>
                      </a:lnTo>
                      <a:lnTo>
                        <a:pt x="180000" y="192000"/>
                      </a:lnTo>
                      <a:lnTo>
                        <a:pt x="204000" y="192000"/>
                      </a:lnTo>
                      <a:lnTo>
                        <a:pt x="204000" y="108000"/>
                      </a:lnTo>
                      <a:lnTo>
                        <a:pt x="360000" y="108000"/>
                      </a:lnTo>
                      <a:lnTo>
                        <a:pt x="360000" y="192000"/>
                      </a:lnTo>
                      <a:lnTo>
                        <a:pt x="384000" y="192000"/>
                      </a:lnTo>
                      <a:lnTo>
                        <a:pt x="384000" y="840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55AEF6-A1AE-9041-D887-D535DB448C5B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6791018" y="3749903"/>
              <a:ext cx="812233" cy="4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9F171DA-589E-B5DF-F983-2EB71E225335}"/>
                </a:ext>
              </a:extLst>
            </p:cNvPr>
            <p:cNvCxnSpPr>
              <a:cxnSpLocks/>
              <a:stCxn id="19" idx="3"/>
              <a:endCxn id="26" idx="2"/>
            </p:cNvCxnSpPr>
            <p:nvPr/>
          </p:nvCxnSpPr>
          <p:spPr>
            <a:xfrm flipV="1">
              <a:off x="8215251" y="3754341"/>
              <a:ext cx="1464267" cy="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BCFA4D-A72D-3CAD-A18B-67A462D32C90}"/>
                </a:ext>
              </a:extLst>
            </p:cNvPr>
            <p:cNvSpPr txBox="1"/>
            <p:nvPr/>
          </p:nvSpPr>
          <p:spPr>
            <a:xfrm>
              <a:off x="10459518" y="3565237"/>
              <a:ext cx="166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Tool output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2E3E580-067E-578E-95AC-8BA19EA8B9AA}"/>
                </a:ext>
              </a:extLst>
            </p:cNvPr>
            <p:cNvGrpSpPr/>
            <p:nvPr/>
          </p:nvGrpSpPr>
          <p:grpSpPr>
            <a:xfrm>
              <a:off x="10516820" y="3329469"/>
              <a:ext cx="672786" cy="369332"/>
              <a:chOff x="7819214" y="945916"/>
              <a:chExt cx="672786" cy="36933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527BDB3-F574-C040-B71B-B7DA12CCB1F4}"/>
                  </a:ext>
                </a:extLst>
              </p:cNvPr>
              <p:cNvGrpSpPr/>
              <p:nvPr/>
            </p:nvGrpSpPr>
            <p:grpSpPr>
              <a:xfrm>
                <a:off x="7819214" y="994810"/>
                <a:ext cx="252000" cy="252000"/>
                <a:chOff x="7603251" y="905069"/>
                <a:chExt cx="252000" cy="25200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508F6025-438E-5C0A-B92B-92D86AFCC0EC}"/>
                    </a:ext>
                  </a:extLst>
                </p:cNvPr>
                <p:cNvSpPr/>
                <p:nvPr/>
              </p:nvSpPr>
              <p:spPr>
                <a:xfrm>
                  <a:off x="7603251" y="905069"/>
                  <a:ext cx="252000" cy="2520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3" name="Graphic 82" descr="Checkmark with solid fill">
                  <a:extLst>
                    <a:ext uri="{FF2B5EF4-FFF2-40B4-BE49-F238E27FC236}">
                      <a16:creationId xmlns:a16="http://schemas.microsoft.com/office/drawing/2014/main" id="{807764E2-7925-9235-2FC1-F3A506FE5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39251" y="937906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8CCE66D-D8CE-25C4-11C3-62438CD31380}"/>
                  </a:ext>
                </a:extLst>
              </p:cNvPr>
              <p:cNvGrpSpPr/>
              <p:nvPr/>
            </p:nvGrpSpPr>
            <p:grpSpPr>
              <a:xfrm>
                <a:off x="8240000" y="994810"/>
                <a:ext cx="252000" cy="252000"/>
                <a:chOff x="8292226" y="998767"/>
                <a:chExt cx="252000" cy="252000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9F0AC39F-147D-1B2F-C2BC-429C518D3F4A}"/>
                    </a:ext>
                  </a:extLst>
                </p:cNvPr>
                <p:cNvSpPr/>
                <p:nvPr/>
              </p:nvSpPr>
              <p:spPr>
                <a:xfrm>
                  <a:off x="8292226" y="998767"/>
                  <a:ext cx="252000" cy="252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1" name="Graphic 80" descr="Close with solid fill">
                  <a:extLst>
                    <a:ext uri="{FF2B5EF4-FFF2-40B4-BE49-F238E27FC236}">
                      <a16:creationId xmlns:a16="http://schemas.microsoft.com/office/drawing/2014/main" id="{93B181C1-EEE1-5476-72ED-70A321AD84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26" y="1034767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7C9520-3B75-821F-2244-833106AAE06A}"/>
                  </a:ext>
                </a:extLst>
              </p:cNvPr>
              <p:cNvSpPr txBox="1"/>
              <p:nvPr/>
            </p:nvSpPr>
            <p:spPr>
              <a:xfrm>
                <a:off x="8024000" y="945916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sv-SE" dirty="0"/>
                  <a:t>/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BE6D-AB00-6A0C-1002-324EB3C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7B10-F1E5-609F-4961-59C3ABFE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Minimum preconditions: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to an </a:t>
            </a:r>
            <a:r>
              <a:rPr lang="en-US" b="1" dirty="0"/>
              <a:t>LLM/</a:t>
            </a:r>
            <a:r>
              <a:rPr lang="en-US" b="1" dirty="0" err="1"/>
              <a:t>GenAI</a:t>
            </a:r>
            <a:r>
              <a:rPr lang="en-US" b="1" dirty="0"/>
              <a:t> </a:t>
            </a:r>
            <a:r>
              <a:rPr lang="en-US" dirty="0"/>
              <a:t>(e.g., </a:t>
            </a:r>
            <a:r>
              <a:rPr lang="en-US" dirty="0">
                <a:hlinkClick r:id="rId2"/>
              </a:rPr>
              <a:t>ChatGPT</a:t>
            </a:r>
            <a:r>
              <a:rPr lang="en-US" dirty="0"/>
              <a:t>) of your choice</a:t>
            </a:r>
          </a:p>
          <a:p>
            <a:pPr marL="0" indent="0">
              <a:buNone/>
            </a:pPr>
            <a:r>
              <a:rPr lang="en-US" dirty="0"/>
              <a:t>Optional preconditions: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Account at </a:t>
            </a:r>
            <a:r>
              <a:rPr lang="en-US" b="1" dirty="0">
                <a:hlinkClick r:id="rId3"/>
              </a:rPr>
              <a:t>GitHub</a:t>
            </a:r>
            <a:r>
              <a:rPr lang="en-US" dirty="0"/>
              <a:t> for accessing the material</a:t>
            </a:r>
            <a:endParaRPr lang="en-US" b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Working local </a:t>
            </a:r>
            <a:r>
              <a:rPr lang="en-US" b="1" dirty="0">
                <a:hlinkClick r:id="rId4"/>
              </a:rPr>
              <a:t>git</a:t>
            </a:r>
            <a:r>
              <a:rPr lang="en-US" b="1" dirty="0"/>
              <a:t> setup </a:t>
            </a:r>
            <a:r>
              <a:rPr lang="en-US" dirty="0"/>
              <a:t>to store your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294C-3B3A-A0CA-BA7E-C9B1F15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97C2-585F-49AB-A225-30DBF07F82E8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40C-7D34-8827-E58D-22F9AC35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DC43-451E-B729-F253-586EA90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5C3F4AB-0845-82DA-270E-7CF935F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AIRE'24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021E-B21B-D1CC-E2C0-C249A3ED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available on GitHub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613CF0-B243-14F0-5A93-23944E5BBEFB}"/>
              </a:ext>
            </a:extLst>
          </p:cNvPr>
          <p:cNvSpPr txBox="1">
            <a:spLocks/>
          </p:cNvSpPr>
          <p:nvPr/>
        </p:nvSpPr>
        <p:spPr>
          <a:xfrm>
            <a:off x="5492046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D0ADDD-D36D-4CA7-A3ED-3D8ADCF8DF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9ABA0-7CE3-0670-DAD5-F1E48E3DE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r="1257" b="29737"/>
          <a:stretch/>
        </p:blipFill>
        <p:spPr>
          <a:xfrm>
            <a:off x="2271658" y="2357512"/>
            <a:ext cx="7648684" cy="45004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9CC4E89-C5C9-8CED-2DCA-54AD18375289}"/>
              </a:ext>
            </a:extLst>
          </p:cNvPr>
          <p:cNvGrpSpPr/>
          <p:nvPr/>
        </p:nvGrpSpPr>
        <p:grpSpPr>
          <a:xfrm>
            <a:off x="2271658" y="1918066"/>
            <a:ext cx="3526974" cy="369332"/>
            <a:chOff x="3705115" y="2398662"/>
            <a:chExt cx="3526974" cy="369332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836EECD-C161-72CF-AC59-B3BBC9AF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15" y="2415021"/>
              <a:ext cx="344101" cy="3441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9CBA9-6F6B-28E3-10F4-CE4CDAEC3566}"/>
                </a:ext>
              </a:extLst>
            </p:cNvPr>
            <p:cNvSpPr txBox="1"/>
            <p:nvPr/>
          </p:nvSpPr>
          <p:spPr>
            <a:xfrm>
              <a:off x="4049216" y="2398662"/>
              <a:ext cx="2487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aire-ws</a:t>
              </a:r>
              <a:r>
                <a:rPr lang="sv-SE" dirty="0"/>
                <a:t>/</a:t>
              </a:r>
              <a:r>
                <a:rPr lang="sv-SE" b="1" dirty="0"/>
                <a:t>aire24-activity</a:t>
              </a:r>
              <a:endParaRPr lang="en-US" b="1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525DD2-5AFF-E633-C52C-204872912B87}"/>
                </a:ext>
              </a:extLst>
            </p:cNvPr>
            <p:cNvSpPr/>
            <p:nvPr/>
          </p:nvSpPr>
          <p:spPr>
            <a:xfrm>
              <a:off x="6495202" y="2443705"/>
              <a:ext cx="736887" cy="27924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Rectangle 8">
            <a:hlinkClick r:id="rId4"/>
            <a:extLst>
              <a:ext uri="{FF2B5EF4-FFF2-40B4-BE49-F238E27FC236}">
                <a16:creationId xmlns:a16="http://schemas.microsoft.com/office/drawing/2014/main" id="{1DCB8760-06AD-E23E-110F-A39D8DD3175A}"/>
              </a:ext>
            </a:extLst>
          </p:cNvPr>
          <p:cNvSpPr/>
          <p:nvPr/>
        </p:nvSpPr>
        <p:spPr>
          <a:xfrm>
            <a:off x="2271658" y="1729836"/>
            <a:ext cx="7648684" cy="512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75316CC-DB95-F312-88CB-385E8D88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81F1-6BEB-4E83-B6F2-F03A4A35328D}" type="datetime1">
              <a:rPr lang="de-DE" smtClean="0"/>
              <a:t>20.06.2024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00BE81-96CE-70ED-4DD5-52E3C1D8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8C42-1848-2BDC-BF07-80C49BCF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6823-03D7-8B26-56C8-0B05A48C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7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Fork</a:t>
            </a:r>
            <a:r>
              <a:rPr lang="en-US" dirty="0"/>
              <a:t> the repository </a:t>
            </a:r>
            <a:r>
              <a:rPr lang="en-US" dirty="0">
                <a:hlinkClick r:id="rId2"/>
              </a:rPr>
              <a:t>https://github.com/aire-ws/aire24-activity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A6DE-DA56-B80E-645D-A6344436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851B-C516-2234-7753-7A3EDACD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0FCE-4578-2577-70C7-77AB20E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15A15-30A2-1256-1413-17B2DF831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62"/>
          <a:stretch/>
        </p:blipFill>
        <p:spPr>
          <a:xfrm>
            <a:off x="774161" y="2951806"/>
            <a:ext cx="10643677" cy="393539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BB7CB-35D1-1493-9C0E-CA08526EB28B}"/>
              </a:ext>
            </a:extLst>
          </p:cNvPr>
          <p:cNvSpPr/>
          <p:nvPr/>
        </p:nvSpPr>
        <p:spPr>
          <a:xfrm>
            <a:off x="8866208" y="3017045"/>
            <a:ext cx="1180617" cy="271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341F-9D72-A3CC-3921-A4D7ECEF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41F0-8CD1-89F6-0394-66E58D70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9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Select a study </a:t>
            </a:r>
            <a:r>
              <a:rPr lang="en-US" dirty="0"/>
              <a:t>presenting a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9E11-05C7-9497-6CD6-FAD74D13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C146-035D-B1C6-0B12-66DBF84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539F-2786-3DBF-2147-C1B5E84C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E3979-EC19-E69B-BA9C-197FEF50E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07"/>
          <a:stretch/>
        </p:blipFill>
        <p:spPr>
          <a:xfrm>
            <a:off x="1098550" y="2719435"/>
            <a:ext cx="9994900" cy="41385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01AC8F-4E33-20AC-D9A7-ADFFAEF95D70}"/>
              </a:ext>
            </a:extLst>
          </p:cNvPr>
          <p:cNvSpPr/>
          <p:nvPr/>
        </p:nvSpPr>
        <p:spPr>
          <a:xfrm>
            <a:off x="3159919" y="2782888"/>
            <a:ext cx="1733550" cy="271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E7F27-E7D4-1D76-393C-46528794434B}"/>
              </a:ext>
            </a:extLst>
          </p:cNvPr>
          <p:cNvSpPr/>
          <p:nvPr/>
        </p:nvSpPr>
        <p:spPr>
          <a:xfrm>
            <a:off x="1178719" y="4553109"/>
            <a:ext cx="1122521" cy="271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52AF-5D25-0EB8-CA55-24EC304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705B-E966-BAB0-2A9F-DA33B2F7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Select an LLM </a:t>
            </a:r>
            <a:r>
              <a:rPr lang="en-US" dirty="0"/>
              <a:t>…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FF32-98E9-64B0-8D28-73988AF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0AA6-98C5-19E7-2E0D-3D3CAA03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E9C4-A68D-C095-9CC0-F2B750D8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67670-A1E0-74CB-A47E-7EC89E3A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2797"/>
            <a:ext cx="10258651" cy="41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A068-B61D-B240-CDCD-ACEE5A8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B01C-24D6-A9E1-8EFA-5E913636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CF0-553C-49B0-BBA6-EA2ECC95E3DB}" type="datetime1">
              <a:rPr lang="de-DE" smtClean="0"/>
              <a:t>20.06.2024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4D52-363C-F514-978E-71D0DEE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AIRE'24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BBF3-3E89-1D80-9560-29D3D9E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1E8-6E22-4792-904F-C3E1A440A2A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4B3FB-18EE-D6AD-8B73-520C60AF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29" y="2792257"/>
            <a:ext cx="8171542" cy="40657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E065FA-4B8B-8EBB-4853-97396ABA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Select an LLM </a:t>
            </a:r>
            <a:r>
              <a:rPr lang="en-US" dirty="0"/>
              <a:t>and enter the name and version to the </a:t>
            </a:r>
            <a:r>
              <a:rPr lang="en-US" i="1" dirty="0"/>
              <a:t>activity-report.md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21C97E-D883-F6ED-6791-92D32B0A6E9F}"/>
              </a:ext>
            </a:extLst>
          </p:cNvPr>
          <p:cNvSpPr/>
          <p:nvPr/>
        </p:nvSpPr>
        <p:spPr>
          <a:xfrm>
            <a:off x="5189558" y="5219700"/>
            <a:ext cx="1582717" cy="1905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20AFCB-84BE-D888-7499-0C52C60DA546}"/>
              </a:ext>
            </a:extLst>
          </p:cNvPr>
          <p:cNvSpPr/>
          <p:nvPr/>
        </p:nvSpPr>
        <p:spPr>
          <a:xfrm>
            <a:off x="2712719" y="6356350"/>
            <a:ext cx="6726555" cy="31115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AB1AD9-D021-EBE2-73CF-62D0F8C40CE8}"/>
              </a:ext>
            </a:extLst>
          </p:cNvPr>
          <p:cNvSpPr/>
          <p:nvPr/>
        </p:nvSpPr>
        <p:spPr>
          <a:xfrm>
            <a:off x="5075259" y="2870200"/>
            <a:ext cx="1141392" cy="1905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553</Words>
  <Application>Microsoft Office PowerPoint</Application>
  <PresentationFormat>Widescreen</PresentationFormat>
  <Paragraphs>125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Have large-language models (LLMs) made previous AI tools obsolete?</vt:lpstr>
      <vt:lpstr>Goal</vt:lpstr>
      <vt:lpstr>Method Overview</vt:lpstr>
      <vt:lpstr>Preconditions</vt:lpstr>
      <vt:lpstr>Material available on GitHub</vt:lpstr>
      <vt:lpstr>Process</vt:lpstr>
      <vt:lpstr>Process</vt:lpstr>
      <vt:lpstr>Process</vt:lpstr>
      <vt:lpstr>Process</vt:lpstr>
      <vt:lpstr>Process</vt:lpstr>
      <vt:lpstr>Process</vt:lpstr>
      <vt:lpstr>Process</vt:lpstr>
      <vt:lpstr>Execute</vt:lpstr>
      <vt:lpstr>Discussion</vt:lpstr>
      <vt:lpstr>Wrap-Up</vt:lpstr>
      <vt:lpstr>Thank you for your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large-language models (LLMs) made previous AI tools obsolete?</dc:title>
  <dc:creator>Julian Frattini</dc:creator>
  <cp:lastModifiedBy>Julian Frattini</cp:lastModifiedBy>
  <cp:revision>10</cp:revision>
  <dcterms:created xsi:type="dcterms:W3CDTF">2024-06-18T13:36:48Z</dcterms:created>
  <dcterms:modified xsi:type="dcterms:W3CDTF">2024-06-20T14:11:57Z</dcterms:modified>
</cp:coreProperties>
</file>