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75186" autoAdjust="0"/>
  </p:normalViewPr>
  <p:slideViewPr>
    <p:cSldViewPr snapToGrid="0">
      <p:cViewPr varScale="1">
        <p:scale>
          <a:sx n="103" d="100"/>
          <a:sy n="103" d="100"/>
        </p:scale>
        <p:origin x="13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9B015-181D-4176-A353-DC3365C9F9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D013C-AE84-42F3-97E9-C721EE1A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D013C-AE84-42F3-97E9-C721EE1AC1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EFBB-18C8-FC3B-C718-0920CFBA9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001B4-74C0-8054-862B-9813557AF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CC30D-D58A-89AD-5AD9-8FA76515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D968-727E-47D5-9221-4C9CC05476E1}" type="datetime1">
              <a:rPr lang="de-DE" smtClean="0"/>
              <a:t>18.06.2024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C4C6-5CEC-8DA5-2FBC-5030EEE4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875E-8034-4866-E877-74275CF5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6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ABD2-4736-C126-53E5-F269F795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2047C-CC7F-4183-F436-D4412D0C9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F790-AD66-006E-088B-F0D54C8E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D454-5208-4615-B45B-C4C7C092A86D}" type="datetime1">
              <a:rPr lang="de-DE" smtClean="0"/>
              <a:t>18.06.2024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401A-1E08-C360-2AD8-D73469B3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02E6-1108-6F44-A075-40F437FC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2AC7F-1BA9-3DF8-E0AE-1584BB8D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0A534-5FA5-DFAC-6ADE-25A1CA1DD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3DF8-C6CE-F9CB-2DDB-506F09C7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C1BE-A7A6-49D4-90EF-768F4B7B9F79}" type="datetime1">
              <a:rPr lang="de-DE" smtClean="0"/>
              <a:t>18.06.2024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FB78C-398D-E8BB-C0CF-16F97BBB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0DAF-C3BC-82FE-B3DB-3E5D92B1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850-0ACB-4CBE-AA3A-76670EC4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4109-5C2B-57D1-295D-268A97DC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38781-743E-8895-95A3-20D10808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18.06.2024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6DB2-B38D-F4AB-B054-11849C70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B97A-C67D-E8C3-AF51-0F96E76B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15D2-CA49-FF1B-61E1-1BD05431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18FF8-1575-C59D-EA35-866792130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2554-9C4B-08B4-F5D2-5860F16F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5DE-B3E1-43BB-A5C0-8D5048234618}" type="datetime1">
              <a:rPr lang="de-DE" smtClean="0"/>
              <a:t>18.06.2024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FC3E-ED9B-6D63-A5EF-15147940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91D9-7FC8-19D8-F7EE-95976A4A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F17A-3210-1C21-B838-DB18E138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47DD-9FD7-9D4F-DF14-F1F51F563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0E30-A424-65B7-CD51-7AB3C6E1A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C8B01-B7B6-540F-386C-F609422D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C837-8733-432A-90A3-4FAF82C8AB8A}" type="datetime1">
              <a:rPr lang="de-DE" smtClean="0"/>
              <a:t>18.06.2024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056AE-3222-9B8D-666F-B9596A4C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DE043-92F3-4C0C-5E46-527A2DB0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5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8076-68F2-AEEA-552B-E3F00D3A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80348-6591-921A-1710-A42DB513C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F4ED6-8F51-213D-56B7-B3AD8B690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10A15-6148-048C-730A-72518FBC5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8223B-3EF1-CF50-1FC8-7695BB262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7B8EA-1A7F-297C-6EEC-F4561BDB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F011-8B69-40E3-9989-B0C966054F62}" type="datetime1">
              <a:rPr lang="de-DE" smtClean="0"/>
              <a:t>18.06.2024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B64B0-C325-CD5D-6F89-F13E3FF4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1A186-3215-1BEA-352B-92DEB960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6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D2E4-D803-07BE-E62B-CFC4B9D5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AB213-0BB7-0748-48BF-20D9738E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4CC5-5253-471B-BB89-27B986A94313}" type="datetime1">
              <a:rPr lang="de-DE" smtClean="0"/>
              <a:t>18.06.2024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B714A-2FA5-B8D0-CC81-0CB10603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8BFB3-204F-9061-F6DE-F4EBC4A3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26C54-5D04-AA88-3847-CE74E290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FD81-BE11-40E2-85C3-88ACDB964AF1}" type="datetime1">
              <a:rPr lang="de-DE" smtClean="0"/>
              <a:t>18.06.2024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DF178-0E02-7F7C-9EBC-52DE181E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62D2E-4C50-BBB9-5B4B-C5549823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3672-A62B-0740-2A95-64CFE448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2D15-F38D-C5A4-CC01-2731B986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186F7-A614-658D-E0E2-BECF3D363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7EAE-924B-2848-A7AA-50122149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03BA-EF74-4A7F-8513-CB3C81648EE8}" type="datetime1">
              <a:rPr lang="de-DE" smtClean="0"/>
              <a:t>18.06.2024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F9F17-CEFA-A6F8-7074-242AC101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E941A-E1B8-B10D-213C-EC71D711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5AC8-2CF3-8158-9EE0-3082408C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3CE0E-E7E8-D9AC-E96C-BEC24D939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E78C6-8347-0ECB-2F58-D2A779196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5F04D-98CF-3D58-9E13-ED626E68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6E65-E821-497F-88DB-01B6B2557574}" type="datetime1">
              <a:rPr lang="de-DE" smtClean="0"/>
              <a:t>18.06.2024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8A3D5-C486-537B-3C05-818441A4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5429B-94C7-786C-C54C-857E50D7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92A0A-DF48-01ED-6106-098BB1F8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AED3A-1A5E-F6C0-616C-CDFF8D469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2EB5-E609-36A4-7F7A-B06E7D5BB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D1B83-2CFB-4316-A13A-060E80373387}" type="datetime1">
              <a:rPr lang="de-DE" smtClean="0"/>
              <a:t>18.06.2024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B3683-1AF2-F0B7-9CE2-064E5BE89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DD89-6D74-65D9-052E-0FEFDBC81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re-ws/aire24-activ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hyperlink" Target="https://aire-ws.github.io/aire24/index.html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hyperlink" Target="https://nlp4re.github.io/2024/" TargetMode="External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-scm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ire-ws/aire24-activi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re-ws/aire24-activi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ire-ws/aire24-activit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re-ws/aire24-activ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A4B5-3D47-833B-B0E8-3673B556A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Have large-language models (LLMs) made previous AI tools obsolete?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9FE8A-7774-403F-F403-D87395DCD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z="2800" dirty="0"/>
              <a:t>AIRE’24 Joint </a:t>
            </a:r>
            <a:r>
              <a:rPr lang="sv-SE" sz="2800" dirty="0" err="1"/>
              <a:t>Activity</a:t>
            </a:r>
            <a:endParaRPr lang="sv-SE" sz="2800" dirty="0"/>
          </a:p>
          <a:p>
            <a:r>
              <a:rPr lang="sv-SE" dirty="0"/>
              <a:t>by </a:t>
            </a:r>
            <a:r>
              <a:rPr lang="sv-SE" dirty="0" err="1"/>
              <a:t>Chetan</a:t>
            </a:r>
            <a:r>
              <a:rPr lang="sv-SE" dirty="0"/>
              <a:t> </a:t>
            </a:r>
            <a:r>
              <a:rPr lang="sv-SE" b="1" dirty="0" err="1"/>
              <a:t>Arora</a:t>
            </a:r>
            <a:r>
              <a:rPr lang="sv-SE" dirty="0"/>
              <a:t>, </a:t>
            </a:r>
            <a:r>
              <a:rPr lang="sv-SE" dirty="0" err="1"/>
              <a:t>Fatma</a:t>
            </a:r>
            <a:r>
              <a:rPr lang="sv-SE" dirty="0"/>
              <a:t> </a:t>
            </a:r>
            <a:r>
              <a:rPr lang="en-US" dirty="0" err="1"/>
              <a:t>Başak</a:t>
            </a:r>
            <a:r>
              <a:rPr lang="sv-SE" dirty="0"/>
              <a:t> </a:t>
            </a:r>
            <a:r>
              <a:rPr lang="sv-SE" b="1" dirty="0" err="1"/>
              <a:t>Aydemir</a:t>
            </a:r>
            <a:r>
              <a:rPr lang="sv-SE" dirty="0"/>
              <a:t>, and Julian </a:t>
            </a:r>
            <a:r>
              <a:rPr lang="sv-SE" b="1" dirty="0"/>
              <a:t>Frattini</a:t>
            </a:r>
            <a:endParaRPr lang="en-US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183304-BE18-2831-6021-7D4FE4E6B318}"/>
              </a:ext>
            </a:extLst>
          </p:cNvPr>
          <p:cNvGrpSpPr/>
          <p:nvPr/>
        </p:nvGrpSpPr>
        <p:grpSpPr>
          <a:xfrm>
            <a:off x="4332513" y="5735637"/>
            <a:ext cx="3617169" cy="369332"/>
            <a:chOff x="4332513" y="5735637"/>
            <a:chExt cx="3617169" cy="3693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47AC9D0-AFC0-0F3B-E724-E6DE259EF296}"/>
                </a:ext>
              </a:extLst>
            </p:cNvPr>
            <p:cNvGrpSpPr/>
            <p:nvPr/>
          </p:nvGrpSpPr>
          <p:grpSpPr>
            <a:xfrm>
              <a:off x="4332513" y="5735637"/>
              <a:ext cx="3526974" cy="369332"/>
              <a:chOff x="3705115" y="2398662"/>
              <a:chExt cx="3526974" cy="369332"/>
            </a:xfrm>
          </p:grpSpPr>
          <p:pic>
            <p:nvPicPr>
              <p:cNvPr id="5" name="Picture 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142DC49C-6734-B2E7-0FA6-C035222F4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05115" y="2415021"/>
                <a:ext cx="344101" cy="344101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A29EF-F709-B805-1CCC-B750464DFD1E}"/>
                  </a:ext>
                </a:extLst>
              </p:cNvPr>
              <p:cNvSpPr txBox="1"/>
              <p:nvPr/>
            </p:nvSpPr>
            <p:spPr>
              <a:xfrm>
                <a:off x="4049216" y="2398662"/>
                <a:ext cx="2487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aire-ws</a:t>
                </a:r>
                <a:r>
                  <a:rPr lang="sv-SE" dirty="0"/>
                  <a:t>/</a:t>
                </a:r>
                <a:r>
                  <a:rPr lang="sv-SE" b="1" dirty="0"/>
                  <a:t>aire24-activity</a:t>
                </a:r>
                <a:endParaRPr lang="en-US" b="1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1BAA1FD-4105-EA18-4C05-9792C6F5483F}"/>
                  </a:ext>
                </a:extLst>
              </p:cNvPr>
              <p:cNvSpPr/>
              <p:nvPr/>
            </p:nvSpPr>
            <p:spPr>
              <a:xfrm>
                <a:off x="6495202" y="2443705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hlinkClick r:id="rId3"/>
              <a:extLst>
                <a:ext uri="{FF2B5EF4-FFF2-40B4-BE49-F238E27FC236}">
                  <a16:creationId xmlns:a16="http://schemas.microsoft.com/office/drawing/2014/main" id="{BE988DCD-5DF5-0A46-0BE4-531992E2B1D2}"/>
                </a:ext>
              </a:extLst>
            </p:cNvPr>
            <p:cNvSpPr/>
            <p:nvPr/>
          </p:nvSpPr>
          <p:spPr>
            <a:xfrm>
              <a:off x="4332513" y="5735637"/>
              <a:ext cx="361716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651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769C-414C-CF9A-8BBF-0AE9EA92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E1CEBB-A3F2-6106-1048-52B2A6CF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7699"/>
            <a:ext cx="10515600" cy="5692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→ Have large-language models made previous AI tools </a:t>
            </a:r>
            <a:r>
              <a:rPr lang="en-US" b="1" dirty="0"/>
              <a:t>obsolete</a:t>
            </a:r>
            <a:r>
              <a:rPr lang="en-U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2E12F-EBC7-347D-5B2B-6CF3DA6A1C67}"/>
              </a:ext>
            </a:extLst>
          </p:cNvPr>
          <p:cNvSpPr txBox="1"/>
          <p:nvPr/>
        </p:nvSpPr>
        <p:spPr>
          <a:xfrm>
            <a:off x="3666931" y="1701866"/>
            <a:ext cx="1829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Pre-LLM era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E98A0-090A-8CD4-53FD-0F27A2E4EFA6}"/>
              </a:ext>
            </a:extLst>
          </p:cNvPr>
          <p:cNvSpPr txBox="1"/>
          <p:nvPr/>
        </p:nvSpPr>
        <p:spPr>
          <a:xfrm>
            <a:off x="6695339" y="1701866"/>
            <a:ext cx="1260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LLM era</a:t>
            </a:r>
            <a:endParaRPr lang="en-US" sz="24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753212-7177-B585-528B-FF4F833F10C1}"/>
              </a:ext>
            </a:extLst>
          </p:cNvPr>
          <p:cNvSpPr/>
          <p:nvPr/>
        </p:nvSpPr>
        <p:spPr>
          <a:xfrm>
            <a:off x="4221797" y="2444925"/>
            <a:ext cx="720000" cy="72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C8FF83-B145-A12B-6E3D-7D45C9475C9B}"/>
              </a:ext>
            </a:extLst>
          </p:cNvPr>
          <p:cNvSpPr/>
          <p:nvPr/>
        </p:nvSpPr>
        <p:spPr>
          <a:xfrm>
            <a:off x="4221797" y="3429000"/>
            <a:ext cx="720000" cy="72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CFBE90-104D-93BE-F53D-5AE9D20A5A34}"/>
              </a:ext>
            </a:extLst>
          </p:cNvPr>
          <p:cNvSpPr/>
          <p:nvPr/>
        </p:nvSpPr>
        <p:spPr>
          <a:xfrm>
            <a:off x="4221797" y="4413075"/>
            <a:ext cx="720000" cy="72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CAADF172-65DA-303B-2FE1-399773DCE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3797" y="4485075"/>
            <a:ext cx="576000" cy="576000"/>
          </a:xfrm>
          <a:prstGeom prst="rect">
            <a:avLst/>
          </a:prstGeom>
        </p:spPr>
      </p:pic>
      <p:pic>
        <p:nvPicPr>
          <p:cNvPr id="15" name="Graphic 14" descr="Architecture with solid fill">
            <a:extLst>
              <a:ext uri="{FF2B5EF4-FFF2-40B4-BE49-F238E27FC236}">
                <a16:creationId xmlns:a16="http://schemas.microsoft.com/office/drawing/2014/main" id="{7A615D5E-3B77-E1A8-9E3C-967D0B71F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3797" y="2519126"/>
            <a:ext cx="576000" cy="576000"/>
          </a:xfrm>
          <a:prstGeom prst="rect">
            <a:avLst/>
          </a:prstGeom>
        </p:spPr>
      </p:pic>
      <p:pic>
        <p:nvPicPr>
          <p:cNvPr id="17" name="Graphic 16" descr="Pencil with solid fill">
            <a:extLst>
              <a:ext uri="{FF2B5EF4-FFF2-40B4-BE49-F238E27FC236}">
                <a16:creationId xmlns:a16="http://schemas.microsoft.com/office/drawing/2014/main" id="{FBFA716A-C737-1CA3-368D-BB9244684D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3797" y="3501000"/>
            <a:ext cx="576000" cy="576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B9F683C-E186-CB17-173A-BE3113EB9C94}"/>
              </a:ext>
            </a:extLst>
          </p:cNvPr>
          <p:cNvSpPr/>
          <p:nvPr/>
        </p:nvSpPr>
        <p:spPr>
          <a:xfrm>
            <a:off x="6890205" y="2444925"/>
            <a:ext cx="720000" cy="72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FC96B3-1F44-EB47-06DE-B05455425313}"/>
              </a:ext>
            </a:extLst>
          </p:cNvPr>
          <p:cNvSpPr/>
          <p:nvPr/>
        </p:nvSpPr>
        <p:spPr>
          <a:xfrm>
            <a:off x="6890205" y="3429000"/>
            <a:ext cx="720000" cy="72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92C150-B8C2-B9D4-B813-B9137902A2A6}"/>
              </a:ext>
            </a:extLst>
          </p:cNvPr>
          <p:cNvSpPr/>
          <p:nvPr/>
        </p:nvSpPr>
        <p:spPr>
          <a:xfrm>
            <a:off x="6890205" y="4413075"/>
            <a:ext cx="720000" cy="720000"/>
          </a:xfrm>
          <a:prstGeom prst="ellipse">
            <a:avLst/>
          </a:prstGeom>
          <a:gradFill flip="none" rotWithShape="1">
            <a:gsLst>
              <a:gs pos="38000">
                <a:srgbClr val="92D050"/>
              </a:gs>
              <a:gs pos="72000">
                <a:srgbClr val="C0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Bar graph with upward trend with solid fill">
            <a:extLst>
              <a:ext uri="{FF2B5EF4-FFF2-40B4-BE49-F238E27FC236}">
                <a16:creationId xmlns:a16="http://schemas.microsoft.com/office/drawing/2014/main" id="{7A3F2112-9F4B-ED09-D696-34BE33D637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962205" y="4485075"/>
            <a:ext cx="576000" cy="576000"/>
          </a:xfrm>
          <a:prstGeom prst="rect">
            <a:avLst/>
          </a:prstGeom>
        </p:spPr>
      </p:pic>
      <p:pic>
        <p:nvPicPr>
          <p:cNvPr id="22" name="Graphic 21" descr="Packing Box Open with solid fill">
            <a:extLst>
              <a:ext uri="{FF2B5EF4-FFF2-40B4-BE49-F238E27FC236}">
                <a16:creationId xmlns:a16="http://schemas.microsoft.com/office/drawing/2014/main" id="{D309DD6A-67A6-77DB-C1C0-FB3F134827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962205" y="2519126"/>
            <a:ext cx="576000" cy="576000"/>
          </a:xfrm>
          <a:prstGeom prst="rect">
            <a:avLst/>
          </a:prstGeom>
        </p:spPr>
      </p:pic>
      <p:pic>
        <p:nvPicPr>
          <p:cNvPr id="23" name="Graphic 22" descr="Speech with solid fill">
            <a:extLst>
              <a:ext uri="{FF2B5EF4-FFF2-40B4-BE49-F238E27FC236}">
                <a16:creationId xmlns:a16="http://schemas.microsoft.com/office/drawing/2014/main" id="{6C6E251A-B32B-18E2-44C1-96F6F2EB88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962205" y="3501000"/>
            <a:ext cx="576000" cy="576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AD8F787-AC73-17A2-B3FB-FD4043660F26}"/>
              </a:ext>
            </a:extLst>
          </p:cNvPr>
          <p:cNvSpPr txBox="1"/>
          <p:nvPr/>
        </p:nvSpPr>
        <p:spPr>
          <a:xfrm>
            <a:off x="1204529" y="2620259"/>
            <a:ext cx="28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Conscious, specific design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7BE463-CB74-D8FF-8458-7AD01E5C0233}"/>
              </a:ext>
            </a:extLst>
          </p:cNvPr>
          <p:cNvSpPr txBox="1"/>
          <p:nvPr/>
        </p:nvSpPr>
        <p:spPr>
          <a:xfrm>
            <a:off x="591733" y="3604334"/>
            <a:ext cx="351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Manual data curation and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95C568-A072-5E14-CFC9-48B8AED5ECA6}"/>
              </a:ext>
            </a:extLst>
          </p:cNvPr>
          <p:cNvSpPr txBox="1"/>
          <p:nvPr/>
        </p:nvSpPr>
        <p:spPr>
          <a:xfrm>
            <a:off x="1375665" y="4448290"/>
            <a:ext cx="2727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Decent results, but rarely </a:t>
            </a:r>
          </a:p>
          <a:p>
            <a:pPr algn="r"/>
            <a:r>
              <a:rPr lang="en-US" dirty="0"/>
              <a:t>any adoption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9D753E-0110-D1E2-5744-8E4EA7B75FE7}"/>
              </a:ext>
            </a:extLst>
          </p:cNvPr>
          <p:cNvSpPr txBox="1"/>
          <p:nvPr/>
        </p:nvSpPr>
        <p:spPr>
          <a:xfrm>
            <a:off x="7682205" y="2619820"/>
            <a:ext cx="25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Out-of-the-box usability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1F1FA-6983-CB09-0561-1CE0890177AC}"/>
              </a:ext>
            </a:extLst>
          </p:cNvPr>
          <p:cNvSpPr txBox="1"/>
          <p:nvPr/>
        </p:nvSpPr>
        <p:spPr>
          <a:xfrm>
            <a:off x="7682204" y="3604334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Requiring a few examples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82B476-2827-0692-6360-CC5F2C6B58B9}"/>
              </a:ext>
            </a:extLst>
          </p:cNvPr>
          <p:cNvSpPr txBox="1"/>
          <p:nvPr/>
        </p:nvSpPr>
        <p:spPr>
          <a:xfrm>
            <a:off x="7682204" y="4586789"/>
            <a:ext cx="291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Better/worse performance?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DD39921B-ED35-29DF-8CB8-4BF4FBB9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CD6F-A4D8-4723-9D66-5BE7F7875D78}" type="datetime1">
              <a:rPr lang="de-DE" smtClean="0"/>
              <a:t>18.06.2024</a:t>
            </a:fld>
            <a:endParaRPr lang="en-US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71DFECFC-F419-4C22-958F-A9FC21E2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E5D721D-B008-D8AC-D7A7-12A96CA3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5EDE-57AD-BD30-A501-6D947FE4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18BA-DF57-375A-0772-7E84FE45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87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Select a study </a:t>
            </a:r>
            <a:r>
              <a:rPr lang="en-US" dirty="0"/>
              <a:t>that presents an AI-powered tool performing an RE task (e.g., from the </a:t>
            </a:r>
            <a:r>
              <a:rPr lang="en-US" dirty="0">
                <a:hlinkClick r:id="rId3"/>
              </a:rPr>
              <a:t>AIRE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NLP4RE</a:t>
            </a:r>
            <a:r>
              <a:rPr lang="en-US" dirty="0"/>
              <a:t> workshops)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31DEA-90C0-D34B-1918-BDFB04F4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13E7-B6C5-4338-9622-526995614B4B}" type="datetime1">
              <a:rPr lang="de-DE" smtClean="0"/>
              <a:t>18.06.2024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5E638-78DC-4477-5C21-C9459F4E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DB8F-732C-3A79-9E42-60210F32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D4F78-80FE-E438-13BE-82E36F9F0022}"/>
              </a:ext>
            </a:extLst>
          </p:cNvPr>
          <p:cNvSpPr txBox="1">
            <a:spLocks/>
          </p:cNvSpPr>
          <p:nvPr/>
        </p:nvSpPr>
        <p:spPr>
          <a:xfrm>
            <a:off x="838200" y="4832285"/>
            <a:ext cx="10515600" cy="1524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Engineer a prompt </a:t>
            </a:r>
            <a:r>
              <a:rPr lang="en-US" dirty="0"/>
              <a:t>for the LLM of your choice that performs the same task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Reflect</a:t>
            </a:r>
            <a:r>
              <a:rPr lang="en-US" dirty="0"/>
              <a:t> on the strengths and weaknesses of the LLM</a:t>
            </a:r>
          </a:p>
          <a:p>
            <a:pPr marL="0" indent="0">
              <a:buNone/>
            </a:pPr>
            <a:r>
              <a:rPr lang="en-US" dirty="0"/>
              <a:t>Finally, we discuss the results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59DBE6-06B4-853C-7634-5BC7B370BBA2}"/>
              </a:ext>
            </a:extLst>
          </p:cNvPr>
          <p:cNvGrpSpPr/>
          <p:nvPr/>
        </p:nvGrpSpPr>
        <p:grpSpPr>
          <a:xfrm>
            <a:off x="6071018" y="3394366"/>
            <a:ext cx="720000" cy="720000"/>
            <a:chOff x="4221797" y="4413075"/>
            <a:chExt cx="720000" cy="72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A66C79-2B18-6C13-A1FC-CBB56C5CCFE5}"/>
                </a:ext>
              </a:extLst>
            </p:cNvPr>
            <p:cNvSpPr/>
            <p:nvPr/>
          </p:nvSpPr>
          <p:spPr>
            <a:xfrm>
              <a:off x="4221797" y="4413075"/>
              <a:ext cx="720000" cy="7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Database with solid fill">
              <a:extLst>
                <a:ext uri="{FF2B5EF4-FFF2-40B4-BE49-F238E27FC236}">
                  <a16:creationId xmlns:a16="http://schemas.microsoft.com/office/drawing/2014/main" id="{DAB2EECC-6245-0837-BE9A-0BA891B9F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293797" y="4485075"/>
              <a:ext cx="576000" cy="576000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BA556BF-49BB-98D4-ED96-D5F3945EB508}"/>
              </a:ext>
            </a:extLst>
          </p:cNvPr>
          <p:cNvSpPr txBox="1">
            <a:spLocks/>
          </p:cNvSpPr>
          <p:nvPr/>
        </p:nvSpPr>
        <p:spPr>
          <a:xfrm>
            <a:off x="838200" y="2685431"/>
            <a:ext cx="3444551" cy="18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Select data </a:t>
            </a:r>
            <a:r>
              <a:rPr lang="en-US" dirty="0"/>
              <a:t>from the evaluation of that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2C9F41-A2F8-0FE8-D7C2-FA11B0A9ABD7}"/>
              </a:ext>
            </a:extLst>
          </p:cNvPr>
          <p:cNvSpPr txBox="1"/>
          <p:nvPr/>
        </p:nvSpPr>
        <p:spPr>
          <a:xfrm>
            <a:off x="4730283" y="356970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Input Data</a:t>
            </a:r>
          </a:p>
        </p:txBody>
      </p:sp>
      <p:pic>
        <p:nvPicPr>
          <p:cNvPr id="17" name="Graphic 16" descr="Artificial Intelligence with solid fill">
            <a:extLst>
              <a:ext uri="{FF2B5EF4-FFF2-40B4-BE49-F238E27FC236}">
                <a16:creationId xmlns:a16="http://schemas.microsoft.com/office/drawing/2014/main" id="{B18C7BEB-6D52-ECA3-4F03-62120ACBC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3251" y="4082306"/>
            <a:ext cx="612000" cy="612000"/>
          </a:xfrm>
          <a:prstGeom prst="rect">
            <a:avLst/>
          </a:prstGeom>
        </p:spPr>
      </p:pic>
      <p:pic>
        <p:nvPicPr>
          <p:cNvPr id="19" name="Graphic 18" descr="Prehistoric Tool with solid fill">
            <a:extLst>
              <a:ext uri="{FF2B5EF4-FFF2-40B4-BE49-F238E27FC236}">
                <a16:creationId xmlns:a16="http://schemas.microsoft.com/office/drawing/2014/main" id="{5C3BEBF4-8C14-D3F9-3261-47093E95E6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3251" y="3448366"/>
            <a:ext cx="612000" cy="612000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F7BA5B3-8193-F611-1391-7FCA56AF9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03251" y="2782367"/>
            <a:ext cx="612000" cy="612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DDE84CD-E018-8F3E-CA41-98FEC094FF17}"/>
              </a:ext>
            </a:extLst>
          </p:cNvPr>
          <p:cNvGrpSpPr/>
          <p:nvPr/>
        </p:nvGrpSpPr>
        <p:grpSpPr>
          <a:xfrm>
            <a:off x="8817329" y="2726317"/>
            <a:ext cx="720000" cy="720000"/>
            <a:chOff x="4221797" y="4413075"/>
            <a:chExt cx="720000" cy="72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5F62B00-A014-0946-8354-4022A10F8058}"/>
                </a:ext>
              </a:extLst>
            </p:cNvPr>
            <p:cNvSpPr/>
            <p:nvPr/>
          </p:nvSpPr>
          <p:spPr>
            <a:xfrm>
              <a:off x="4221797" y="4413075"/>
              <a:ext cx="720000" cy="7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Hierarchy with solid fill">
              <a:extLst>
                <a:ext uri="{FF2B5EF4-FFF2-40B4-BE49-F238E27FC236}">
                  <a16:creationId xmlns:a16="http://schemas.microsoft.com/office/drawing/2014/main" id="{37EB4432-D6D9-46BB-7BCA-715B60F1C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4293797" y="448507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2AAA53-51F8-80FC-D67F-751B4120A2FD}"/>
              </a:ext>
            </a:extLst>
          </p:cNvPr>
          <p:cNvGrpSpPr/>
          <p:nvPr/>
        </p:nvGrpSpPr>
        <p:grpSpPr>
          <a:xfrm>
            <a:off x="9679518" y="3394341"/>
            <a:ext cx="720000" cy="720000"/>
            <a:chOff x="4221797" y="4413075"/>
            <a:chExt cx="720000" cy="72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FAE4645-9B0B-C132-051B-88426B2C7478}"/>
                </a:ext>
              </a:extLst>
            </p:cNvPr>
            <p:cNvSpPr/>
            <p:nvPr/>
          </p:nvSpPr>
          <p:spPr>
            <a:xfrm>
              <a:off x="4221797" y="4413075"/>
              <a:ext cx="720000" cy="7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aphic 26" descr="Hierarchy with solid fill">
              <a:extLst>
                <a:ext uri="{FF2B5EF4-FFF2-40B4-BE49-F238E27FC236}">
                  <a16:creationId xmlns:a16="http://schemas.microsoft.com/office/drawing/2014/main" id="{4CC96317-8900-4931-862B-5246B9BEBCD8}"/>
                </a:ext>
              </a:extLst>
            </p:cNvPr>
            <p:cNvGrpSpPr/>
            <p:nvPr/>
          </p:nvGrpSpPr>
          <p:grpSpPr>
            <a:xfrm>
              <a:off x="4341797" y="4569075"/>
              <a:ext cx="432000" cy="408000"/>
              <a:chOff x="4341797" y="4569075"/>
              <a:chExt cx="432000" cy="408000"/>
            </a:xfrm>
            <a:solidFill>
              <a:schemeClr val="tx1"/>
            </a:solidFill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DE24C77-4925-4A36-1C4C-19CC4912381B}"/>
                  </a:ext>
                </a:extLst>
              </p:cNvPr>
              <p:cNvSpPr/>
              <p:nvPr/>
            </p:nvSpPr>
            <p:spPr>
              <a:xfrm>
                <a:off x="4521797" y="4893075"/>
                <a:ext cx="120000" cy="84000"/>
              </a:xfrm>
              <a:custGeom>
                <a:avLst/>
                <a:gdLst>
                  <a:gd name="connsiteX0" fmla="*/ 0 w 120000"/>
                  <a:gd name="connsiteY0" fmla="*/ 0 h 84000"/>
                  <a:gd name="connsiteX1" fmla="*/ 120000 w 120000"/>
                  <a:gd name="connsiteY1" fmla="*/ 0 h 84000"/>
                  <a:gd name="connsiteX2" fmla="*/ 120000 w 120000"/>
                  <a:gd name="connsiteY2" fmla="*/ 84000 h 84000"/>
                  <a:gd name="connsiteX3" fmla="*/ 0 w 120000"/>
                  <a:gd name="connsiteY3" fmla="*/ 84000 h 8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00" h="84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84000"/>
                    </a:lnTo>
                    <a:lnTo>
                      <a:pt x="0" y="84000"/>
                    </a:lnTo>
                    <a:close/>
                  </a:path>
                </a:pathLst>
              </a:custGeom>
              <a:solidFill>
                <a:schemeClr val="tx1"/>
              </a:solidFill>
              <a:ln w="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D4D9198-3C7C-7BBD-C005-0A4D161B98FC}"/>
                  </a:ext>
                </a:extLst>
              </p:cNvPr>
              <p:cNvSpPr/>
              <p:nvPr/>
            </p:nvSpPr>
            <p:spPr>
              <a:xfrm>
                <a:off x="4521797" y="4569075"/>
                <a:ext cx="120000" cy="84000"/>
              </a:xfrm>
              <a:custGeom>
                <a:avLst/>
                <a:gdLst>
                  <a:gd name="connsiteX0" fmla="*/ 0 w 120000"/>
                  <a:gd name="connsiteY0" fmla="*/ 0 h 84000"/>
                  <a:gd name="connsiteX1" fmla="*/ 120000 w 120000"/>
                  <a:gd name="connsiteY1" fmla="*/ 0 h 84000"/>
                  <a:gd name="connsiteX2" fmla="*/ 120000 w 120000"/>
                  <a:gd name="connsiteY2" fmla="*/ 84000 h 84000"/>
                  <a:gd name="connsiteX3" fmla="*/ 0 w 120000"/>
                  <a:gd name="connsiteY3" fmla="*/ 84000 h 8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00" h="84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84000"/>
                    </a:lnTo>
                    <a:lnTo>
                      <a:pt x="0" y="84000"/>
                    </a:lnTo>
                    <a:close/>
                  </a:path>
                </a:pathLst>
              </a:custGeom>
              <a:solidFill>
                <a:schemeClr val="tx1"/>
              </a:solidFill>
              <a:ln w="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8497DC8-3885-54AE-D40A-509A09612A1D}"/>
                  </a:ext>
                </a:extLst>
              </p:cNvPr>
              <p:cNvSpPr/>
              <p:nvPr/>
            </p:nvSpPr>
            <p:spPr>
              <a:xfrm>
                <a:off x="4341797" y="4893075"/>
                <a:ext cx="120000" cy="84000"/>
              </a:xfrm>
              <a:custGeom>
                <a:avLst/>
                <a:gdLst>
                  <a:gd name="connsiteX0" fmla="*/ 0 w 120000"/>
                  <a:gd name="connsiteY0" fmla="*/ 0 h 84000"/>
                  <a:gd name="connsiteX1" fmla="*/ 120000 w 120000"/>
                  <a:gd name="connsiteY1" fmla="*/ 0 h 84000"/>
                  <a:gd name="connsiteX2" fmla="*/ 120000 w 120000"/>
                  <a:gd name="connsiteY2" fmla="*/ 84000 h 84000"/>
                  <a:gd name="connsiteX3" fmla="*/ 0 w 120000"/>
                  <a:gd name="connsiteY3" fmla="*/ 84000 h 8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00" h="84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84000"/>
                    </a:lnTo>
                    <a:lnTo>
                      <a:pt x="0" y="84000"/>
                    </a:lnTo>
                    <a:close/>
                  </a:path>
                </a:pathLst>
              </a:custGeom>
              <a:solidFill>
                <a:schemeClr val="tx1"/>
              </a:solidFill>
              <a:ln w="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9472232-B4A5-BC31-4353-9A3E4AB3608F}"/>
                  </a:ext>
                </a:extLst>
              </p:cNvPr>
              <p:cNvSpPr/>
              <p:nvPr/>
            </p:nvSpPr>
            <p:spPr>
              <a:xfrm>
                <a:off x="4389797" y="4677075"/>
                <a:ext cx="384000" cy="192000"/>
              </a:xfrm>
              <a:custGeom>
                <a:avLst/>
                <a:gdLst>
                  <a:gd name="connsiteX0" fmla="*/ 204000 w 384000"/>
                  <a:gd name="connsiteY0" fmla="*/ 84000 h 192000"/>
                  <a:gd name="connsiteX1" fmla="*/ 204000 w 384000"/>
                  <a:gd name="connsiteY1" fmla="*/ 0 h 192000"/>
                  <a:gd name="connsiteX2" fmla="*/ 180000 w 384000"/>
                  <a:gd name="connsiteY2" fmla="*/ 0 h 192000"/>
                  <a:gd name="connsiteX3" fmla="*/ 180000 w 384000"/>
                  <a:gd name="connsiteY3" fmla="*/ 84000 h 192000"/>
                  <a:gd name="connsiteX4" fmla="*/ 0 w 384000"/>
                  <a:gd name="connsiteY4" fmla="*/ 84000 h 192000"/>
                  <a:gd name="connsiteX5" fmla="*/ 0 w 384000"/>
                  <a:gd name="connsiteY5" fmla="*/ 192000 h 192000"/>
                  <a:gd name="connsiteX6" fmla="*/ 24000 w 384000"/>
                  <a:gd name="connsiteY6" fmla="*/ 192000 h 192000"/>
                  <a:gd name="connsiteX7" fmla="*/ 24000 w 384000"/>
                  <a:gd name="connsiteY7" fmla="*/ 108000 h 192000"/>
                  <a:gd name="connsiteX8" fmla="*/ 180000 w 384000"/>
                  <a:gd name="connsiteY8" fmla="*/ 108000 h 192000"/>
                  <a:gd name="connsiteX9" fmla="*/ 180000 w 384000"/>
                  <a:gd name="connsiteY9" fmla="*/ 192000 h 192000"/>
                  <a:gd name="connsiteX10" fmla="*/ 204000 w 384000"/>
                  <a:gd name="connsiteY10" fmla="*/ 192000 h 192000"/>
                  <a:gd name="connsiteX11" fmla="*/ 204000 w 384000"/>
                  <a:gd name="connsiteY11" fmla="*/ 108000 h 192000"/>
                  <a:gd name="connsiteX12" fmla="*/ 360000 w 384000"/>
                  <a:gd name="connsiteY12" fmla="*/ 108000 h 192000"/>
                  <a:gd name="connsiteX13" fmla="*/ 360000 w 384000"/>
                  <a:gd name="connsiteY13" fmla="*/ 192000 h 192000"/>
                  <a:gd name="connsiteX14" fmla="*/ 384000 w 384000"/>
                  <a:gd name="connsiteY14" fmla="*/ 192000 h 192000"/>
                  <a:gd name="connsiteX15" fmla="*/ 384000 w 384000"/>
                  <a:gd name="connsiteY15" fmla="*/ 84000 h 19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4000" h="192000">
                    <a:moveTo>
                      <a:pt x="204000" y="84000"/>
                    </a:moveTo>
                    <a:lnTo>
                      <a:pt x="204000" y="0"/>
                    </a:lnTo>
                    <a:lnTo>
                      <a:pt x="180000" y="0"/>
                    </a:lnTo>
                    <a:lnTo>
                      <a:pt x="180000" y="84000"/>
                    </a:lnTo>
                    <a:lnTo>
                      <a:pt x="0" y="84000"/>
                    </a:lnTo>
                    <a:lnTo>
                      <a:pt x="0" y="192000"/>
                    </a:lnTo>
                    <a:lnTo>
                      <a:pt x="24000" y="192000"/>
                    </a:lnTo>
                    <a:lnTo>
                      <a:pt x="24000" y="108000"/>
                    </a:lnTo>
                    <a:lnTo>
                      <a:pt x="180000" y="108000"/>
                    </a:lnTo>
                    <a:lnTo>
                      <a:pt x="180000" y="192000"/>
                    </a:lnTo>
                    <a:lnTo>
                      <a:pt x="204000" y="192000"/>
                    </a:lnTo>
                    <a:lnTo>
                      <a:pt x="204000" y="108000"/>
                    </a:lnTo>
                    <a:lnTo>
                      <a:pt x="360000" y="108000"/>
                    </a:lnTo>
                    <a:lnTo>
                      <a:pt x="360000" y="192000"/>
                    </a:lnTo>
                    <a:lnTo>
                      <a:pt x="384000" y="192000"/>
                    </a:lnTo>
                    <a:lnTo>
                      <a:pt x="384000" y="84000"/>
                    </a:lnTo>
                    <a:close/>
                  </a:path>
                </a:pathLst>
              </a:custGeom>
              <a:solidFill>
                <a:schemeClr val="tx1"/>
              </a:solidFill>
              <a:ln w="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996107-18BC-77B5-0F05-8A334316D03B}"/>
              </a:ext>
            </a:extLst>
          </p:cNvPr>
          <p:cNvGrpSpPr/>
          <p:nvPr/>
        </p:nvGrpSpPr>
        <p:grpSpPr>
          <a:xfrm>
            <a:off x="8817329" y="4028306"/>
            <a:ext cx="720000" cy="720000"/>
            <a:chOff x="4221797" y="4413075"/>
            <a:chExt cx="720000" cy="72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CDDE1EF-FA80-FF44-FABE-32BD72B73880}"/>
                </a:ext>
              </a:extLst>
            </p:cNvPr>
            <p:cNvSpPr/>
            <p:nvPr/>
          </p:nvSpPr>
          <p:spPr>
            <a:xfrm>
              <a:off x="4221797" y="4413075"/>
              <a:ext cx="720000" cy="7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aphic 29" descr="Hierarchy with solid fill">
              <a:extLst>
                <a:ext uri="{FF2B5EF4-FFF2-40B4-BE49-F238E27FC236}">
                  <a16:creationId xmlns:a16="http://schemas.microsoft.com/office/drawing/2014/main" id="{C1529766-62D7-5305-E7BA-898D88C6213A}"/>
                </a:ext>
              </a:extLst>
            </p:cNvPr>
            <p:cNvGrpSpPr/>
            <p:nvPr/>
          </p:nvGrpSpPr>
          <p:grpSpPr>
            <a:xfrm>
              <a:off x="4389797" y="4569075"/>
              <a:ext cx="432000" cy="408000"/>
              <a:chOff x="4389797" y="4569075"/>
              <a:chExt cx="432000" cy="408000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5E99A5-EB1B-B75D-3F76-5E640F9E2406}"/>
                  </a:ext>
                </a:extLst>
              </p:cNvPr>
              <p:cNvSpPr/>
              <p:nvPr/>
            </p:nvSpPr>
            <p:spPr>
              <a:xfrm>
                <a:off x="4521797" y="4893075"/>
                <a:ext cx="120000" cy="84000"/>
              </a:xfrm>
              <a:custGeom>
                <a:avLst/>
                <a:gdLst>
                  <a:gd name="connsiteX0" fmla="*/ 0 w 120000"/>
                  <a:gd name="connsiteY0" fmla="*/ 0 h 84000"/>
                  <a:gd name="connsiteX1" fmla="*/ 120000 w 120000"/>
                  <a:gd name="connsiteY1" fmla="*/ 0 h 84000"/>
                  <a:gd name="connsiteX2" fmla="*/ 120000 w 120000"/>
                  <a:gd name="connsiteY2" fmla="*/ 84000 h 84000"/>
                  <a:gd name="connsiteX3" fmla="*/ 0 w 120000"/>
                  <a:gd name="connsiteY3" fmla="*/ 84000 h 8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00" h="84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84000"/>
                    </a:lnTo>
                    <a:lnTo>
                      <a:pt x="0" y="84000"/>
                    </a:lnTo>
                    <a:close/>
                  </a:path>
                </a:pathLst>
              </a:custGeom>
              <a:solidFill>
                <a:schemeClr val="tx1"/>
              </a:solidFill>
              <a:ln w="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0563D1F-F5A8-EA57-76CF-E0342DFAD0E2}"/>
                  </a:ext>
                </a:extLst>
              </p:cNvPr>
              <p:cNvSpPr/>
              <p:nvPr/>
            </p:nvSpPr>
            <p:spPr>
              <a:xfrm>
                <a:off x="4521797" y="4569075"/>
                <a:ext cx="120000" cy="84000"/>
              </a:xfrm>
              <a:custGeom>
                <a:avLst/>
                <a:gdLst>
                  <a:gd name="connsiteX0" fmla="*/ 0 w 120000"/>
                  <a:gd name="connsiteY0" fmla="*/ 0 h 84000"/>
                  <a:gd name="connsiteX1" fmla="*/ 120000 w 120000"/>
                  <a:gd name="connsiteY1" fmla="*/ 0 h 84000"/>
                  <a:gd name="connsiteX2" fmla="*/ 120000 w 120000"/>
                  <a:gd name="connsiteY2" fmla="*/ 84000 h 84000"/>
                  <a:gd name="connsiteX3" fmla="*/ 0 w 120000"/>
                  <a:gd name="connsiteY3" fmla="*/ 84000 h 8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00" h="84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84000"/>
                    </a:lnTo>
                    <a:lnTo>
                      <a:pt x="0" y="84000"/>
                    </a:lnTo>
                    <a:close/>
                  </a:path>
                </a:pathLst>
              </a:custGeom>
              <a:solidFill>
                <a:schemeClr val="tx1"/>
              </a:solidFill>
              <a:ln w="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EF9C5A6-DF98-8B88-D60C-D9D9CEC9D117}"/>
                  </a:ext>
                </a:extLst>
              </p:cNvPr>
              <p:cNvSpPr/>
              <p:nvPr/>
            </p:nvSpPr>
            <p:spPr>
              <a:xfrm>
                <a:off x="4701797" y="4893075"/>
                <a:ext cx="120000" cy="84000"/>
              </a:xfrm>
              <a:custGeom>
                <a:avLst/>
                <a:gdLst>
                  <a:gd name="connsiteX0" fmla="*/ 0 w 120000"/>
                  <a:gd name="connsiteY0" fmla="*/ 0 h 84000"/>
                  <a:gd name="connsiteX1" fmla="*/ 120000 w 120000"/>
                  <a:gd name="connsiteY1" fmla="*/ 0 h 84000"/>
                  <a:gd name="connsiteX2" fmla="*/ 120000 w 120000"/>
                  <a:gd name="connsiteY2" fmla="*/ 84000 h 84000"/>
                  <a:gd name="connsiteX3" fmla="*/ 0 w 120000"/>
                  <a:gd name="connsiteY3" fmla="*/ 84000 h 8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00" h="84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84000"/>
                    </a:lnTo>
                    <a:lnTo>
                      <a:pt x="0" y="84000"/>
                    </a:lnTo>
                    <a:close/>
                  </a:path>
                </a:pathLst>
              </a:custGeom>
              <a:solidFill>
                <a:schemeClr val="tx1"/>
              </a:solidFill>
              <a:ln w="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042B991-7E55-B913-D1BA-9F1BD86A1BEC}"/>
                  </a:ext>
                </a:extLst>
              </p:cNvPr>
              <p:cNvSpPr/>
              <p:nvPr/>
            </p:nvSpPr>
            <p:spPr>
              <a:xfrm>
                <a:off x="4389797" y="4677075"/>
                <a:ext cx="384000" cy="192000"/>
              </a:xfrm>
              <a:custGeom>
                <a:avLst/>
                <a:gdLst>
                  <a:gd name="connsiteX0" fmla="*/ 204000 w 384000"/>
                  <a:gd name="connsiteY0" fmla="*/ 84000 h 192000"/>
                  <a:gd name="connsiteX1" fmla="*/ 204000 w 384000"/>
                  <a:gd name="connsiteY1" fmla="*/ 0 h 192000"/>
                  <a:gd name="connsiteX2" fmla="*/ 180000 w 384000"/>
                  <a:gd name="connsiteY2" fmla="*/ 0 h 192000"/>
                  <a:gd name="connsiteX3" fmla="*/ 180000 w 384000"/>
                  <a:gd name="connsiteY3" fmla="*/ 84000 h 192000"/>
                  <a:gd name="connsiteX4" fmla="*/ 0 w 384000"/>
                  <a:gd name="connsiteY4" fmla="*/ 84000 h 192000"/>
                  <a:gd name="connsiteX5" fmla="*/ 0 w 384000"/>
                  <a:gd name="connsiteY5" fmla="*/ 192000 h 192000"/>
                  <a:gd name="connsiteX6" fmla="*/ 24000 w 384000"/>
                  <a:gd name="connsiteY6" fmla="*/ 192000 h 192000"/>
                  <a:gd name="connsiteX7" fmla="*/ 24000 w 384000"/>
                  <a:gd name="connsiteY7" fmla="*/ 108000 h 192000"/>
                  <a:gd name="connsiteX8" fmla="*/ 180000 w 384000"/>
                  <a:gd name="connsiteY8" fmla="*/ 108000 h 192000"/>
                  <a:gd name="connsiteX9" fmla="*/ 180000 w 384000"/>
                  <a:gd name="connsiteY9" fmla="*/ 192000 h 192000"/>
                  <a:gd name="connsiteX10" fmla="*/ 204000 w 384000"/>
                  <a:gd name="connsiteY10" fmla="*/ 192000 h 192000"/>
                  <a:gd name="connsiteX11" fmla="*/ 204000 w 384000"/>
                  <a:gd name="connsiteY11" fmla="*/ 108000 h 192000"/>
                  <a:gd name="connsiteX12" fmla="*/ 360000 w 384000"/>
                  <a:gd name="connsiteY12" fmla="*/ 108000 h 192000"/>
                  <a:gd name="connsiteX13" fmla="*/ 360000 w 384000"/>
                  <a:gd name="connsiteY13" fmla="*/ 192000 h 192000"/>
                  <a:gd name="connsiteX14" fmla="*/ 384000 w 384000"/>
                  <a:gd name="connsiteY14" fmla="*/ 192000 h 192000"/>
                  <a:gd name="connsiteX15" fmla="*/ 384000 w 384000"/>
                  <a:gd name="connsiteY15" fmla="*/ 84000 h 19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4000" h="192000">
                    <a:moveTo>
                      <a:pt x="204000" y="84000"/>
                    </a:moveTo>
                    <a:lnTo>
                      <a:pt x="204000" y="0"/>
                    </a:lnTo>
                    <a:lnTo>
                      <a:pt x="180000" y="0"/>
                    </a:lnTo>
                    <a:lnTo>
                      <a:pt x="180000" y="84000"/>
                    </a:lnTo>
                    <a:lnTo>
                      <a:pt x="0" y="84000"/>
                    </a:lnTo>
                    <a:lnTo>
                      <a:pt x="0" y="192000"/>
                    </a:lnTo>
                    <a:lnTo>
                      <a:pt x="24000" y="192000"/>
                    </a:lnTo>
                    <a:lnTo>
                      <a:pt x="24000" y="108000"/>
                    </a:lnTo>
                    <a:lnTo>
                      <a:pt x="180000" y="108000"/>
                    </a:lnTo>
                    <a:lnTo>
                      <a:pt x="180000" y="192000"/>
                    </a:lnTo>
                    <a:lnTo>
                      <a:pt x="204000" y="192000"/>
                    </a:lnTo>
                    <a:lnTo>
                      <a:pt x="204000" y="108000"/>
                    </a:lnTo>
                    <a:lnTo>
                      <a:pt x="360000" y="108000"/>
                    </a:lnTo>
                    <a:lnTo>
                      <a:pt x="360000" y="192000"/>
                    </a:lnTo>
                    <a:lnTo>
                      <a:pt x="384000" y="192000"/>
                    </a:lnTo>
                    <a:lnTo>
                      <a:pt x="384000" y="84000"/>
                    </a:lnTo>
                    <a:close/>
                  </a:path>
                </a:pathLst>
              </a:custGeom>
              <a:solidFill>
                <a:schemeClr val="tx1"/>
              </a:solidFill>
              <a:ln w="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71841DA-54D6-7174-51A0-0E73F1263C0B}"/>
              </a:ext>
            </a:extLst>
          </p:cNvPr>
          <p:cNvCxnSpPr>
            <a:cxnSpLocks/>
            <a:stCxn id="11" idx="7"/>
            <a:endCxn id="21" idx="1"/>
          </p:cNvCxnSpPr>
          <p:nvPr/>
        </p:nvCxnSpPr>
        <p:spPr>
          <a:xfrm rot="5400000" flipH="1" flipV="1">
            <a:off x="6938693" y="2835251"/>
            <a:ext cx="411441" cy="9176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FA2F651-8FF0-D527-9BAA-73F877B77A28}"/>
              </a:ext>
            </a:extLst>
          </p:cNvPr>
          <p:cNvCxnSpPr>
            <a:cxnSpLocks/>
            <a:stCxn id="11" idx="5"/>
            <a:endCxn id="17" idx="1"/>
          </p:cNvCxnSpPr>
          <p:nvPr/>
        </p:nvCxnSpPr>
        <p:spPr>
          <a:xfrm rot="16200000" flipH="1">
            <a:off x="6954722" y="3739777"/>
            <a:ext cx="379382" cy="9176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55AEF6-A1AE-9041-D887-D535DB448C5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6791018" y="3749903"/>
            <a:ext cx="812233" cy="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F171DA-589E-B5DF-F983-2EB71E225335}"/>
              </a:ext>
            </a:extLst>
          </p:cNvPr>
          <p:cNvCxnSpPr>
            <a:cxnSpLocks/>
            <a:stCxn id="19" idx="3"/>
            <a:endCxn id="26" idx="2"/>
          </p:cNvCxnSpPr>
          <p:nvPr/>
        </p:nvCxnSpPr>
        <p:spPr>
          <a:xfrm flipV="1">
            <a:off x="8215251" y="3754341"/>
            <a:ext cx="1464267" cy="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96E21F-2522-62B2-D63B-EC49660E9407}"/>
              </a:ext>
            </a:extLst>
          </p:cNvPr>
          <p:cNvCxnSpPr>
            <a:cxnSpLocks/>
            <a:stCxn id="21" idx="3"/>
            <a:endCxn id="23" idx="2"/>
          </p:cNvCxnSpPr>
          <p:nvPr/>
        </p:nvCxnSpPr>
        <p:spPr>
          <a:xfrm flipV="1">
            <a:off x="8215251" y="3086317"/>
            <a:ext cx="602078" cy="2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6F1E2F-5CEE-8BF5-8FBB-1C621C15E15B}"/>
              </a:ext>
            </a:extLst>
          </p:cNvPr>
          <p:cNvCxnSpPr>
            <a:cxnSpLocks/>
            <a:stCxn id="17" idx="3"/>
            <a:endCxn id="29" idx="2"/>
          </p:cNvCxnSpPr>
          <p:nvPr/>
        </p:nvCxnSpPr>
        <p:spPr>
          <a:xfrm>
            <a:off x="8215251" y="4388306"/>
            <a:ext cx="602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F9B2A4-AB37-A419-D761-9140596E965F}"/>
              </a:ext>
            </a:extLst>
          </p:cNvPr>
          <p:cNvSpPr txBox="1"/>
          <p:nvPr/>
        </p:nvSpPr>
        <p:spPr>
          <a:xfrm>
            <a:off x="9537329" y="2768607"/>
            <a:ext cx="199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output (ground truth)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BCFA4D-A72D-3CAD-A18B-67A462D32C90}"/>
              </a:ext>
            </a:extLst>
          </p:cNvPr>
          <p:cNvSpPr txBox="1"/>
          <p:nvPr/>
        </p:nvSpPr>
        <p:spPr>
          <a:xfrm>
            <a:off x="10459518" y="3565237"/>
            <a:ext cx="166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output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677C7C-A73B-79E4-77FF-64D885D7955D}"/>
              </a:ext>
            </a:extLst>
          </p:cNvPr>
          <p:cNvSpPr txBox="1"/>
          <p:nvPr/>
        </p:nvSpPr>
        <p:spPr>
          <a:xfrm>
            <a:off x="9597329" y="4213062"/>
            <a:ext cx="166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 output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8C7B796-6F72-96CE-C2D3-CD32F126E0AB}"/>
              </a:ext>
            </a:extLst>
          </p:cNvPr>
          <p:cNvGrpSpPr/>
          <p:nvPr/>
        </p:nvGrpSpPr>
        <p:grpSpPr>
          <a:xfrm>
            <a:off x="10516820" y="3865230"/>
            <a:ext cx="672786" cy="369332"/>
            <a:chOff x="7819214" y="945916"/>
            <a:chExt cx="672786" cy="36933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25B35BF-B009-C4B5-576B-87BB853D7B44}"/>
                </a:ext>
              </a:extLst>
            </p:cNvPr>
            <p:cNvGrpSpPr/>
            <p:nvPr/>
          </p:nvGrpSpPr>
          <p:grpSpPr>
            <a:xfrm>
              <a:off x="7819214" y="994810"/>
              <a:ext cx="252000" cy="252000"/>
              <a:chOff x="7603251" y="905069"/>
              <a:chExt cx="252000" cy="252000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0B80F14-14B1-D569-BFE3-DCDC12C3BD6E}"/>
                  </a:ext>
                </a:extLst>
              </p:cNvPr>
              <p:cNvSpPr/>
              <p:nvPr/>
            </p:nvSpPr>
            <p:spPr>
              <a:xfrm>
                <a:off x="7603251" y="905069"/>
                <a:ext cx="252000" cy="252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Graphic 67" descr="Checkmark with solid fill">
                <a:extLst>
                  <a:ext uri="{FF2B5EF4-FFF2-40B4-BE49-F238E27FC236}">
                    <a16:creationId xmlns:a16="http://schemas.microsoft.com/office/drawing/2014/main" id="{9F453FB0-F7AD-F641-45CB-A1ED9FFD4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7639251" y="937906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79FBA82-551E-2043-3B25-335109710EE1}"/>
                </a:ext>
              </a:extLst>
            </p:cNvPr>
            <p:cNvGrpSpPr/>
            <p:nvPr/>
          </p:nvGrpSpPr>
          <p:grpSpPr>
            <a:xfrm>
              <a:off x="8240000" y="994810"/>
              <a:ext cx="252000" cy="252000"/>
              <a:chOff x="8292226" y="998767"/>
              <a:chExt cx="252000" cy="252000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7A9E415C-CA09-9043-1BAA-2858948A680C}"/>
                  </a:ext>
                </a:extLst>
              </p:cNvPr>
              <p:cNvSpPr/>
              <p:nvPr/>
            </p:nvSpPr>
            <p:spPr>
              <a:xfrm>
                <a:off x="8292226" y="998767"/>
                <a:ext cx="252000" cy="2520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 descr="Close with solid fill">
                <a:extLst>
                  <a:ext uri="{FF2B5EF4-FFF2-40B4-BE49-F238E27FC236}">
                    <a16:creationId xmlns:a16="http://schemas.microsoft.com/office/drawing/2014/main" id="{26821600-6D35-CBAB-6C8F-CF98AC9BF7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328226" y="1034767"/>
                <a:ext cx="180000" cy="180000"/>
              </a:xfrm>
              <a:prstGeom prst="rect">
                <a:avLst/>
              </a:prstGeom>
            </p:spPr>
          </p:pic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D2863A1-AEB1-DCDC-87A5-4FE1FCB4393F}"/>
                </a:ext>
              </a:extLst>
            </p:cNvPr>
            <p:cNvSpPr txBox="1"/>
            <p:nvPr/>
          </p:nvSpPr>
          <p:spPr>
            <a:xfrm>
              <a:off x="8024000" y="945916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sv-SE" dirty="0"/>
                <a:t>/</a:t>
              </a:r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2E3E580-067E-578E-95AC-8BA19EA8B9AA}"/>
              </a:ext>
            </a:extLst>
          </p:cNvPr>
          <p:cNvGrpSpPr/>
          <p:nvPr/>
        </p:nvGrpSpPr>
        <p:grpSpPr>
          <a:xfrm>
            <a:off x="10516820" y="3329469"/>
            <a:ext cx="672786" cy="369332"/>
            <a:chOff x="7819214" y="945916"/>
            <a:chExt cx="672786" cy="36933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527BDB3-F574-C040-B71B-B7DA12CCB1F4}"/>
                </a:ext>
              </a:extLst>
            </p:cNvPr>
            <p:cNvGrpSpPr/>
            <p:nvPr/>
          </p:nvGrpSpPr>
          <p:grpSpPr>
            <a:xfrm>
              <a:off x="7819214" y="994810"/>
              <a:ext cx="252000" cy="252000"/>
              <a:chOff x="7603251" y="905069"/>
              <a:chExt cx="252000" cy="252000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508F6025-438E-5C0A-B92B-92D86AFCC0EC}"/>
                  </a:ext>
                </a:extLst>
              </p:cNvPr>
              <p:cNvSpPr/>
              <p:nvPr/>
            </p:nvSpPr>
            <p:spPr>
              <a:xfrm>
                <a:off x="7603251" y="905069"/>
                <a:ext cx="252000" cy="252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3" name="Graphic 82" descr="Checkmark with solid fill">
                <a:extLst>
                  <a:ext uri="{FF2B5EF4-FFF2-40B4-BE49-F238E27FC236}">
                    <a16:creationId xmlns:a16="http://schemas.microsoft.com/office/drawing/2014/main" id="{807764E2-7925-9235-2FC1-F3A506FE5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7639251" y="937906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8CCE66D-D8CE-25C4-11C3-62438CD31380}"/>
                </a:ext>
              </a:extLst>
            </p:cNvPr>
            <p:cNvGrpSpPr/>
            <p:nvPr/>
          </p:nvGrpSpPr>
          <p:grpSpPr>
            <a:xfrm>
              <a:off x="8240000" y="994810"/>
              <a:ext cx="252000" cy="252000"/>
              <a:chOff x="8292226" y="998767"/>
              <a:chExt cx="252000" cy="252000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9F0AC39F-147D-1B2F-C2BC-429C518D3F4A}"/>
                  </a:ext>
                </a:extLst>
              </p:cNvPr>
              <p:cNvSpPr/>
              <p:nvPr/>
            </p:nvSpPr>
            <p:spPr>
              <a:xfrm>
                <a:off x="8292226" y="998767"/>
                <a:ext cx="252000" cy="2520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" name="Graphic 80" descr="Close with solid fill">
                <a:extLst>
                  <a:ext uri="{FF2B5EF4-FFF2-40B4-BE49-F238E27FC236}">
                    <a16:creationId xmlns:a16="http://schemas.microsoft.com/office/drawing/2014/main" id="{93B181C1-EEE1-5476-72ED-70A321AD8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328226" y="1034767"/>
                <a:ext cx="180000" cy="180000"/>
              </a:xfrm>
              <a:prstGeom prst="rect">
                <a:avLst/>
              </a:prstGeom>
            </p:spPr>
          </p:pic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7C9520-3B75-821F-2244-833106AAE06A}"/>
                </a:ext>
              </a:extLst>
            </p:cNvPr>
            <p:cNvSpPr txBox="1"/>
            <p:nvPr/>
          </p:nvSpPr>
          <p:spPr>
            <a:xfrm>
              <a:off x="8024000" y="945916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sv-SE" dirty="0"/>
                <a:t>/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71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BE6D-AB00-6A0C-1002-324EB3C8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7B10-F1E5-609F-4961-59C3ABFE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Minimum preconditions: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 to an </a:t>
            </a:r>
            <a:r>
              <a:rPr lang="en-US" b="1" dirty="0"/>
              <a:t>LLM/</a:t>
            </a:r>
            <a:r>
              <a:rPr lang="en-US" b="1" dirty="0" err="1"/>
              <a:t>GenAI</a:t>
            </a:r>
            <a:r>
              <a:rPr lang="en-US" b="1" dirty="0"/>
              <a:t> </a:t>
            </a:r>
            <a:r>
              <a:rPr lang="en-US" dirty="0"/>
              <a:t>(e.g., </a:t>
            </a:r>
            <a:r>
              <a:rPr lang="en-US" dirty="0">
                <a:hlinkClick r:id="rId2"/>
              </a:rPr>
              <a:t>ChatGPT</a:t>
            </a:r>
            <a:r>
              <a:rPr lang="en-US" dirty="0"/>
              <a:t>) of your choice</a:t>
            </a:r>
          </a:p>
          <a:p>
            <a:pPr marL="0" indent="0">
              <a:buNone/>
            </a:pPr>
            <a:r>
              <a:rPr lang="en-US" dirty="0"/>
              <a:t>Optional preconditions: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Account at </a:t>
            </a:r>
            <a:r>
              <a:rPr lang="en-US" b="1" dirty="0">
                <a:hlinkClick r:id="rId3"/>
              </a:rPr>
              <a:t>GitHub</a:t>
            </a:r>
            <a:r>
              <a:rPr lang="en-US" dirty="0"/>
              <a:t> for accessing the material</a:t>
            </a:r>
            <a:endParaRPr lang="en-US" b="1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Working local </a:t>
            </a:r>
            <a:r>
              <a:rPr lang="en-US" b="1" dirty="0">
                <a:hlinkClick r:id="rId4"/>
              </a:rPr>
              <a:t>git</a:t>
            </a:r>
            <a:r>
              <a:rPr lang="en-US" b="1" dirty="0"/>
              <a:t> setup </a:t>
            </a:r>
            <a:r>
              <a:rPr lang="en-US" dirty="0"/>
              <a:t>to store your 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294C-3B3A-A0CA-BA7E-C9B1F150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97C2-585F-49AB-A225-30DBF07F82E8}" type="datetime1">
              <a:rPr lang="de-DE" smtClean="0"/>
              <a:t>18.06.2024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940C-7D34-8827-E58D-22F9AC35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DC43-451E-B729-F253-586EA90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5C3F4AB-0845-82DA-270E-7CF935F0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AIRE'24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7021E-B21B-D1CC-E2C0-C249A3ED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available on GitHub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613CF0-B243-14F0-5A93-23944E5BBEFB}"/>
              </a:ext>
            </a:extLst>
          </p:cNvPr>
          <p:cNvSpPr txBox="1">
            <a:spLocks/>
          </p:cNvSpPr>
          <p:nvPr/>
        </p:nvSpPr>
        <p:spPr>
          <a:xfrm>
            <a:off x="5492046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D0ADDD-D36D-4CA7-A3ED-3D8ADCF8DFA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9ABA0-7CE3-0670-DAD5-F1E48E3DE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r="1257" b="29737"/>
          <a:stretch/>
        </p:blipFill>
        <p:spPr>
          <a:xfrm>
            <a:off x="2271658" y="2357512"/>
            <a:ext cx="7648684" cy="450048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9CC4E89-C5C9-8CED-2DCA-54AD18375289}"/>
              </a:ext>
            </a:extLst>
          </p:cNvPr>
          <p:cNvGrpSpPr/>
          <p:nvPr/>
        </p:nvGrpSpPr>
        <p:grpSpPr>
          <a:xfrm>
            <a:off x="2271658" y="1918066"/>
            <a:ext cx="3526974" cy="369332"/>
            <a:chOff x="3705115" y="2398662"/>
            <a:chExt cx="3526974" cy="369332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836EECD-C161-72CF-AC59-B3BBC9AF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115" y="2415021"/>
              <a:ext cx="344101" cy="34410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19CBA9-6F6B-28E3-10F4-CE4CDAEC3566}"/>
                </a:ext>
              </a:extLst>
            </p:cNvPr>
            <p:cNvSpPr txBox="1"/>
            <p:nvPr/>
          </p:nvSpPr>
          <p:spPr>
            <a:xfrm>
              <a:off x="4049216" y="2398662"/>
              <a:ext cx="2487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/>
                <a:t>aire-ws</a:t>
              </a:r>
              <a:r>
                <a:rPr lang="sv-SE" dirty="0"/>
                <a:t>/</a:t>
              </a:r>
              <a:r>
                <a:rPr lang="sv-SE" b="1" dirty="0"/>
                <a:t>aire24-activity</a:t>
              </a:r>
              <a:endParaRPr lang="en-US" b="1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525DD2-5AFF-E633-C52C-204872912B87}"/>
                </a:ext>
              </a:extLst>
            </p:cNvPr>
            <p:cNvSpPr/>
            <p:nvPr/>
          </p:nvSpPr>
          <p:spPr>
            <a:xfrm>
              <a:off x="6495202" y="2443705"/>
              <a:ext cx="736887" cy="27924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Rectangle 8">
            <a:hlinkClick r:id="rId4"/>
            <a:extLst>
              <a:ext uri="{FF2B5EF4-FFF2-40B4-BE49-F238E27FC236}">
                <a16:creationId xmlns:a16="http://schemas.microsoft.com/office/drawing/2014/main" id="{1DCB8760-06AD-E23E-110F-A39D8DD3175A}"/>
              </a:ext>
            </a:extLst>
          </p:cNvPr>
          <p:cNvSpPr/>
          <p:nvPr/>
        </p:nvSpPr>
        <p:spPr>
          <a:xfrm>
            <a:off x="2271658" y="1729836"/>
            <a:ext cx="7648684" cy="5128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75316CC-DB95-F312-88CB-385E8D88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81F1-6BEB-4E83-B6F2-F03A4A35328D}" type="datetime1">
              <a:rPr lang="de-DE" smtClean="0"/>
              <a:t>18.06.2024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400BE81-96CE-70ED-4DD5-52E3C1D8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6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3A83-AD7F-D9BF-FBA2-6E5A9A93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1802-319C-308A-D911-52177066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Fork</a:t>
            </a:r>
            <a:r>
              <a:rPr lang="en-US" dirty="0"/>
              <a:t> the repository </a:t>
            </a:r>
            <a:r>
              <a:rPr lang="en-US" dirty="0">
                <a:hlinkClick r:id="rId2"/>
              </a:rPr>
              <a:t>https://github.com/aire-ws/aire24-activity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Select a study </a:t>
            </a:r>
            <a:r>
              <a:rPr lang="en-US" dirty="0"/>
              <a:t>presenting a tool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selecting an unfamiliar, prepared tool from the repository: </a:t>
            </a:r>
            <a:r>
              <a:rPr lang="en-US" b="1" dirty="0"/>
              <a:t>read the summary</a:t>
            </a:r>
            <a:r>
              <a:rPr lang="en-US" dirty="0"/>
              <a:t> of its use case in the respective </a:t>
            </a:r>
            <a:r>
              <a:rPr lang="en-US" i="1" dirty="0"/>
              <a:t>README.md </a:t>
            </a:r>
            <a:r>
              <a:rPr lang="en-US" dirty="0"/>
              <a:t>file.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selecting an own tool: </a:t>
            </a:r>
            <a:r>
              <a:rPr lang="en-US" b="1" dirty="0"/>
              <a:t>copy</a:t>
            </a:r>
            <a:r>
              <a:rPr lang="en-US" dirty="0"/>
              <a:t> the </a:t>
            </a:r>
            <a:r>
              <a:rPr lang="en-US" i="1" dirty="0"/>
              <a:t>template/</a:t>
            </a:r>
            <a:r>
              <a:rPr lang="en-US" dirty="0"/>
              <a:t> directory under </a:t>
            </a:r>
            <a:r>
              <a:rPr lang="en-US" i="1" dirty="0"/>
              <a:t>studies/</a:t>
            </a:r>
            <a:r>
              <a:rPr lang="en-US" dirty="0"/>
              <a:t> and name it after your 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Select an LLM </a:t>
            </a:r>
            <a:r>
              <a:rPr lang="en-US" dirty="0"/>
              <a:t>and enter the name and version to the </a:t>
            </a:r>
            <a:r>
              <a:rPr lang="en-US" i="1" dirty="0"/>
              <a:t>activity-report.md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Develop a prompt </a:t>
            </a:r>
            <a:r>
              <a:rPr lang="en-US" dirty="0"/>
              <a:t>that performs the tool’s task with the input data in the </a:t>
            </a:r>
            <a:r>
              <a:rPr lang="en-US" i="1" dirty="0"/>
              <a:t>data.md </a:t>
            </a:r>
            <a:r>
              <a:rPr lang="en-US" dirty="0"/>
              <a:t>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Report your prompt </a:t>
            </a:r>
            <a:r>
              <a:rPr lang="en-US" dirty="0"/>
              <a:t>in the </a:t>
            </a:r>
            <a:r>
              <a:rPr lang="en-US" i="1" dirty="0"/>
              <a:t>activity-report.md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0075F-7430-1234-393A-B76453A8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BE92-60BD-46EA-B79F-8DB35CFC3275}" type="datetime1">
              <a:rPr lang="de-DE" smtClean="0"/>
              <a:t>18.06.2024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22975-BD42-C771-9A1C-3C40D99A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186C2-5D56-BF05-7E4D-001DB432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1E9FD27-3D19-718D-4A05-CBF34AE0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AIRE'24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E1B0C-E66B-A98D-FE9A-F0658774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A551-826E-6CB4-8A62-73417D13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0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Perform the task by following the steps (1) Select a study, (2) select data, (3) engineer a prompt, and (4) reflect. </a:t>
            </a:r>
          </a:p>
          <a:p>
            <a:pPr marL="0" indent="0">
              <a:buNone/>
            </a:pPr>
            <a:r>
              <a:rPr lang="en-US" dirty="0"/>
              <a:t>The public material on GitHub also contains the activity description in more detail.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ACD4AE4-17AC-C431-D172-83628619CBAE}"/>
              </a:ext>
            </a:extLst>
          </p:cNvPr>
          <p:cNvSpPr txBox="1">
            <a:spLocks/>
          </p:cNvSpPr>
          <p:nvPr/>
        </p:nvSpPr>
        <p:spPr>
          <a:xfrm>
            <a:off x="5492046" y="739304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D0ADDD-D36D-4CA7-A3ED-3D8ADCF8DFA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41928-615C-AE62-949F-A1404884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t="34413" r="1257" b="25887"/>
          <a:stretch/>
        </p:blipFill>
        <p:spPr>
          <a:xfrm>
            <a:off x="2271658" y="4315168"/>
            <a:ext cx="7648684" cy="254283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070D2C2-2AA7-2FC6-FB60-ABB58C1C6915}"/>
              </a:ext>
            </a:extLst>
          </p:cNvPr>
          <p:cNvGrpSpPr/>
          <p:nvPr/>
        </p:nvGrpSpPr>
        <p:grpSpPr>
          <a:xfrm>
            <a:off x="2271658" y="3865272"/>
            <a:ext cx="3526974" cy="369332"/>
            <a:chOff x="3705115" y="2398662"/>
            <a:chExt cx="3526974" cy="369332"/>
          </a:xfrm>
        </p:grpSpPr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D30CC4C-9A7C-BD3D-950F-A34EDF81E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115" y="2415021"/>
              <a:ext cx="344101" cy="3441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BE992-D946-9F12-DA05-C2BFCBCC348F}"/>
                </a:ext>
              </a:extLst>
            </p:cNvPr>
            <p:cNvSpPr txBox="1"/>
            <p:nvPr/>
          </p:nvSpPr>
          <p:spPr>
            <a:xfrm>
              <a:off x="4049216" y="2398662"/>
              <a:ext cx="2487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/>
                <a:t>aire-ws</a:t>
              </a:r>
              <a:r>
                <a:rPr lang="sv-SE" dirty="0"/>
                <a:t>/</a:t>
              </a:r>
              <a:r>
                <a:rPr lang="sv-SE" b="1" dirty="0"/>
                <a:t>aire24-activity</a:t>
              </a:r>
              <a:endParaRPr lang="en-US" b="1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2F16BA5-1A27-D18C-6067-CE45B1A53D10}"/>
                </a:ext>
              </a:extLst>
            </p:cNvPr>
            <p:cNvSpPr/>
            <p:nvPr/>
          </p:nvSpPr>
          <p:spPr>
            <a:xfrm>
              <a:off x="6495202" y="2443705"/>
              <a:ext cx="736887" cy="27924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Rectangle 9">
            <a:hlinkClick r:id="rId4"/>
            <a:extLst>
              <a:ext uri="{FF2B5EF4-FFF2-40B4-BE49-F238E27FC236}">
                <a16:creationId xmlns:a16="http://schemas.microsoft.com/office/drawing/2014/main" id="{2703B4EE-8F41-4308-ACD3-A18BDA2432D7}"/>
              </a:ext>
            </a:extLst>
          </p:cNvPr>
          <p:cNvSpPr/>
          <p:nvPr/>
        </p:nvSpPr>
        <p:spPr>
          <a:xfrm>
            <a:off x="2271658" y="3838622"/>
            <a:ext cx="7648684" cy="3019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11EE07B-2C7E-4E36-DAB1-7D3A5F22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BEF6-F7C2-425D-9A4E-6A621EC451F1}" type="datetime1">
              <a:rPr lang="de-DE" smtClean="0"/>
              <a:t>18.06.2024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CEA6D37-8C30-0E15-3624-0CB4CDEB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A73-E77A-2501-B1C5-EE7F64F2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4952-A899-A69E-874E-CA63D3E89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Have large-language models made previous AI tools obsolete?</a:t>
            </a:r>
          </a:p>
          <a:p>
            <a:r>
              <a:rPr lang="en-US" dirty="0"/>
              <a:t>What were the strengths of the LLM?</a:t>
            </a:r>
          </a:p>
          <a:p>
            <a:r>
              <a:rPr lang="en-US" dirty="0"/>
              <a:t>What were the weaknesses of the LLM?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155F-7D85-CCD4-AE7F-8E743FD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093E-FD87-48EC-9DFE-E4DC5A8BE70A}" type="datetime1">
              <a:rPr lang="de-DE" smtClean="0"/>
              <a:t>18.06.2024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67DC-455D-1028-5971-BC2C00FE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22CE-1539-178A-41D7-6E4C4577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A786CB-C74E-89D4-EA0B-04A70B1E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participation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26B1A-8BBB-955A-DD9B-98B39C03D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welcome constructive feedback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CCC4D3-2A2B-BF52-D1D5-6F744DA7460E}"/>
              </a:ext>
            </a:extLst>
          </p:cNvPr>
          <p:cNvGrpSpPr/>
          <p:nvPr/>
        </p:nvGrpSpPr>
        <p:grpSpPr>
          <a:xfrm>
            <a:off x="7730281" y="5720318"/>
            <a:ext cx="3617169" cy="369332"/>
            <a:chOff x="4332513" y="5735637"/>
            <a:chExt cx="3617169" cy="3693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CB410A-F7A6-98E0-822A-118993C3B275}"/>
                </a:ext>
              </a:extLst>
            </p:cNvPr>
            <p:cNvGrpSpPr/>
            <p:nvPr/>
          </p:nvGrpSpPr>
          <p:grpSpPr>
            <a:xfrm>
              <a:off x="4332513" y="5735637"/>
              <a:ext cx="3526974" cy="369332"/>
              <a:chOff x="3705115" y="2398662"/>
              <a:chExt cx="3526974" cy="369332"/>
            </a:xfrm>
          </p:grpSpPr>
          <p:pic>
            <p:nvPicPr>
              <p:cNvPr id="9" name="Picture 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D94E04C-2CB7-FA63-8B5B-D5C39231F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05115" y="2415021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B943A-4F58-9FB5-4B5C-3B4D91775202}"/>
                  </a:ext>
                </a:extLst>
              </p:cNvPr>
              <p:cNvSpPr txBox="1"/>
              <p:nvPr/>
            </p:nvSpPr>
            <p:spPr>
              <a:xfrm>
                <a:off x="4049216" y="2398662"/>
                <a:ext cx="2487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aire-ws</a:t>
                </a:r>
                <a:r>
                  <a:rPr lang="sv-SE" dirty="0"/>
                  <a:t>/</a:t>
                </a:r>
                <a:r>
                  <a:rPr lang="sv-SE" b="1" dirty="0"/>
                  <a:t>aire24-activity</a:t>
                </a:r>
                <a:endParaRPr lang="en-US" b="1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4E31C9B-5566-47B1-6423-8C7408688E09}"/>
                  </a:ext>
                </a:extLst>
              </p:cNvPr>
              <p:cNvSpPr/>
              <p:nvPr/>
            </p:nvSpPr>
            <p:spPr>
              <a:xfrm>
                <a:off x="6495202" y="2443705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hlinkClick r:id="rId3"/>
              <a:extLst>
                <a:ext uri="{FF2B5EF4-FFF2-40B4-BE49-F238E27FC236}">
                  <a16:creationId xmlns:a16="http://schemas.microsoft.com/office/drawing/2014/main" id="{2716F25E-573C-56A9-9B79-90F2BF0B6757}"/>
                </a:ext>
              </a:extLst>
            </p:cNvPr>
            <p:cNvSpPr/>
            <p:nvPr/>
          </p:nvSpPr>
          <p:spPr>
            <a:xfrm>
              <a:off x="4332513" y="5735637"/>
              <a:ext cx="361716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9F8FB60-4A5D-9795-5879-8AF0108D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727B-0358-459E-BAED-F8582AC9F04D}" type="datetime1">
              <a:rPr lang="de-DE" smtClean="0"/>
              <a:t>18.06.2024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8AADE6-86C3-020A-6C52-2812E7BA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69427-F966-5774-9744-26B80499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9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418</Words>
  <Application>Microsoft Office PowerPoint</Application>
  <PresentationFormat>Widescreen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Have large-language models (LLMs) made previous AI tools obsolete?</vt:lpstr>
      <vt:lpstr>Goal</vt:lpstr>
      <vt:lpstr>Method Overview</vt:lpstr>
      <vt:lpstr>Preconditions</vt:lpstr>
      <vt:lpstr>Material available on GitHub</vt:lpstr>
      <vt:lpstr>Process</vt:lpstr>
      <vt:lpstr>Execute</vt:lpstr>
      <vt:lpstr>Discussion</vt:lpstr>
      <vt:lpstr>Thank you for your participation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Have large-language models (LLMs) made previous AI tools obsolete?</dc:title>
  <dc:creator>Julian Frattini</dc:creator>
  <cp:lastModifiedBy>Julian Frattini</cp:lastModifiedBy>
  <cp:revision>7</cp:revision>
  <dcterms:created xsi:type="dcterms:W3CDTF">2024-06-18T13:36:48Z</dcterms:created>
  <dcterms:modified xsi:type="dcterms:W3CDTF">2024-06-18T14:56:18Z</dcterms:modified>
</cp:coreProperties>
</file>