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sldIdLst>
    <p:sldId id="530" r:id="rId5"/>
    <p:sldId id="531" r:id="rId6"/>
    <p:sldId id="533" r:id="rId7"/>
    <p:sldId id="534" r:id="rId8"/>
    <p:sldId id="547" r:id="rId9"/>
    <p:sldId id="548" r:id="rId10"/>
    <p:sldId id="549" r:id="rId11"/>
    <p:sldId id="550" r:id="rId12"/>
    <p:sldId id="551" r:id="rId13"/>
    <p:sldId id="552" r:id="rId14"/>
    <p:sldId id="543" r:id="rId15"/>
    <p:sldId id="54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22EE"/>
    <a:srgbClr val="F01688"/>
    <a:srgbClr val="2F21F3"/>
    <a:srgbClr val="FEB52B"/>
    <a:srgbClr val="F01689"/>
    <a:srgbClr val="6F22E3"/>
    <a:srgbClr val="E218A3"/>
    <a:srgbClr val="BA20DB"/>
    <a:srgbClr val="6A23F1"/>
    <a:srgbClr val="2F22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422"/>
  </p:normalViewPr>
  <p:slideViewPr>
    <p:cSldViewPr snapToGrid="0">
      <p:cViewPr varScale="1">
        <p:scale>
          <a:sx n="82" d="100"/>
          <a:sy n="82" d="100"/>
        </p:scale>
        <p:origin x="72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1/16/2024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Crypto: investing &amp; trading</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a:t>Crypto: investing &amp; trading</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a:t>Crypto: investing &amp; trading</a:t>
            </a:r>
            <a:endParaRPr lang="en-US" dirty="0"/>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endParaRPr lang="en-US" dirty="0"/>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a:xfrm>
            <a:off x="2633708" y="2176272"/>
            <a:ext cx="9921240" cy="1481328"/>
          </a:xfrm>
        </p:spPr>
        <p:txBody>
          <a:bodyPr/>
          <a:lstStyle/>
          <a:p>
            <a:pPr algn="l"/>
            <a:r>
              <a:rPr lang="en-US" i="1" dirty="0"/>
              <a:t>Iris</a:t>
            </a:r>
            <a:r>
              <a:rPr lang="en-US" dirty="0"/>
              <a:t> Dataset</a:t>
            </a:r>
            <a:br>
              <a:rPr lang="en-US" dirty="0"/>
            </a:br>
            <a:endParaRPr lang="en-US" dirty="0"/>
          </a:p>
        </p:txBody>
      </p:sp>
      <p:sp>
        <p:nvSpPr>
          <p:cNvPr id="3" name="Subtitle 2">
            <a:extLst>
              <a:ext uri="{FF2B5EF4-FFF2-40B4-BE49-F238E27FC236}">
                <a16:creationId xmlns:a16="http://schemas.microsoft.com/office/drawing/2014/main" id="{696329B1-2D04-0F3A-1081-C5117D8CE122}"/>
              </a:ext>
            </a:extLst>
          </p:cNvPr>
          <p:cNvSpPr>
            <a:spLocks noGrp="1"/>
          </p:cNvSpPr>
          <p:nvPr>
            <p:ph type="subTitle" idx="1"/>
          </p:nvPr>
        </p:nvSpPr>
        <p:spPr>
          <a:xfrm>
            <a:off x="5877580" y="6249702"/>
            <a:ext cx="7068312" cy="758952"/>
          </a:xfrm>
        </p:spPr>
        <p:txBody>
          <a:bodyPr/>
          <a:lstStyle/>
          <a:p>
            <a:r>
              <a:rPr lang="en-US" dirty="0">
                <a:latin typeface="+mj-lt"/>
              </a:rPr>
              <a:t>Hussein Issa</a:t>
            </a:r>
          </a:p>
        </p:txBody>
      </p:sp>
      <p:sp>
        <p:nvSpPr>
          <p:cNvPr id="4" name="TextBox 3">
            <a:extLst>
              <a:ext uri="{FF2B5EF4-FFF2-40B4-BE49-F238E27FC236}">
                <a16:creationId xmlns:a16="http://schemas.microsoft.com/office/drawing/2014/main" id="{BE19418C-7E55-06BF-4BE2-D99677D84593}"/>
              </a:ext>
            </a:extLst>
          </p:cNvPr>
          <p:cNvSpPr txBox="1"/>
          <p:nvPr/>
        </p:nvSpPr>
        <p:spPr>
          <a:xfrm>
            <a:off x="1879107" y="3121123"/>
            <a:ext cx="3305453" cy="461665"/>
          </a:xfrm>
          <a:prstGeom prst="rect">
            <a:avLst/>
          </a:prstGeom>
          <a:noFill/>
        </p:spPr>
        <p:txBody>
          <a:bodyPr wrap="square" rtlCol="0">
            <a:spAutoFit/>
          </a:bodyPr>
          <a:lstStyle/>
          <a:p>
            <a:pPr algn="ctr"/>
            <a:r>
              <a:rPr lang="en-US" sz="2400" b="1" i="1" dirty="0">
                <a:solidFill>
                  <a:schemeClr val="bg1"/>
                </a:solidFill>
                <a:latin typeface="+mj-lt"/>
              </a:rPr>
              <a:t>Knn</a:t>
            </a:r>
            <a:r>
              <a:rPr lang="en-US" sz="2400" b="1" i="1" dirty="0">
                <a:solidFill>
                  <a:schemeClr val="bg1"/>
                </a:solidFill>
              </a:rPr>
              <a:t> </a:t>
            </a:r>
            <a:r>
              <a:rPr lang="en-US" sz="2400" b="1" i="1" dirty="0">
                <a:solidFill>
                  <a:schemeClr val="bg1"/>
                </a:solidFill>
                <a:latin typeface="+mj-lt"/>
              </a:rPr>
              <a:t>Algorithm</a:t>
            </a:r>
          </a:p>
        </p:txBody>
      </p:sp>
    </p:spTree>
    <p:extLst>
      <p:ext uri="{BB962C8B-B14F-4D97-AF65-F5344CB8AC3E}">
        <p14:creationId xmlns:p14="http://schemas.microsoft.com/office/powerpoint/2010/main" val="1723491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05FF0B8-5B51-7376-0271-8D849CA3F8A8}"/>
              </a:ext>
            </a:extLst>
          </p:cNvPr>
          <p:cNvSpPr>
            <a:spLocks noGrp="1"/>
          </p:cNvSpPr>
          <p:nvPr>
            <p:ph type="subTitle" idx="1"/>
          </p:nvPr>
        </p:nvSpPr>
        <p:spPr>
          <a:xfrm>
            <a:off x="129371" y="5786548"/>
            <a:ext cx="5679170" cy="2402120"/>
          </a:xfrm>
        </p:spPr>
        <p:txBody>
          <a:bodyPr/>
          <a:lstStyle/>
          <a:p>
            <a:pPr marL="0" marR="0">
              <a:lnSpc>
                <a:spcPct val="130000"/>
              </a:lnSpc>
              <a:spcBef>
                <a:spcPts val="0"/>
              </a:spcBef>
              <a:spcAft>
                <a:spcPts val="0"/>
              </a:spcAft>
              <a:tabLst>
                <a:tab pos="1272540" algn="l"/>
              </a:tabLst>
            </a:pPr>
            <a:endParaRPr lang="en-US" sz="1800" dirty="0">
              <a:effectLst/>
              <a:latin typeface="Franklin Gothic Book" panose="020B0503020102020204" pitchFamily="34" charset="0"/>
              <a:ea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3D733E33-8CEC-7DAE-5F99-E8CE7BD9A291}"/>
              </a:ext>
            </a:extLst>
          </p:cNvPr>
          <p:cNvPicPr>
            <a:picLocks noChangeAspect="1"/>
          </p:cNvPicPr>
          <p:nvPr/>
        </p:nvPicPr>
        <p:blipFill>
          <a:blip r:embed="rId2"/>
          <a:stretch>
            <a:fillRect/>
          </a:stretch>
        </p:blipFill>
        <p:spPr>
          <a:xfrm>
            <a:off x="117157" y="115408"/>
            <a:ext cx="11945471" cy="6742591"/>
          </a:xfrm>
          <a:prstGeom prst="rect">
            <a:avLst/>
          </a:prstGeom>
        </p:spPr>
      </p:pic>
    </p:spTree>
    <p:extLst>
      <p:ext uri="{BB962C8B-B14F-4D97-AF65-F5344CB8AC3E}">
        <p14:creationId xmlns:p14="http://schemas.microsoft.com/office/powerpoint/2010/main" val="1310040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5BC92-868A-26B2-CBC0-C9D94E65F1A4}"/>
              </a:ext>
            </a:extLst>
          </p:cNvPr>
          <p:cNvSpPr>
            <a:spLocks noGrp="1"/>
          </p:cNvSpPr>
          <p:nvPr>
            <p:ph type="ctrTitle"/>
          </p:nvPr>
        </p:nvSpPr>
        <p:spPr>
          <a:xfrm>
            <a:off x="2228088" y="604392"/>
            <a:ext cx="7735824" cy="1069848"/>
          </a:xfrm>
        </p:spPr>
        <p:txBody>
          <a:bodyPr/>
          <a:lstStyle/>
          <a:p>
            <a:r>
              <a:rPr lang="en-US" sz="4000" b="1" spc="600" dirty="0">
                <a:ln w="28575">
                  <a:noFill/>
                  <a:prstDash val="solid"/>
                </a:ln>
                <a:solidFill>
                  <a:schemeClr val="bg1"/>
                </a:solidFill>
                <a:latin typeface="Tw Cen MT" panose="020B0602020104020603" pitchFamily="34" charset="77"/>
                <a:ea typeface="Verdana" panose="020B0604030504040204" pitchFamily="34" charset="0"/>
                <a:cs typeface="Verdana" panose="020B0604030504040204" pitchFamily="34" charset="0"/>
              </a:rPr>
              <a:t>conclusion</a:t>
            </a:r>
            <a:endParaRPr lang="en-US" dirty="0"/>
          </a:p>
        </p:txBody>
      </p:sp>
      <p:sp>
        <p:nvSpPr>
          <p:cNvPr id="3" name="Subtitle 2">
            <a:extLst>
              <a:ext uri="{FF2B5EF4-FFF2-40B4-BE49-F238E27FC236}">
                <a16:creationId xmlns:a16="http://schemas.microsoft.com/office/drawing/2014/main" id="{6F9C1627-7A56-025E-482D-E2AB014EDF92}"/>
              </a:ext>
            </a:extLst>
          </p:cNvPr>
          <p:cNvSpPr>
            <a:spLocks noGrp="1"/>
          </p:cNvSpPr>
          <p:nvPr>
            <p:ph type="subTitle" idx="1"/>
          </p:nvPr>
        </p:nvSpPr>
        <p:spPr>
          <a:xfrm>
            <a:off x="2228088" y="2168371"/>
            <a:ext cx="7735824" cy="1133856"/>
          </a:xfrm>
        </p:spPr>
        <p:txBody>
          <a:bodyPr/>
          <a:lstStyle/>
          <a:p>
            <a:r>
              <a:rPr lang="en-US" sz="1800" dirty="0">
                <a:effectLst/>
                <a:latin typeface="Times New Roman" panose="02020603050405020304" pitchFamily="18" charset="0"/>
                <a:ea typeface="Arial" panose="020B0604020202020204" pitchFamily="34" charset="0"/>
              </a:rPr>
              <a:t>To improve the performance of the knn model we could feature scale by normalizing the features , Also we could reduce the noise in the dataset irrelevant features such as outliers, we can handle the missing values by dropping or replacing them by mean, mode etc.</a:t>
            </a:r>
          </a:p>
          <a:p>
            <a:r>
              <a:rPr lang="en-US" sz="1800" dirty="0">
                <a:effectLst/>
                <a:latin typeface="Times New Roman" panose="02020603050405020304" pitchFamily="18" charset="0"/>
                <a:ea typeface="Arial" panose="020B0604020202020204" pitchFamily="34" charset="0"/>
              </a:rPr>
              <a:t>By adding more observations to the dataset to train and test the model with bigger data so </a:t>
            </a:r>
            <a:r>
              <a:rPr lang="en-US" dirty="0">
                <a:latin typeface="Times New Roman" panose="02020603050405020304" pitchFamily="18" charset="0"/>
                <a:ea typeface="Arial" panose="020B0604020202020204" pitchFamily="34" charset="0"/>
              </a:rPr>
              <a:t>it </a:t>
            </a:r>
            <a:r>
              <a:rPr lang="en-US" sz="1800" dirty="0">
                <a:effectLst/>
                <a:latin typeface="Times New Roman" panose="02020603050405020304" pitchFamily="18" charset="0"/>
                <a:ea typeface="Arial" panose="020B0604020202020204" pitchFamily="34" charset="0"/>
              </a:rPr>
              <a:t>don’t memorize it. Noisy data can lead to misclassifications and reduce the overall accuracy of the algorithm.</a:t>
            </a:r>
          </a:p>
          <a:p>
            <a:r>
              <a:rPr lang="en-US" sz="1800" dirty="0">
                <a:effectLst/>
                <a:latin typeface="Times New Roman" panose="02020603050405020304" pitchFamily="18" charset="0"/>
                <a:ea typeface="Arial" panose="020B0604020202020204" pitchFamily="34" charset="0"/>
                <a:cs typeface="Arial" panose="020B0604020202020204" pitchFamily="34" charset="0"/>
              </a:rPr>
              <a:t>In botany and plant science, the Iris dataset can be used to classify and study different species of Iris flowers, for understanding the taxonomy, ecology, and evolution of Iris flowers.</a:t>
            </a:r>
            <a:endParaRPr lang="en-US" sz="1800" dirty="0">
              <a:effectLst/>
              <a:latin typeface="Franklin Gothic Book" panose="020B0503020102020204" pitchFamily="34" charset="0"/>
              <a:ea typeface="Arial" panose="020B0604020202020204" pitchFamily="34" charset="0"/>
              <a:cs typeface="Arial" panose="020B0604020202020204" pitchFamily="34" charset="0"/>
            </a:endParaRPr>
          </a:p>
          <a:p>
            <a:r>
              <a:rPr lang="en-US" sz="1800" dirty="0">
                <a:effectLst/>
                <a:latin typeface="Times New Roman" panose="02020603050405020304" pitchFamily="18" charset="0"/>
                <a:ea typeface="Arial" panose="020B0604020202020204" pitchFamily="34" charset="0"/>
              </a:rPr>
              <a:t> </a:t>
            </a:r>
            <a:endParaRPr lang="en-US" dirty="0"/>
          </a:p>
        </p:txBody>
      </p:sp>
    </p:spTree>
    <p:extLst>
      <p:ext uri="{BB962C8B-B14F-4D97-AF65-F5344CB8AC3E}">
        <p14:creationId xmlns:p14="http://schemas.microsoft.com/office/powerpoint/2010/main" val="1958759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1892-81E6-551C-7B5A-DEA68224520B}"/>
              </a:ext>
            </a:extLst>
          </p:cNvPr>
          <p:cNvSpPr>
            <a:spLocks noGrp="1"/>
          </p:cNvSpPr>
          <p:nvPr>
            <p:ph type="title"/>
          </p:nvPr>
        </p:nvSpPr>
        <p:spPr/>
        <p:txBody>
          <a:bodyPr/>
          <a:lstStyle/>
          <a:p>
            <a:r>
              <a:rPr lang="en-US" sz="4800" b="1" spc="600" dirty="0">
                <a:ln w="28575">
                  <a:noFill/>
                  <a:prstDash val="solid"/>
                </a:ln>
                <a:solidFill>
                  <a:schemeClr val="bg1"/>
                </a:solidFill>
                <a:latin typeface="Tw Cen MT" panose="020B0602020104020603" pitchFamily="34" charset="77"/>
              </a:rPr>
              <a:t>THANK YOU</a:t>
            </a:r>
            <a:endParaRPr lang="en-US" dirty="0"/>
          </a:p>
        </p:txBody>
      </p:sp>
    </p:spTree>
    <p:extLst>
      <p:ext uri="{BB962C8B-B14F-4D97-AF65-F5344CB8AC3E}">
        <p14:creationId xmlns:p14="http://schemas.microsoft.com/office/powerpoint/2010/main" val="1877701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p:txBody>
          <a:bodyPr>
            <a:normAutofit/>
          </a:bodyPr>
          <a:lstStyle/>
          <a:p>
            <a:r>
              <a:rPr lang="en-US" sz="4000" b="1" spc="600" dirty="0">
                <a:ln w="28575">
                  <a:noFill/>
                  <a:prstDash val="solid"/>
                </a:ln>
                <a:solidFill>
                  <a:schemeClr val="bg1"/>
                </a:solidFill>
                <a:latin typeface="Tw Cen MT" panose="020B0602020104020603" pitchFamily="34" charset="77"/>
              </a:rPr>
              <a:t>CONTENTS</a:t>
            </a:r>
            <a:endParaRPr lang="en-US" dirty="0"/>
          </a:p>
        </p:txBody>
      </p:sp>
      <p:sp>
        <p:nvSpPr>
          <p:cNvPr id="5" name="Slide Number Placeholder 4">
            <a:extLst>
              <a:ext uri="{FF2B5EF4-FFF2-40B4-BE49-F238E27FC236}">
                <a16:creationId xmlns:a16="http://schemas.microsoft.com/office/drawing/2014/main" id="{9157728F-9EA1-A705-8E4D-B7823E4F4C26}"/>
              </a:ext>
            </a:extLst>
          </p:cNvPr>
          <p:cNvSpPr>
            <a:spLocks noGrp="1"/>
          </p:cNvSpPr>
          <p:nvPr>
            <p:ph type="sldNum" sz="quarter" idx="11"/>
          </p:nvPr>
        </p:nvSpPr>
        <p:spPr/>
        <p:txBody>
          <a:bodyPr/>
          <a:lstStyle/>
          <a:p>
            <a:fld id="{294A09A9-5501-47C1-A89A-A340965A2BE2}" type="slidenum">
              <a:rPr lang="en-US" smtClean="0"/>
              <a:pPr/>
              <a:t>2</a:t>
            </a:fld>
            <a:endParaRPr lang="en-US" dirty="0"/>
          </a:p>
        </p:txBody>
      </p:sp>
      <p:sp>
        <p:nvSpPr>
          <p:cNvPr id="3" name="Content Placeholder 2">
            <a:extLst>
              <a:ext uri="{FF2B5EF4-FFF2-40B4-BE49-F238E27FC236}">
                <a16:creationId xmlns:a16="http://schemas.microsoft.com/office/drawing/2014/main" id="{199158D4-7B61-0A48-E33F-792278D05724}"/>
              </a:ext>
            </a:extLst>
          </p:cNvPr>
          <p:cNvSpPr>
            <a:spLocks noGrp="1"/>
          </p:cNvSpPr>
          <p:nvPr>
            <p:ph idx="1"/>
          </p:nvPr>
        </p:nvSpPr>
        <p:spPr>
          <a:xfrm>
            <a:off x="1536192" y="2017539"/>
            <a:ext cx="6422136" cy="3282696"/>
          </a:xfrm>
        </p:spPr>
        <p:txBody>
          <a:bodyPr/>
          <a:lstStyle/>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Introduction</a:t>
            </a:r>
          </a:p>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Data Preprocessing (exploration)</a:t>
            </a:r>
          </a:p>
          <a:p>
            <a:pPr marL="342900" indent="-342900" algn="l">
              <a:lnSpc>
                <a:spcPct val="150000"/>
              </a:lnSpc>
              <a:buClr>
                <a:schemeClr val="accent6"/>
              </a:buClr>
              <a:buFont typeface="Courier New" panose="02070309020205020404" pitchFamily="49" charset="0"/>
              <a:buChar char="o"/>
            </a:pPr>
            <a:r>
              <a:rPr lang="en-US" dirty="0">
                <a:latin typeface="Segoe UI Light" panose="020B0502040204020203" pitchFamily="34" charset="0"/>
                <a:cs typeface="Segoe UI Light" panose="020B0502040204020203" pitchFamily="34" charset="0"/>
              </a:rPr>
              <a:t>KNN Algorithm Explanation</a:t>
            </a:r>
            <a:endParaRPr lang="en-US" dirty="0">
              <a:solidFill>
                <a:schemeClr val="bg1"/>
              </a:solidFill>
              <a:latin typeface="Segoe UI Light" panose="020B0502040204020203" pitchFamily="34" charset="0"/>
              <a:cs typeface="Segoe UI Light" panose="020B0502040204020203" pitchFamily="34" charset="0"/>
            </a:endParaRPr>
          </a:p>
          <a:p>
            <a:pPr marL="342900" indent="-342900" algn="l">
              <a:lnSpc>
                <a:spcPct val="150000"/>
              </a:lnSpc>
              <a:buClr>
                <a:schemeClr val="accent6"/>
              </a:buClr>
              <a:buFont typeface="Courier New" panose="02070309020205020404" pitchFamily="49" charset="0"/>
              <a:buChar char="o"/>
            </a:pPr>
            <a:r>
              <a:rPr lang="en-US" dirty="0">
                <a:latin typeface="Segoe UI Light" panose="020B0502040204020203" pitchFamily="34" charset="0"/>
                <a:cs typeface="Segoe UI Light" panose="020B0502040204020203" pitchFamily="34" charset="0"/>
              </a:rPr>
              <a:t>Model Train &amp; Evaluation</a:t>
            </a:r>
          </a:p>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Results and Discussion</a:t>
            </a:r>
          </a:p>
          <a:p>
            <a:pPr marL="342900" indent="-342900" algn="l">
              <a:lnSpc>
                <a:spcPct val="150000"/>
              </a:lnSpc>
              <a:buClr>
                <a:schemeClr val="accent6"/>
              </a:buClr>
              <a:buFont typeface="Courier New" panose="02070309020205020404" pitchFamily="49" charset="0"/>
              <a:buChar char="o"/>
            </a:pPr>
            <a:r>
              <a:rPr lang="en-US" dirty="0">
                <a:latin typeface="Segoe UI Light" panose="020B0502040204020203" pitchFamily="34" charset="0"/>
                <a:cs typeface="Segoe UI Light" panose="020B0502040204020203" pitchFamily="34" charset="0"/>
              </a:rPr>
              <a:t>Conclusion</a:t>
            </a:r>
            <a:endParaRPr lang="en-US" dirty="0">
              <a:solidFill>
                <a:schemeClr val="bg1"/>
              </a:solidFill>
              <a:latin typeface="Segoe UI Light" panose="020B0502040204020203" pitchFamily="34" charset="0"/>
              <a:cs typeface="Segoe UI Light" panose="020B0502040204020203" pitchFamily="34" charset="0"/>
            </a:endParaRPr>
          </a:p>
          <a:p>
            <a:pPr marL="342900" indent="-342900" algn="l">
              <a:lnSpc>
                <a:spcPct val="150000"/>
              </a:lnSpc>
              <a:buClr>
                <a:schemeClr val="accent6"/>
              </a:buClr>
              <a:buFont typeface="Courier New" panose="02070309020205020404" pitchFamily="49" charset="0"/>
              <a:buChar char="o"/>
            </a:pPr>
            <a:endParaRPr lang="en-US" dirty="0">
              <a:solidFill>
                <a:schemeClr val="bg1"/>
              </a:solidFill>
              <a:latin typeface="Segoe UI Light" panose="020B0502040204020203" pitchFamily="34" charset="0"/>
              <a:cs typeface="Segoe UI Light" panose="020B0502040204020203" pitchFamily="34" charset="0"/>
            </a:endParaRPr>
          </a:p>
        </p:txBody>
      </p:sp>
      <p:sp>
        <p:nvSpPr>
          <p:cNvPr id="4" name="Footer Placeholder 3">
            <a:extLst>
              <a:ext uri="{FF2B5EF4-FFF2-40B4-BE49-F238E27FC236}">
                <a16:creationId xmlns:a16="http://schemas.microsoft.com/office/drawing/2014/main" id="{DDD0AE42-75AF-229C-2692-C10ADA4FFA83}"/>
              </a:ext>
            </a:extLst>
          </p:cNvPr>
          <p:cNvSpPr>
            <a:spLocks noGrp="1"/>
          </p:cNvSpPr>
          <p:nvPr>
            <p:ph type="ftr" sz="quarter" idx="10"/>
          </p:nvPr>
        </p:nvSpPr>
        <p:spPr/>
        <p:txBody>
          <a:bodyPr/>
          <a:lstStyle/>
          <a:p>
            <a:r>
              <a:rPr lang="en-US" dirty="0"/>
              <a:t>ML</a:t>
            </a:r>
          </a:p>
        </p:txBody>
      </p:sp>
    </p:spTree>
    <p:extLst>
      <p:ext uri="{BB962C8B-B14F-4D97-AF65-F5344CB8AC3E}">
        <p14:creationId xmlns:p14="http://schemas.microsoft.com/office/powerpoint/2010/main" val="3548027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p:txBody>
          <a:bodyPr/>
          <a:lstStyle/>
          <a:p>
            <a:r>
              <a:rPr lang="en-US" dirty="0"/>
              <a:t>INTRODUCTION</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a:xfrm>
            <a:off x="2228088" y="3630169"/>
            <a:ext cx="7735824" cy="2122561"/>
          </a:xfrm>
        </p:spPr>
        <p:txBody>
          <a:bodyPr/>
          <a:lstStyle/>
          <a:p>
            <a:r>
              <a:rPr lang="en-US" sz="1800" dirty="0">
                <a:effectLst/>
                <a:latin typeface="Times New Roman" panose="02020603050405020304" pitchFamily="18" charset="0"/>
                <a:ea typeface="Arial" panose="020B0604020202020204" pitchFamily="34" charset="0"/>
              </a:rPr>
              <a:t>The Iris dataset contains three species of Iris flowers, It consists of 150 data points which has four important features (length and width of the sepals and petals) and one target (species with three classes).</a:t>
            </a:r>
            <a:endParaRPr lang="en-US" dirty="0"/>
          </a:p>
          <a:p>
            <a:r>
              <a:rPr lang="en-US" dirty="0"/>
              <a:t>Data collection (iris) - Data preparation – Data cleaning – Handling missing values – Feature scaling - Train model (knn) – Test and evaluate the data - Prediction</a:t>
            </a:r>
          </a:p>
        </p:txBody>
      </p:sp>
    </p:spTree>
    <p:extLst>
      <p:ext uri="{BB962C8B-B14F-4D97-AF65-F5344CB8AC3E}">
        <p14:creationId xmlns:p14="http://schemas.microsoft.com/office/powerpoint/2010/main" val="3380759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05FF0B8-5B51-7376-0271-8D849CA3F8A8}"/>
              </a:ext>
            </a:extLst>
          </p:cNvPr>
          <p:cNvSpPr>
            <a:spLocks noGrp="1"/>
          </p:cNvSpPr>
          <p:nvPr>
            <p:ph type="subTitle" idx="1"/>
          </p:nvPr>
        </p:nvSpPr>
        <p:spPr>
          <a:xfrm>
            <a:off x="819284" y="3513205"/>
            <a:ext cx="3732424" cy="758952"/>
          </a:xfrm>
        </p:spPr>
        <p:txBody>
          <a:bodyPr/>
          <a:lstStyle/>
          <a:p>
            <a:r>
              <a:rPr lang="en-US" dirty="0"/>
              <a:t>Importing the library pandas and reading the iris csv file from the desktop &amp; printing the first 5 observations</a:t>
            </a:r>
          </a:p>
        </p:txBody>
      </p:sp>
      <p:pic>
        <p:nvPicPr>
          <p:cNvPr id="4" name="Picture 3">
            <a:extLst>
              <a:ext uri="{FF2B5EF4-FFF2-40B4-BE49-F238E27FC236}">
                <a16:creationId xmlns:a16="http://schemas.microsoft.com/office/drawing/2014/main" id="{03403B07-1296-55BC-4CC0-8B35653B5058}"/>
              </a:ext>
            </a:extLst>
          </p:cNvPr>
          <p:cNvPicPr>
            <a:picLocks noChangeAspect="1"/>
          </p:cNvPicPr>
          <p:nvPr/>
        </p:nvPicPr>
        <p:blipFill>
          <a:blip r:embed="rId2"/>
          <a:stretch>
            <a:fillRect/>
          </a:stretch>
        </p:blipFill>
        <p:spPr>
          <a:xfrm>
            <a:off x="497150" y="458340"/>
            <a:ext cx="5178640" cy="2820352"/>
          </a:xfrm>
          <a:prstGeom prst="rect">
            <a:avLst/>
          </a:prstGeom>
        </p:spPr>
      </p:pic>
      <p:pic>
        <p:nvPicPr>
          <p:cNvPr id="5" name="Picture 4" descr="A screenshot of a computer code&#10;&#10;Description automatically generated">
            <a:extLst>
              <a:ext uri="{FF2B5EF4-FFF2-40B4-BE49-F238E27FC236}">
                <a16:creationId xmlns:a16="http://schemas.microsoft.com/office/drawing/2014/main" id="{41189468-74F8-8E22-6059-F8BBE2939DEE}"/>
              </a:ext>
            </a:extLst>
          </p:cNvPr>
          <p:cNvPicPr>
            <a:picLocks noChangeAspect="1"/>
          </p:cNvPicPr>
          <p:nvPr/>
        </p:nvPicPr>
        <p:blipFill>
          <a:blip r:embed="rId3"/>
          <a:stretch>
            <a:fillRect/>
          </a:stretch>
        </p:blipFill>
        <p:spPr>
          <a:xfrm>
            <a:off x="6516211" y="458340"/>
            <a:ext cx="5317724" cy="2820352"/>
          </a:xfrm>
          <a:prstGeom prst="rect">
            <a:avLst/>
          </a:prstGeom>
        </p:spPr>
      </p:pic>
      <p:sp>
        <p:nvSpPr>
          <p:cNvPr id="7" name="TextBox 6">
            <a:extLst>
              <a:ext uri="{FF2B5EF4-FFF2-40B4-BE49-F238E27FC236}">
                <a16:creationId xmlns:a16="http://schemas.microsoft.com/office/drawing/2014/main" id="{A858D419-A9D1-4F2B-04FB-E66578C9C951}"/>
              </a:ext>
            </a:extLst>
          </p:cNvPr>
          <p:cNvSpPr txBox="1"/>
          <p:nvPr/>
        </p:nvSpPr>
        <p:spPr>
          <a:xfrm>
            <a:off x="7111014" y="3774617"/>
            <a:ext cx="4463247" cy="1569660"/>
          </a:xfrm>
          <a:prstGeom prst="rect">
            <a:avLst/>
          </a:prstGeom>
          <a:noFill/>
        </p:spPr>
        <p:txBody>
          <a:bodyPr wrap="square">
            <a:spAutoFit/>
          </a:bodyPr>
          <a:lstStyle/>
          <a:p>
            <a:pPr algn="ctr"/>
            <a:r>
              <a:rPr lang="en-US" sz="2400" dirty="0">
                <a:solidFill>
                  <a:schemeClr val="bg1"/>
                </a:solidFill>
              </a:rPr>
              <a:t>The iris dataset info reveals that there isn’t any missing values (or using isnull().sum() ) and the target is an object</a:t>
            </a:r>
          </a:p>
        </p:txBody>
      </p:sp>
    </p:spTree>
    <p:extLst>
      <p:ext uri="{BB962C8B-B14F-4D97-AF65-F5344CB8AC3E}">
        <p14:creationId xmlns:p14="http://schemas.microsoft.com/office/powerpoint/2010/main" val="548476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05FF0B8-5B51-7376-0271-8D849CA3F8A8}"/>
              </a:ext>
            </a:extLst>
          </p:cNvPr>
          <p:cNvSpPr>
            <a:spLocks noGrp="1"/>
          </p:cNvSpPr>
          <p:nvPr>
            <p:ph type="subTitle" idx="1"/>
          </p:nvPr>
        </p:nvSpPr>
        <p:spPr>
          <a:xfrm>
            <a:off x="2950135" y="4271767"/>
            <a:ext cx="6291730" cy="758952"/>
          </a:xfrm>
        </p:spPr>
        <p:txBody>
          <a:bodyPr/>
          <a:lstStyle/>
          <a:p>
            <a:r>
              <a:rPr lang="en-US" b="1" dirty="0">
                <a:effectLst/>
                <a:latin typeface="Times New Roman" panose="02020603050405020304" pitchFamily="18" charset="0"/>
                <a:ea typeface="Arial" panose="020B0604020202020204" pitchFamily="34" charset="0"/>
              </a:rPr>
              <a:t>Splitted the dataset into x,y (note: we didn’t take the id column because its not a real feature that represent the data)</a:t>
            </a:r>
            <a:endParaRPr lang="en-US" dirty="0"/>
          </a:p>
        </p:txBody>
      </p:sp>
      <p:pic>
        <p:nvPicPr>
          <p:cNvPr id="8" name="Picture 7">
            <a:extLst>
              <a:ext uri="{FF2B5EF4-FFF2-40B4-BE49-F238E27FC236}">
                <a16:creationId xmlns:a16="http://schemas.microsoft.com/office/drawing/2014/main" id="{8ECF6E64-4AE7-0B81-0795-068C6B468F0F}"/>
              </a:ext>
            </a:extLst>
          </p:cNvPr>
          <p:cNvPicPr>
            <a:picLocks noChangeAspect="1"/>
          </p:cNvPicPr>
          <p:nvPr/>
        </p:nvPicPr>
        <p:blipFill>
          <a:blip r:embed="rId2"/>
          <a:stretch>
            <a:fillRect/>
          </a:stretch>
        </p:blipFill>
        <p:spPr>
          <a:xfrm>
            <a:off x="681580" y="205387"/>
            <a:ext cx="5151120" cy="3006637"/>
          </a:xfrm>
          <a:prstGeom prst="rect">
            <a:avLst/>
          </a:prstGeom>
        </p:spPr>
      </p:pic>
      <p:pic>
        <p:nvPicPr>
          <p:cNvPr id="9" name="Picture 8">
            <a:extLst>
              <a:ext uri="{FF2B5EF4-FFF2-40B4-BE49-F238E27FC236}">
                <a16:creationId xmlns:a16="http://schemas.microsoft.com/office/drawing/2014/main" id="{D354C971-640A-AA11-EAE9-E66FE4BCB88E}"/>
              </a:ext>
            </a:extLst>
          </p:cNvPr>
          <p:cNvPicPr>
            <a:picLocks noChangeAspect="1"/>
          </p:cNvPicPr>
          <p:nvPr/>
        </p:nvPicPr>
        <p:blipFill>
          <a:blip r:embed="rId3"/>
          <a:stretch>
            <a:fillRect/>
          </a:stretch>
        </p:blipFill>
        <p:spPr>
          <a:xfrm>
            <a:off x="6221596" y="205387"/>
            <a:ext cx="5151120" cy="3006636"/>
          </a:xfrm>
          <a:prstGeom prst="rect">
            <a:avLst/>
          </a:prstGeom>
        </p:spPr>
      </p:pic>
    </p:spTree>
    <p:extLst>
      <p:ext uri="{BB962C8B-B14F-4D97-AF65-F5344CB8AC3E}">
        <p14:creationId xmlns:p14="http://schemas.microsoft.com/office/powerpoint/2010/main" val="639333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05FF0B8-5B51-7376-0271-8D849CA3F8A8}"/>
              </a:ext>
            </a:extLst>
          </p:cNvPr>
          <p:cNvSpPr>
            <a:spLocks noGrp="1"/>
          </p:cNvSpPr>
          <p:nvPr>
            <p:ph type="subTitle" idx="1"/>
          </p:nvPr>
        </p:nvSpPr>
        <p:spPr>
          <a:xfrm>
            <a:off x="443882" y="1423499"/>
            <a:ext cx="11239130" cy="758952"/>
          </a:xfrm>
        </p:spPr>
        <p:txBody>
          <a:bodyPr/>
          <a:lstStyle/>
          <a:p>
            <a:r>
              <a:rPr lang="en-US" b="1" dirty="0">
                <a:effectLst/>
                <a:latin typeface="Times New Roman" panose="02020603050405020304" pitchFamily="18" charset="0"/>
                <a:ea typeface="Arial" panose="020B0604020202020204" pitchFamily="34" charset="0"/>
              </a:rPr>
              <a:t>Training and Testing part with a 40% test set and 60% train set due to the purity of the dataset with a random state of 4 that repeats with a randomized observations</a:t>
            </a:r>
            <a:endParaRPr lang="en-US" dirty="0"/>
          </a:p>
        </p:txBody>
      </p:sp>
      <p:pic>
        <p:nvPicPr>
          <p:cNvPr id="2" name="Picture 1">
            <a:extLst>
              <a:ext uri="{FF2B5EF4-FFF2-40B4-BE49-F238E27FC236}">
                <a16:creationId xmlns:a16="http://schemas.microsoft.com/office/drawing/2014/main" id="{A274B02F-DD4A-3C0A-3129-59EB9A3832DC}"/>
              </a:ext>
            </a:extLst>
          </p:cNvPr>
          <p:cNvPicPr>
            <a:picLocks noChangeAspect="1"/>
          </p:cNvPicPr>
          <p:nvPr/>
        </p:nvPicPr>
        <p:blipFill>
          <a:blip r:embed="rId2"/>
          <a:stretch>
            <a:fillRect/>
          </a:stretch>
        </p:blipFill>
        <p:spPr>
          <a:xfrm>
            <a:off x="1180729" y="128043"/>
            <a:ext cx="9765437" cy="1080359"/>
          </a:xfrm>
          <a:prstGeom prst="rect">
            <a:avLst/>
          </a:prstGeom>
        </p:spPr>
      </p:pic>
      <p:pic>
        <p:nvPicPr>
          <p:cNvPr id="4" name="Picture 3">
            <a:extLst>
              <a:ext uri="{FF2B5EF4-FFF2-40B4-BE49-F238E27FC236}">
                <a16:creationId xmlns:a16="http://schemas.microsoft.com/office/drawing/2014/main" id="{E7B0BCF8-BCFD-95FB-9C3F-67960144FC99}"/>
              </a:ext>
            </a:extLst>
          </p:cNvPr>
          <p:cNvPicPr>
            <a:picLocks noChangeAspect="1"/>
          </p:cNvPicPr>
          <p:nvPr/>
        </p:nvPicPr>
        <p:blipFill>
          <a:blip r:embed="rId3"/>
          <a:stretch>
            <a:fillRect/>
          </a:stretch>
        </p:blipFill>
        <p:spPr>
          <a:xfrm>
            <a:off x="3014944" y="2356324"/>
            <a:ext cx="5753735" cy="1178742"/>
          </a:xfrm>
          <a:prstGeom prst="rect">
            <a:avLst/>
          </a:prstGeom>
        </p:spPr>
      </p:pic>
      <p:sp>
        <p:nvSpPr>
          <p:cNvPr id="6" name="TextBox 5">
            <a:extLst>
              <a:ext uri="{FF2B5EF4-FFF2-40B4-BE49-F238E27FC236}">
                <a16:creationId xmlns:a16="http://schemas.microsoft.com/office/drawing/2014/main" id="{06B70569-BBF2-8982-2B43-068E3126FCAA}"/>
              </a:ext>
            </a:extLst>
          </p:cNvPr>
          <p:cNvSpPr txBox="1"/>
          <p:nvPr/>
        </p:nvSpPr>
        <p:spPr>
          <a:xfrm>
            <a:off x="-20717" y="3602631"/>
            <a:ext cx="11825056" cy="830997"/>
          </a:xfrm>
          <a:prstGeom prst="rect">
            <a:avLst/>
          </a:prstGeom>
          <a:noFill/>
        </p:spPr>
        <p:txBody>
          <a:bodyPr wrap="square">
            <a:spAutoFit/>
          </a:bodyPr>
          <a:lstStyle/>
          <a:p>
            <a:pPr marL="0" marR="0" algn="ctr">
              <a:spcBef>
                <a:spcPts val="0"/>
              </a:spcBef>
              <a:spcAft>
                <a:spcPts val="0"/>
              </a:spcAft>
            </a:pPr>
            <a:r>
              <a:rPr lang="en-US" sz="2400" b="1" dirty="0">
                <a:solidFill>
                  <a:schemeClr val="bg1"/>
                </a:solidFill>
                <a:effectLst/>
                <a:latin typeface="Times New Roman" panose="02020603050405020304" pitchFamily="18" charset="0"/>
                <a:ea typeface="Arial" panose="020B0604020202020204" pitchFamily="34" charset="0"/>
                <a:cs typeface="Arial" panose="020B0604020202020204" pitchFamily="34" charset="0"/>
              </a:rPr>
              <a:t>The reason feature scaling is important in KNN is that the algorithm makes predictions based on the distance between data points.</a:t>
            </a:r>
            <a:endParaRPr lang="en-US" sz="2400" b="1" dirty="0">
              <a:solidFill>
                <a:schemeClr val="bg1"/>
              </a:solidFill>
              <a:effectLst/>
              <a:latin typeface="Franklin Gothic Book" panose="020B0503020102020204" pitchFamily="34" charset="0"/>
              <a:ea typeface="Arial" panose="020B0604020202020204" pitchFamily="34" charset="0"/>
              <a:cs typeface="Arial" panose="020B0604020202020204" pitchFamily="34" charset="0"/>
            </a:endParaRPr>
          </a:p>
        </p:txBody>
      </p:sp>
      <p:pic>
        <p:nvPicPr>
          <p:cNvPr id="7" name="Picture 6" descr="A screenshot of a computer&#10;&#10;Description automatically generated">
            <a:extLst>
              <a:ext uri="{FF2B5EF4-FFF2-40B4-BE49-F238E27FC236}">
                <a16:creationId xmlns:a16="http://schemas.microsoft.com/office/drawing/2014/main" id="{199066CA-B64B-EADD-303F-9E2EB91CB148}"/>
              </a:ext>
            </a:extLst>
          </p:cNvPr>
          <p:cNvPicPr>
            <a:picLocks noChangeAspect="1"/>
          </p:cNvPicPr>
          <p:nvPr/>
        </p:nvPicPr>
        <p:blipFill>
          <a:blip r:embed="rId4"/>
          <a:stretch>
            <a:fillRect/>
          </a:stretch>
        </p:blipFill>
        <p:spPr>
          <a:xfrm>
            <a:off x="4196361" y="4452187"/>
            <a:ext cx="3390900" cy="1006680"/>
          </a:xfrm>
          <a:prstGeom prst="rect">
            <a:avLst/>
          </a:prstGeom>
        </p:spPr>
      </p:pic>
      <p:sp>
        <p:nvSpPr>
          <p:cNvPr id="11" name="TextBox 10">
            <a:extLst>
              <a:ext uri="{FF2B5EF4-FFF2-40B4-BE49-F238E27FC236}">
                <a16:creationId xmlns:a16="http://schemas.microsoft.com/office/drawing/2014/main" id="{2FBAB0C5-3BE3-A735-46B0-2E4A953C5E7C}"/>
              </a:ext>
            </a:extLst>
          </p:cNvPr>
          <p:cNvSpPr txBox="1"/>
          <p:nvPr/>
        </p:nvSpPr>
        <p:spPr>
          <a:xfrm>
            <a:off x="62144" y="5477427"/>
            <a:ext cx="12002608" cy="1200329"/>
          </a:xfrm>
          <a:prstGeom prst="rect">
            <a:avLst/>
          </a:prstGeom>
          <a:noFill/>
        </p:spPr>
        <p:txBody>
          <a:bodyPr wrap="square">
            <a:spAutoFit/>
          </a:bodyPr>
          <a:lstStyle/>
          <a:p>
            <a:pPr marL="0" marR="0" algn="ctr">
              <a:lnSpc>
                <a:spcPct val="100000"/>
              </a:lnSpc>
              <a:spcBef>
                <a:spcPts val="0"/>
              </a:spcBef>
              <a:spcAft>
                <a:spcPts val="0"/>
              </a:spcAft>
            </a:pPr>
            <a:r>
              <a:rPr lang="en-US" sz="2400" b="1" dirty="0">
                <a:solidFill>
                  <a:schemeClr val="bg1"/>
                </a:solidFill>
                <a:effectLst/>
                <a:latin typeface="Times New Roman" panose="02020603050405020304" pitchFamily="18" charset="0"/>
                <a:ea typeface="Arial" panose="020B0604020202020204" pitchFamily="34" charset="0"/>
                <a:cs typeface="Arial" panose="020B0604020202020204" pitchFamily="34" charset="0"/>
              </a:rPr>
              <a:t>We calculated the square root of the length of test set which is the rule of thumb to conclude the max k to take it into consideration.</a:t>
            </a:r>
            <a:endParaRPr lang="en-US" sz="2400" b="1" dirty="0">
              <a:solidFill>
                <a:schemeClr val="bg1"/>
              </a:solidFill>
              <a:effectLst/>
              <a:latin typeface="Franklin Gothic Book" panose="020B0503020102020204" pitchFamily="34" charset="0"/>
              <a:ea typeface="Arial" panose="020B0604020202020204" pitchFamily="34" charset="0"/>
              <a:cs typeface="Arial" panose="020B0604020202020204" pitchFamily="34" charset="0"/>
            </a:endParaRPr>
          </a:p>
          <a:p>
            <a:pPr marL="0" marR="0" algn="ctr">
              <a:lnSpc>
                <a:spcPct val="100000"/>
              </a:lnSpc>
              <a:spcBef>
                <a:spcPts val="0"/>
              </a:spcBef>
              <a:spcAft>
                <a:spcPts val="0"/>
              </a:spcAft>
            </a:pPr>
            <a:r>
              <a:rPr lang="en-US" sz="2400" b="1" dirty="0">
                <a:solidFill>
                  <a:schemeClr val="bg1"/>
                </a:solidFill>
                <a:effectLst/>
                <a:latin typeface="Times New Roman" panose="02020603050405020304" pitchFamily="18" charset="0"/>
                <a:ea typeface="Arial" panose="020B0604020202020204" pitchFamily="34" charset="0"/>
                <a:cs typeface="Arial" panose="020B0604020202020204" pitchFamily="34" charset="0"/>
              </a:rPr>
              <a:t>By taking all the odd values from 1 till the odd int value we got.</a:t>
            </a:r>
            <a:endParaRPr lang="en-US" sz="2400" b="1" dirty="0">
              <a:solidFill>
                <a:schemeClr val="bg1"/>
              </a:solidFill>
              <a:effectLst/>
              <a:latin typeface="Franklin Gothic Book" panose="020B0503020102020204" pitchFamily="34" charset="0"/>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71033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05FF0B8-5B51-7376-0271-8D849CA3F8A8}"/>
              </a:ext>
            </a:extLst>
          </p:cNvPr>
          <p:cNvSpPr>
            <a:spLocks noGrp="1"/>
          </p:cNvSpPr>
          <p:nvPr>
            <p:ph type="subTitle" idx="1"/>
          </p:nvPr>
        </p:nvSpPr>
        <p:spPr>
          <a:xfrm>
            <a:off x="109070" y="154192"/>
            <a:ext cx="4721548" cy="3180647"/>
          </a:xfrm>
        </p:spPr>
        <p:txBody>
          <a:bodyPr/>
          <a:lstStyle/>
          <a:p>
            <a:pPr marL="0" marR="0">
              <a:lnSpc>
                <a:spcPct val="100000"/>
              </a:lnSpc>
              <a:spcBef>
                <a:spcPts val="0"/>
              </a:spcBef>
              <a:spcAft>
                <a:spcPts val="0"/>
              </a:spcAft>
            </a:pPr>
            <a:r>
              <a:rPr lang="en-US" dirty="0">
                <a:effectLst/>
                <a:latin typeface="Times New Roman" panose="02020603050405020304" pitchFamily="18" charset="0"/>
                <a:ea typeface="Arial" panose="020B0604020202020204" pitchFamily="34" charset="0"/>
                <a:cs typeface="Arial" panose="020B0604020202020204" pitchFamily="34" charset="0"/>
              </a:rPr>
              <a:t>We imported the sklearn libraries to use it in metrics, classifier and accuracy.</a:t>
            </a:r>
            <a:endParaRPr lang="en-US" dirty="0">
              <a:effectLst/>
              <a:latin typeface="Franklin Gothic Book" panose="020B0503020102020204" pitchFamily="34" charset="0"/>
              <a:ea typeface="Arial" panose="020B0604020202020204" pitchFamily="34" charset="0"/>
              <a:cs typeface="Arial" panose="020B0604020202020204" pitchFamily="34" charset="0"/>
            </a:endParaRPr>
          </a:p>
          <a:p>
            <a:pPr marL="0" marR="0">
              <a:lnSpc>
                <a:spcPct val="100000"/>
              </a:lnSpc>
              <a:spcBef>
                <a:spcPts val="0"/>
              </a:spcBef>
              <a:spcAft>
                <a:spcPts val="0"/>
              </a:spcAft>
            </a:pPr>
            <a:r>
              <a:rPr lang="en-US" dirty="0">
                <a:effectLst/>
                <a:latin typeface="Times New Roman" panose="02020603050405020304" pitchFamily="18" charset="0"/>
                <a:ea typeface="Arial" panose="020B0604020202020204" pitchFamily="34" charset="0"/>
                <a:cs typeface="Arial" panose="020B0604020202020204" pitchFamily="34" charset="0"/>
              </a:rPr>
              <a:t>We did a range between 1 and 7 that we got up.</a:t>
            </a:r>
            <a:endParaRPr lang="en-US" dirty="0">
              <a:effectLst/>
              <a:latin typeface="Franklin Gothic Book" panose="020B0503020102020204" pitchFamily="34" charset="0"/>
              <a:ea typeface="Arial" panose="020B0604020202020204" pitchFamily="34" charset="0"/>
              <a:cs typeface="Arial" panose="020B0604020202020204" pitchFamily="34" charset="0"/>
            </a:endParaRPr>
          </a:p>
          <a:p>
            <a:pPr marL="0" marR="0">
              <a:lnSpc>
                <a:spcPct val="100000"/>
              </a:lnSpc>
              <a:spcBef>
                <a:spcPts val="0"/>
              </a:spcBef>
              <a:spcAft>
                <a:spcPts val="0"/>
              </a:spcAft>
            </a:pPr>
            <a:r>
              <a:rPr lang="en-US" dirty="0">
                <a:effectLst/>
                <a:latin typeface="Times New Roman" panose="02020603050405020304" pitchFamily="18" charset="0"/>
                <a:ea typeface="Arial" panose="020B0604020202020204" pitchFamily="34" charset="0"/>
                <a:cs typeface="Arial" panose="020B0604020202020204" pitchFamily="34" charset="0"/>
              </a:rPr>
              <a:t>With a loop :</a:t>
            </a:r>
            <a:endParaRPr lang="en-US" dirty="0">
              <a:effectLst/>
              <a:latin typeface="Franklin Gothic Book" panose="020B0503020102020204" pitchFamily="34" charset="0"/>
              <a:ea typeface="Arial" panose="020B0604020202020204" pitchFamily="34" charset="0"/>
              <a:cs typeface="Arial" panose="020B0604020202020204" pitchFamily="34" charset="0"/>
            </a:endParaRPr>
          </a:p>
          <a:p>
            <a:pPr marL="0" marR="0">
              <a:lnSpc>
                <a:spcPct val="100000"/>
              </a:lnSpc>
              <a:spcBef>
                <a:spcPts val="0"/>
              </a:spcBef>
              <a:spcAft>
                <a:spcPts val="0"/>
              </a:spcAft>
            </a:pPr>
            <a:r>
              <a:rPr lang="en-US" dirty="0">
                <a:effectLst/>
                <a:latin typeface="Times New Roman" panose="02020603050405020304" pitchFamily="18" charset="0"/>
                <a:ea typeface="Arial" panose="020B0604020202020204" pitchFamily="34" charset="0"/>
                <a:cs typeface="Arial" panose="020B0604020202020204" pitchFamily="34" charset="0"/>
              </a:rPr>
              <a:t>We have fitted the train set in the model.</a:t>
            </a:r>
            <a:endParaRPr lang="en-US" dirty="0">
              <a:effectLst/>
              <a:latin typeface="Franklin Gothic Book" panose="020B0503020102020204" pitchFamily="34" charset="0"/>
              <a:ea typeface="Arial" panose="020B0604020202020204" pitchFamily="34" charset="0"/>
              <a:cs typeface="Arial" panose="020B0604020202020204" pitchFamily="34" charset="0"/>
            </a:endParaRPr>
          </a:p>
          <a:p>
            <a:pPr marL="0" marR="0">
              <a:lnSpc>
                <a:spcPct val="100000"/>
              </a:lnSpc>
              <a:spcBef>
                <a:spcPts val="0"/>
              </a:spcBef>
              <a:spcAft>
                <a:spcPts val="0"/>
              </a:spcAft>
            </a:pPr>
            <a:r>
              <a:rPr lang="en-US" dirty="0">
                <a:effectLst/>
                <a:latin typeface="Times New Roman" panose="02020603050405020304" pitchFamily="18" charset="0"/>
                <a:ea typeface="Arial" panose="020B0604020202020204" pitchFamily="34" charset="0"/>
                <a:cs typeface="Arial" panose="020B0604020202020204" pitchFamily="34" charset="0"/>
              </a:rPr>
              <a:t>And got the accuracy by comparing the target test with the prediction of features test, and we added the accuracy score to the list within matrics.</a:t>
            </a:r>
            <a:endParaRPr lang="en-US" dirty="0">
              <a:effectLst/>
              <a:latin typeface="Franklin Gothic Book" panose="020B0503020102020204" pitchFamily="34" charset="0"/>
              <a:ea typeface="Arial" panose="020B0604020202020204" pitchFamily="34" charset="0"/>
              <a:cs typeface="Arial" panose="020B0604020202020204" pitchFamily="34" charset="0"/>
            </a:endParaRPr>
          </a:p>
          <a:p>
            <a:pPr marL="0" marR="0">
              <a:lnSpc>
                <a:spcPct val="100000"/>
              </a:lnSpc>
              <a:spcBef>
                <a:spcPts val="0"/>
              </a:spcBef>
              <a:spcAft>
                <a:spcPts val="0"/>
              </a:spcAft>
            </a:pPr>
            <a:r>
              <a:rPr lang="en-US" dirty="0">
                <a:effectLst/>
                <a:latin typeface="Times New Roman" panose="02020603050405020304" pitchFamily="18" charset="0"/>
                <a:ea typeface="Arial" panose="020B0604020202020204" pitchFamily="34" charset="0"/>
                <a:cs typeface="Arial" panose="020B0604020202020204" pitchFamily="34" charset="0"/>
              </a:rPr>
              <a:t>By adding an if in the loop we deduced the best accuracy in the new list (scores) we created.</a:t>
            </a:r>
            <a:endParaRPr lang="en-US" dirty="0">
              <a:effectLst/>
              <a:latin typeface="Franklin Gothic Book" panose="020B0503020102020204" pitchFamily="34" charset="0"/>
              <a:ea typeface="Arial" panose="020B0604020202020204" pitchFamily="34" charset="0"/>
              <a:cs typeface="Arial" panose="020B0604020202020204" pitchFamily="34" charset="0"/>
            </a:endParaRPr>
          </a:p>
          <a:p>
            <a:pPr marL="0" marR="0">
              <a:lnSpc>
                <a:spcPct val="100000"/>
              </a:lnSpc>
              <a:spcBef>
                <a:spcPts val="0"/>
              </a:spcBef>
              <a:spcAft>
                <a:spcPts val="0"/>
              </a:spcAft>
            </a:pPr>
            <a:r>
              <a:rPr lang="en-US" dirty="0">
                <a:effectLst/>
                <a:latin typeface="Times New Roman" panose="02020603050405020304" pitchFamily="18" charset="0"/>
                <a:ea typeface="Arial" panose="020B0604020202020204" pitchFamily="34" charset="0"/>
                <a:cs typeface="Arial" panose="020B0604020202020204" pitchFamily="34" charset="0"/>
              </a:rPr>
              <a:t>So the best k is 7 and the acc is 0.983</a:t>
            </a:r>
            <a:endParaRPr lang="en-US" dirty="0">
              <a:effectLst/>
              <a:latin typeface="Franklin Gothic Book" panose="020B0503020102020204" pitchFamily="34" charset="0"/>
              <a:ea typeface="Arial" panose="020B0604020202020204" pitchFamily="34" charset="0"/>
              <a:cs typeface="Arial" panose="020B0604020202020204" pitchFamily="34" charset="0"/>
            </a:endParaRPr>
          </a:p>
        </p:txBody>
      </p:sp>
      <p:pic>
        <p:nvPicPr>
          <p:cNvPr id="7" name="Picture 6" descr="A screenshot of a computer&#10;&#10;Description automatically generated">
            <a:extLst>
              <a:ext uri="{FF2B5EF4-FFF2-40B4-BE49-F238E27FC236}">
                <a16:creationId xmlns:a16="http://schemas.microsoft.com/office/drawing/2014/main" id="{799E3A6F-F324-E7D0-ADD0-925C747B1527}"/>
              </a:ext>
            </a:extLst>
          </p:cNvPr>
          <p:cNvPicPr>
            <a:picLocks noChangeAspect="1"/>
          </p:cNvPicPr>
          <p:nvPr/>
        </p:nvPicPr>
        <p:blipFill>
          <a:blip r:embed="rId2"/>
          <a:stretch>
            <a:fillRect/>
          </a:stretch>
        </p:blipFill>
        <p:spPr>
          <a:xfrm>
            <a:off x="5105118" y="154192"/>
            <a:ext cx="6977812" cy="6549616"/>
          </a:xfrm>
          <a:prstGeom prst="rect">
            <a:avLst/>
          </a:prstGeom>
        </p:spPr>
      </p:pic>
    </p:spTree>
    <p:extLst>
      <p:ext uri="{BB962C8B-B14F-4D97-AF65-F5344CB8AC3E}">
        <p14:creationId xmlns:p14="http://schemas.microsoft.com/office/powerpoint/2010/main" val="2995839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05FF0B8-5B51-7376-0271-8D849CA3F8A8}"/>
              </a:ext>
            </a:extLst>
          </p:cNvPr>
          <p:cNvSpPr>
            <a:spLocks noGrp="1"/>
          </p:cNvSpPr>
          <p:nvPr>
            <p:ph type="subTitle" idx="1"/>
          </p:nvPr>
        </p:nvSpPr>
        <p:spPr>
          <a:xfrm>
            <a:off x="730507" y="3677353"/>
            <a:ext cx="4721548" cy="3180647"/>
          </a:xfrm>
        </p:spPr>
        <p:txBody>
          <a:bodyPr/>
          <a:lstStyle/>
          <a:p>
            <a:pPr marL="0" marR="0">
              <a:lnSpc>
                <a:spcPct val="100000"/>
              </a:lnSpc>
              <a:spcBef>
                <a:spcPts val="0"/>
              </a:spcBef>
              <a:spcAft>
                <a:spcPts val="0"/>
              </a:spcAft>
            </a:pPr>
            <a:r>
              <a:rPr lang="en-US" dirty="0">
                <a:effectLst/>
                <a:latin typeface="Times New Roman" panose="02020603050405020304" pitchFamily="18" charset="0"/>
                <a:ea typeface="Arial" panose="020B0604020202020204" pitchFamily="34" charset="0"/>
                <a:cs typeface="Arial" panose="020B0604020202020204" pitchFamily="34" charset="0"/>
              </a:rPr>
              <a:t>Training with the optimal k with is 7</a:t>
            </a:r>
            <a:endParaRPr lang="en-US" dirty="0">
              <a:effectLst/>
              <a:latin typeface="Franklin Gothic Book" panose="020B0503020102020204" pitchFamily="34" charset="0"/>
              <a:ea typeface="Arial" panose="020B0604020202020204" pitchFamily="34" charset="0"/>
              <a:cs typeface="Arial" panose="020B0604020202020204" pitchFamily="34" charset="0"/>
            </a:endParaRPr>
          </a:p>
          <a:p>
            <a:pPr marL="0" marR="0">
              <a:lnSpc>
                <a:spcPct val="100000"/>
              </a:lnSpc>
              <a:spcBef>
                <a:spcPts val="0"/>
              </a:spcBef>
              <a:spcAft>
                <a:spcPts val="0"/>
              </a:spcAft>
            </a:pPr>
            <a:r>
              <a:rPr lang="en-US" dirty="0">
                <a:effectLst/>
                <a:latin typeface="Times New Roman" panose="02020603050405020304" pitchFamily="18" charset="0"/>
                <a:ea typeface="Arial" panose="020B0604020202020204" pitchFamily="34" charset="0"/>
                <a:cs typeface="Arial" panose="020B0604020202020204" pitchFamily="34" charset="0"/>
              </a:rPr>
              <a:t>#best_k = 7 because this k value has the highest accuracy score between the other k neighbors </a:t>
            </a:r>
            <a:endParaRPr lang="en-US" dirty="0">
              <a:effectLst/>
              <a:latin typeface="Franklin Gothic Book" panose="020B0503020102020204" pitchFamily="34" charset="0"/>
              <a:ea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5A5CD463-5EDF-F93F-9306-F80F87DAF88D}"/>
              </a:ext>
            </a:extLst>
          </p:cNvPr>
          <p:cNvPicPr>
            <a:picLocks noChangeAspect="1"/>
          </p:cNvPicPr>
          <p:nvPr/>
        </p:nvPicPr>
        <p:blipFill>
          <a:blip r:embed="rId2"/>
          <a:stretch>
            <a:fillRect/>
          </a:stretch>
        </p:blipFill>
        <p:spPr>
          <a:xfrm>
            <a:off x="528137" y="546854"/>
            <a:ext cx="5340003" cy="2390775"/>
          </a:xfrm>
          <a:prstGeom prst="rect">
            <a:avLst/>
          </a:prstGeom>
        </p:spPr>
      </p:pic>
      <p:pic>
        <p:nvPicPr>
          <p:cNvPr id="4" name="Picture 3">
            <a:extLst>
              <a:ext uri="{FF2B5EF4-FFF2-40B4-BE49-F238E27FC236}">
                <a16:creationId xmlns:a16="http://schemas.microsoft.com/office/drawing/2014/main" id="{9A3F35E3-9D57-1992-BAC5-BBE319F41D1B}"/>
              </a:ext>
            </a:extLst>
          </p:cNvPr>
          <p:cNvPicPr>
            <a:picLocks noChangeAspect="1"/>
          </p:cNvPicPr>
          <p:nvPr/>
        </p:nvPicPr>
        <p:blipFill>
          <a:blip r:embed="rId3"/>
          <a:stretch>
            <a:fillRect/>
          </a:stretch>
        </p:blipFill>
        <p:spPr>
          <a:xfrm>
            <a:off x="6439697" y="546854"/>
            <a:ext cx="5018836" cy="2390774"/>
          </a:xfrm>
          <a:prstGeom prst="rect">
            <a:avLst/>
          </a:prstGeom>
        </p:spPr>
      </p:pic>
      <p:sp>
        <p:nvSpPr>
          <p:cNvPr id="6" name="TextBox 5">
            <a:extLst>
              <a:ext uri="{FF2B5EF4-FFF2-40B4-BE49-F238E27FC236}">
                <a16:creationId xmlns:a16="http://schemas.microsoft.com/office/drawing/2014/main" id="{F50AF71A-48DF-5DD9-F6C0-D652F58CBAF9}"/>
              </a:ext>
            </a:extLst>
          </p:cNvPr>
          <p:cNvSpPr txBox="1"/>
          <p:nvPr/>
        </p:nvSpPr>
        <p:spPr>
          <a:xfrm>
            <a:off x="6096000" y="3677353"/>
            <a:ext cx="6094520" cy="1200329"/>
          </a:xfrm>
          <a:prstGeom prst="rect">
            <a:avLst/>
          </a:prstGeom>
          <a:noFill/>
        </p:spPr>
        <p:txBody>
          <a:bodyPr wrap="square">
            <a:spAutoFit/>
          </a:bodyPr>
          <a:lstStyle/>
          <a:p>
            <a:pPr marL="0" marR="0" algn="ctr">
              <a:spcBef>
                <a:spcPts val="0"/>
              </a:spcBef>
              <a:spcAft>
                <a:spcPts val="0"/>
              </a:spcAft>
              <a:tabLst>
                <a:tab pos="1272540" algn="l"/>
              </a:tabLst>
            </a:pPr>
            <a:r>
              <a:rPr lang="en-US" sz="2400" dirty="0">
                <a:solidFill>
                  <a:schemeClr val="bg1"/>
                </a:solidFill>
                <a:effectLst/>
                <a:latin typeface="Times New Roman" panose="02020603050405020304" pitchFamily="18" charset="0"/>
                <a:ea typeface="Arial" panose="020B0604020202020204" pitchFamily="34" charset="0"/>
                <a:cs typeface="Arial" panose="020B0604020202020204" pitchFamily="34" charset="0"/>
              </a:rPr>
              <a:t>Confusion matrix:</a:t>
            </a:r>
            <a:endParaRPr lang="en-US" sz="2400" dirty="0">
              <a:solidFill>
                <a:schemeClr val="bg1"/>
              </a:solidFill>
              <a:effectLst/>
              <a:latin typeface="Franklin Gothic Book" panose="020B0503020102020204" pitchFamily="34" charset="0"/>
              <a:ea typeface="Arial" panose="020B0604020202020204" pitchFamily="34" charset="0"/>
              <a:cs typeface="Arial" panose="020B0604020202020204" pitchFamily="34" charset="0"/>
            </a:endParaRPr>
          </a:p>
          <a:p>
            <a:pPr marL="0" marR="0" algn="ctr">
              <a:spcBef>
                <a:spcPts val="0"/>
              </a:spcBef>
              <a:spcAft>
                <a:spcPts val="0"/>
              </a:spcAft>
              <a:tabLst>
                <a:tab pos="1272540" algn="l"/>
              </a:tabLst>
            </a:pPr>
            <a:r>
              <a:rPr lang="en-US" sz="2400" dirty="0">
                <a:solidFill>
                  <a:schemeClr val="bg1"/>
                </a:solidFill>
                <a:effectLst/>
                <a:latin typeface="Times New Roman" panose="02020603050405020304" pitchFamily="18" charset="0"/>
                <a:ea typeface="Arial" panose="020B0604020202020204" pitchFamily="34" charset="0"/>
                <a:cs typeface="Arial" panose="020B0604020202020204" pitchFamily="34" charset="0"/>
              </a:rPr>
              <a:t>3 classes of species</a:t>
            </a:r>
            <a:endParaRPr lang="en-US" sz="2400" dirty="0">
              <a:solidFill>
                <a:schemeClr val="bg1"/>
              </a:solidFill>
              <a:effectLst/>
              <a:latin typeface="Franklin Gothic Book" panose="020B0503020102020204" pitchFamily="34" charset="0"/>
              <a:ea typeface="Arial" panose="020B0604020202020204" pitchFamily="34" charset="0"/>
              <a:cs typeface="Arial" panose="020B0604020202020204" pitchFamily="34" charset="0"/>
            </a:endParaRPr>
          </a:p>
          <a:p>
            <a:pPr marL="0" marR="0" algn="ctr">
              <a:spcBef>
                <a:spcPts val="0"/>
              </a:spcBef>
              <a:spcAft>
                <a:spcPts val="0"/>
              </a:spcAft>
              <a:tabLst>
                <a:tab pos="1272540" algn="l"/>
              </a:tabLst>
            </a:pPr>
            <a:r>
              <a:rPr lang="en-US" sz="2400" dirty="0">
                <a:solidFill>
                  <a:schemeClr val="bg1"/>
                </a:solidFill>
                <a:effectLst/>
                <a:latin typeface="Times New Roman" panose="02020603050405020304" pitchFamily="18" charset="0"/>
                <a:ea typeface="Arial" panose="020B0604020202020204" pitchFamily="34" charset="0"/>
                <a:cs typeface="Arial" panose="020B0604020202020204" pitchFamily="34" charset="0"/>
              </a:rPr>
              <a:t>Actual data and predicted data</a:t>
            </a:r>
            <a:endParaRPr lang="en-US" sz="2400" dirty="0">
              <a:solidFill>
                <a:schemeClr val="bg1"/>
              </a:solidFill>
              <a:effectLst/>
              <a:latin typeface="Franklin Gothic Book" panose="020B0503020102020204" pitchFamily="34" charset="0"/>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93838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05FF0B8-5B51-7376-0271-8D849CA3F8A8}"/>
              </a:ext>
            </a:extLst>
          </p:cNvPr>
          <p:cNvSpPr>
            <a:spLocks noGrp="1"/>
          </p:cNvSpPr>
          <p:nvPr>
            <p:ph type="subTitle" idx="1"/>
          </p:nvPr>
        </p:nvSpPr>
        <p:spPr>
          <a:xfrm>
            <a:off x="129371" y="5786548"/>
            <a:ext cx="5679170" cy="2402120"/>
          </a:xfrm>
        </p:spPr>
        <p:txBody>
          <a:bodyPr/>
          <a:lstStyle/>
          <a:p>
            <a:pPr marL="0" marR="0">
              <a:lnSpc>
                <a:spcPct val="130000"/>
              </a:lnSpc>
              <a:spcBef>
                <a:spcPts val="0"/>
              </a:spcBef>
              <a:spcAft>
                <a:spcPts val="0"/>
              </a:spcAft>
              <a:tabLst>
                <a:tab pos="1272540" algn="l"/>
              </a:tabLst>
            </a:pPr>
            <a:r>
              <a:rPr lang="en-US" sz="1800" dirty="0">
                <a:effectLst/>
                <a:latin typeface="Times New Roman" panose="02020603050405020304" pitchFamily="18" charset="0"/>
                <a:ea typeface="Arial" panose="020B0604020202020204" pitchFamily="34" charset="0"/>
                <a:cs typeface="Arial" panose="020B0604020202020204" pitchFamily="34" charset="0"/>
              </a:rPr>
              <a:t>Added to the plot the range of k (1 till 7) values and the list of scores (accuracy score)</a:t>
            </a:r>
            <a:endParaRPr lang="en-US" sz="1800" dirty="0">
              <a:effectLst/>
              <a:latin typeface="Franklin Gothic Book" panose="020B0503020102020204" pitchFamily="34" charset="0"/>
              <a:ea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F50AF71A-48DF-5DD9-F6C0-D652F58CBAF9}"/>
              </a:ext>
            </a:extLst>
          </p:cNvPr>
          <p:cNvSpPr txBox="1"/>
          <p:nvPr/>
        </p:nvSpPr>
        <p:spPr>
          <a:xfrm>
            <a:off x="5968106" y="5786548"/>
            <a:ext cx="6094520" cy="776431"/>
          </a:xfrm>
          <a:prstGeom prst="rect">
            <a:avLst/>
          </a:prstGeom>
          <a:noFill/>
        </p:spPr>
        <p:txBody>
          <a:bodyPr wrap="square">
            <a:spAutoFit/>
          </a:bodyPr>
          <a:lstStyle/>
          <a:p>
            <a:pPr marL="0" marR="0" algn="ctr">
              <a:lnSpc>
                <a:spcPct val="130000"/>
              </a:lnSpc>
              <a:spcBef>
                <a:spcPts val="0"/>
              </a:spcBef>
              <a:spcAft>
                <a:spcPts val="0"/>
              </a:spcAft>
              <a:tabLst>
                <a:tab pos="1272540" algn="l"/>
              </a:tabLst>
            </a:pPr>
            <a:r>
              <a:rPr lang="en-US" sz="1800" dirty="0">
                <a:solidFill>
                  <a:schemeClr val="bg1"/>
                </a:solidFill>
                <a:effectLst/>
                <a:latin typeface="Times New Roman" panose="02020603050405020304" pitchFamily="18" charset="0"/>
                <a:ea typeface="Arial" panose="020B0604020202020204" pitchFamily="34" charset="0"/>
                <a:cs typeface="Arial" panose="020B0604020202020204" pitchFamily="34" charset="0"/>
              </a:rPr>
              <a:t>Added to the plot the range of k (1 till 25) values and the list of scores (accuracy score)</a:t>
            </a:r>
            <a:endParaRPr lang="en-US" sz="1800" dirty="0">
              <a:solidFill>
                <a:schemeClr val="bg1"/>
              </a:solidFill>
              <a:effectLst/>
              <a:latin typeface="Franklin Gothic Book" panose="020B0503020102020204" pitchFamily="34" charset="0"/>
              <a:ea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BEC4E372-A8F0-9D06-5168-1416564F4324}"/>
              </a:ext>
            </a:extLst>
          </p:cNvPr>
          <p:cNvPicPr>
            <a:picLocks noChangeAspect="1"/>
          </p:cNvPicPr>
          <p:nvPr/>
        </p:nvPicPr>
        <p:blipFill>
          <a:blip r:embed="rId2"/>
          <a:stretch>
            <a:fillRect/>
          </a:stretch>
        </p:blipFill>
        <p:spPr>
          <a:xfrm>
            <a:off x="129371" y="114598"/>
            <a:ext cx="5679171" cy="4961360"/>
          </a:xfrm>
          <a:prstGeom prst="rect">
            <a:avLst/>
          </a:prstGeom>
        </p:spPr>
      </p:pic>
      <p:pic>
        <p:nvPicPr>
          <p:cNvPr id="7" name="Picture 6">
            <a:extLst>
              <a:ext uri="{FF2B5EF4-FFF2-40B4-BE49-F238E27FC236}">
                <a16:creationId xmlns:a16="http://schemas.microsoft.com/office/drawing/2014/main" id="{6C657D07-345B-F84A-89F7-816499C9FD35}"/>
              </a:ext>
            </a:extLst>
          </p:cNvPr>
          <p:cNvPicPr>
            <a:picLocks noChangeAspect="1"/>
          </p:cNvPicPr>
          <p:nvPr/>
        </p:nvPicPr>
        <p:blipFill>
          <a:blip r:embed="rId3"/>
          <a:stretch>
            <a:fillRect/>
          </a:stretch>
        </p:blipFill>
        <p:spPr>
          <a:xfrm>
            <a:off x="5968107" y="114598"/>
            <a:ext cx="6094521" cy="4961360"/>
          </a:xfrm>
          <a:prstGeom prst="rect">
            <a:avLst/>
          </a:prstGeom>
        </p:spPr>
      </p:pic>
      <p:sp>
        <p:nvSpPr>
          <p:cNvPr id="9" name="TextBox 8">
            <a:extLst>
              <a:ext uri="{FF2B5EF4-FFF2-40B4-BE49-F238E27FC236}">
                <a16:creationId xmlns:a16="http://schemas.microsoft.com/office/drawing/2014/main" id="{0E0A0FDF-77C6-D640-B25A-6D3A3B5B553C}"/>
              </a:ext>
            </a:extLst>
          </p:cNvPr>
          <p:cNvSpPr txBox="1"/>
          <p:nvPr/>
        </p:nvSpPr>
        <p:spPr>
          <a:xfrm>
            <a:off x="1350191" y="5200420"/>
            <a:ext cx="9235829" cy="461665"/>
          </a:xfrm>
          <a:prstGeom prst="rect">
            <a:avLst/>
          </a:prstGeom>
          <a:noFill/>
        </p:spPr>
        <p:txBody>
          <a:bodyPr wrap="square">
            <a:spAutoFit/>
          </a:bodyPr>
          <a:lstStyle/>
          <a:p>
            <a:pPr marL="0" marR="0" algn="ctr">
              <a:spcBef>
                <a:spcPts val="0"/>
              </a:spcBef>
              <a:spcAft>
                <a:spcPts val="0"/>
              </a:spcAft>
              <a:tabLst>
                <a:tab pos="1272540" algn="l"/>
              </a:tabLst>
            </a:pPr>
            <a:r>
              <a:rPr lang="en-US" sz="2400" dirty="0">
                <a:solidFill>
                  <a:schemeClr val="bg1"/>
                </a:solidFill>
                <a:effectLst/>
                <a:latin typeface="Times New Roman" panose="02020603050405020304" pitchFamily="18" charset="0"/>
                <a:ea typeface="Arial" panose="020B0604020202020204" pitchFamily="34" charset="0"/>
                <a:cs typeface="Arial" panose="020B0604020202020204" pitchFamily="34" charset="0"/>
              </a:rPr>
              <a:t>using the matplotlib library we can deduce the line plot (visualize).</a:t>
            </a:r>
            <a:endParaRPr lang="en-US" sz="2400" dirty="0">
              <a:solidFill>
                <a:schemeClr val="bg1"/>
              </a:solidFill>
              <a:effectLst/>
              <a:latin typeface="Franklin Gothic Book" panose="020B0503020102020204" pitchFamily="34" charset="0"/>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98411379"/>
      </p:ext>
    </p:extLst>
  </p:cSld>
  <p:clrMapOvr>
    <a:masterClrMapping/>
  </p:clrMapOvr>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nancial-design_Win32_CP_v13" id="{7A406372-3134-432A-A498-73868680C33B}" vid="{88D369DF-875A-4C31-AFF3-DEF6B94343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1F1912-3146-44AF-A389-9E8B77BB3688}">
  <ds:schemaRefs>
    <ds:schemaRef ds:uri="http://schemas.microsoft.com/sharepoint/v3/contenttype/forms"/>
  </ds:schemaRefs>
</ds:datastoreItem>
</file>

<file path=customXml/itemProps2.xml><?xml version="1.0" encoding="utf-8"?>
<ds:datastoreItem xmlns:ds="http://schemas.openxmlformats.org/officeDocument/2006/customXml" ds:itemID="{F8B8ECF1-2A9D-464C-AFE8-2B3295D0BF9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176493A3-2B83-4E58-86AD-56A2F2A20F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Financial design</Template>
  <TotalTime>86</TotalTime>
  <Words>598</Words>
  <Application>Microsoft Office PowerPoint</Application>
  <PresentationFormat>Widescreen</PresentationFormat>
  <Paragraphs>43</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Courier New</vt:lpstr>
      <vt:lpstr>Franklin Gothic Book</vt:lpstr>
      <vt:lpstr>Segoe UI Light</vt:lpstr>
      <vt:lpstr>Times New Roman</vt:lpstr>
      <vt:lpstr>Tw Cen MT</vt:lpstr>
      <vt:lpstr>Office Theme</vt:lpstr>
      <vt:lpstr>Iris Dataset </vt:lpstr>
      <vt:lpstr>CONTENTS</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 INVESTING &amp; TRADING</dc:title>
  <dc:creator>FNU LNU</dc:creator>
  <cp:lastModifiedBy>FNU LNU</cp:lastModifiedBy>
  <cp:revision>12</cp:revision>
  <dcterms:created xsi:type="dcterms:W3CDTF">2023-08-02T07:55:46Z</dcterms:created>
  <dcterms:modified xsi:type="dcterms:W3CDTF">2024-01-16T16:10:06Z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defa4170-0d19-0005-0004-bc88714345d2_Enabled">
    <vt:lpwstr>true</vt:lpwstr>
  </property>
  <property fmtid="{D5CDD505-2E9C-101B-9397-08002B2CF9AE}" pid="4" name="MSIP_Label_defa4170-0d19-0005-0004-bc88714345d2_SetDate">
    <vt:lpwstr>2023-08-02T07:55:52Z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a9f2af91-d7cb-4421-93d4-2436975d6a9d</vt:lpwstr>
  </property>
  <property fmtid="{D5CDD505-2E9C-101B-9397-08002B2CF9AE}" pid="8" name="MSIP_Label_defa4170-0d19-0005-0004-bc88714345d2_ActionId">
    <vt:lpwstr>11137560-9b97-48c5-b4af-cbcae3aa6796</vt:lpwstr>
  </property>
  <property fmtid="{D5CDD505-2E9C-101B-9397-08002B2CF9AE}" pid="9" name="MSIP_Label_defa4170-0d19-0005-0004-bc88714345d2_ContentBits">
    <vt:lpwstr>0</vt:lpwstr>
  </property>
</Properties>
</file>