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7D1B-278D-1E09-0E17-2445FE944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B4390-198B-2F27-99D5-824818D26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4D74-0E11-580B-D1B3-0E981069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A89A-7E33-735C-DCB4-5660F0CD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8331-A100-2DCC-EB0C-D5FC1757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64E3-400B-2BDD-FC00-4DC262DA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72157-3B63-E007-E9EC-438CAB4F4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7C9B-483D-4B0E-68F5-356A9061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8D817-4350-75E5-F30F-2A15D5A0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BD4F-16A8-0C75-1918-576F9509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9986B-677F-D7C1-DCF5-1221A2D35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2401C-95B8-7DDB-DD7C-B16D0396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17C9-3003-2FFA-8AE6-3C37997A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62393-A773-B9DA-7373-7C0353FF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BB18-9743-37C6-7586-5A4C2BEA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1760-CD05-C521-6F8F-4F9F8248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0718-953B-A1E4-5752-AC825243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5516-1440-37CE-DF86-74552780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0423-3D58-9F41-A4CE-5556A03E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D8DB-8F3A-222A-147E-A561425B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040D-9E39-D3FC-EEA5-065ED67F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B543-77CA-AD34-D7F3-630138D46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6EF8-4160-A3A5-578F-4F49B764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65AE-67C0-6C1F-1689-E00EB75A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F8FA-939A-3BF7-2E4F-557BEBA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22CC-7A56-4086-150C-662A42FC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B3D6-D80F-AB64-1D47-DA95E1490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0421D-6496-A2B9-B345-08425018D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7B8EC-CCEF-CC91-3863-AFFEAEF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24FE-F264-0A72-3419-0AFC9242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D24FE-02A1-4657-AF59-43802FC3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5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CFB2-8D2C-E426-4CB8-AE923B1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3AE2A-41D1-63AA-96E1-4B30221A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271D-EF7B-D98A-60ED-D58DF0CA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C03B-106E-5C4D-91CA-3656D7071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01BD8-567A-63C6-9AC4-502F6CC2A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62DA3-B8AE-0DF4-BADA-653702FB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9F14A-2C18-4434-A692-95269E0C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2BA6F-406E-3E57-E5D2-F8164694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5FA7-C7D6-093D-74F5-E9613775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B7621-F32A-F52D-100A-DF11848E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7D39B-8762-E30A-3FD0-9EF2663C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AE270-CE3E-4910-1103-8F124B7E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CE9E5-6F94-2396-C0F2-349D7114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0ECDE-3BA7-B5F6-41A1-14B7A619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DB9F5-DE08-7893-94F8-D606B63F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A06E-6D1B-1955-79BA-C76A9837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D955-B33B-896F-7883-E1C889836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F7A65-2CB1-49A4-6D2B-630170FA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9C2E-90E1-7C4D-0113-2DD2964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00FBE-3271-171F-570C-40688F01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1BF9-16BC-CA57-A8F6-BF641A2C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5D32-EEA2-80B8-BAA3-62592EB6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A992A-49DE-9372-33E4-CF1A8B3A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D77DF-81B0-502B-78EB-60C712C0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0DF6A-EE04-2026-9DA0-9BA83D12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9B21B-31D1-1BA2-75AF-B5034DD5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BBF6-A869-DDB1-D18F-E17956F3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92ECD-380D-09B1-60DB-72FE43AC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E17F-E2AC-3521-EE9B-0A1EAC62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1635-CFFA-1D83-9061-B0EF8A67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C4A2-30E0-574E-8660-9877F1D6163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6560-3F88-7182-A0A6-68FB3503F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ACDF-D614-4456-4CAE-FF04B495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3595-C533-944B-9409-4A58DFCB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1F0FC252-8C4A-CD75-1F1E-AD2FB2D10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972" b="875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68171-0B5D-8AEE-B887-4933D3EAE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Closing Price Prediction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683AF-5BF1-280E-5F00-D78EC4932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9778"/>
            <a:ext cx="9144000" cy="1098395"/>
          </a:xfrm>
        </p:spPr>
        <p:txBody>
          <a:bodyPr>
            <a:normAutofit/>
          </a:bodyPr>
          <a:lstStyle/>
          <a:p>
            <a:r>
              <a:rPr lang="en-US" sz="2600" u="sng" dirty="0"/>
              <a:t>Hussein Issa</a:t>
            </a:r>
          </a:p>
        </p:txBody>
      </p:sp>
    </p:spTree>
    <p:extLst>
      <p:ext uri="{BB962C8B-B14F-4D97-AF65-F5344CB8AC3E}">
        <p14:creationId xmlns:p14="http://schemas.microsoft.com/office/powerpoint/2010/main" val="2919086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1AE38-808A-60FB-F09D-ED37445C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Future Directions</a:t>
            </a: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5E057CEA-86F6-051F-CF54-9DD07D1AC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8" r="3472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6E85-5E44-BD31-5A99-2630E785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would collect more specific databases that reach the yesterday date that can predict the real time now</a:t>
            </a:r>
            <a:r>
              <a:rPr lang="en-US" sz="2200" dirty="0"/>
              <a:t>.</a:t>
            </a:r>
          </a:p>
          <a:p>
            <a:r>
              <a:rPr lang="en-US" sz="2200" dirty="0"/>
              <a:t>Plans to expand the models to global stock indices will allow for a comprehensive analysis of international markets.</a:t>
            </a:r>
          </a:p>
          <a:p>
            <a:r>
              <a:rPr lang="en-US" sz="2200" dirty="0"/>
              <a:t>Exploration of reinforcement learning techniques is expected to enhance the model's adaptability to market dynamics.</a:t>
            </a:r>
          </a:p>
        </p:txBody>
      </p:sp>
    </p:spTree>
    <p:extLst>
      <p:ext uri="{BB962C8B-B14F-4D97-AF65-F5344CB8AC3E}">
        <p14:creationId xmlns:p14="http://schemas.microsoft.com/office/powerpoint/2010/main" val="345072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825A7-A745-6F29-CC48-C33CACB5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8572-A3E9-28CB-454F-161B8A9A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 dirty="0"/>
              <a:t>The study concluded that LSTM models, particularly those implemented in </a:t>
            </a:r>
            <a:r>
              <a:rPr lang="en-US" sz="1700" dirty="0" err="1"/>
              <a:t>PyTorch</a:t>
            </a:r>
            <a:r>
              <a:rPr lang="en-US" sz="1700" dirty="0"/>
              <a:t>, offer a significant advantage in predicting stock market trends over linear regression.</a:t>
            </a:r>
          </a:p>
          <a:p>
            <a:r>
              <a:rPr lang="en-US" sz="1700" dirty="0"/>
              <a:t>The findings underscore the potential of using advanced machine learning techniques in financial forecasting.</a:t>
            </a:r>
          </a:p>
          <a:p>
            <a:r>
              <a:rPr lang="en-US" sz="1700" dirty="0"/>
              <a:t>The project represents a step towards more accurate stock market analysis tools.</a:t>
            </a:r>
          </a:p>
          <a:p>
            <a:endParaRPr lang="en-US" sz="1700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D8AC423-93A6-57ED-F56B-63A095759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96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DD702-9FC8-44C2-3187-293B2DC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EE2-E1BF-4ABB-527A-C3B6704D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/>
              <a:t>Predicting next-day closing prices with enhanced accuracy using machine learning.</a:t>
            </a:r>
          </a:p>
          <a:p>
            <a:r>
              <a:rPr lang="en-US" sz="1500" dirty="0"/>
              <a:t>While linear regression can establish baseline performance, LSTM models will outperform due to their ability to capture time-series dependencies.</a:t>
            </a:r>
          </a:p>
          <a:p>
            <a:r>
              <a:rPr lang="en-US" sz="1500" dirty="0"/>
              <a:t>A comparative approach will determine the effectiveness of linear regression against LSTM models implemented in TensorFlow and </a:t>
            </a:r>
            <a:r>
              <a:rPr lang="en-US" sz="1500" dirty="0" err="1"/>
              <a:t>PyTorch</a:t>
            </a:r>
            <a:r>
              <a:rPr lang="en-US" sz="1500" dirty="0"/>
              <a:t>.</a:t>
            </a:r>
          </a:p>
          <a:p>
            <a:r>
              <a:rPr lang="en-US" sz="1500" dirty="0"/>
              <a:t>With around 6 datasets like google, apple, Microsoft, cisco, </a:t>
            </a:r>
            <a:r>
              <a:rPr lang="en-US" sz="1500" dirty="0" err="1"/>
              <a:t>nbk</a:t>
            </a:r>
            <a:r>
              <a:rPr lang="en-US" sz="1500" dirty="0"/>
              <a:t> and amazon with a lot of training models done.</a:t>
            </a:r>
          </a:p>
        </p:txBody>
      </p:sp>
      <p:pic>
        <p:nvPicPr>
          <p:cNvPr id="5" name="Picture 4" descr="A graph on a screen&#10;&#10;Description automatically generated">
            <a:extLst>
              <a:ext uri="{FF2B5EF4-FFF2-40B4-BE49-F238E27FC236}">
                <a16:creationId xmlns:a16="http://schemas.microsoft.com/office/drawing/2014/main" id="{7BE3ED81-8CBA-9D08-FC86-588A11AE2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72" r="83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232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3258F-DFBB-AE58-7000-B7692231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Technological Framework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109B-8514-30A1-57E8-DF857698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Python was chosen for its extensive libraries like pandas and NumPy for data manipulation, and Matplotlib for visualization.</a:t>
            </a:r>
          </a:p>
          <a:p>
            <a:r>
              <a:rPr lang="en-US" sz="2200" dirty="0"/>
              <a:t>TensorFlow provided the infrastructure for deep learning models, especially LSTM, which is suitable for time-series data.</a:t>
            </a:r>
          </a:p>
          <a:p>
            <a:r>
              <a:rPr lang="en-US" sz="2200" dirty="0" err="1"/>
              <a:t>PyTorch</a:t>
            </a:r>
            <a:r>
              <a:rPr lang="en-US" sz="2200" dirty="0"/>
              <a:t> was selected for its dynamic computational graph that allows for flexible model adjustments.</a:t>
            </a:r>
          </a:p>
          <a:p>
            <a:r>
              <a:rPr lang="en-US" sz="2200" dirty="0"/>
              <a:t>Development was facilitated by Google </a:t>
            </a:r>
            <a:r>
              <a:rPr lang="en-US" sz="2200" dirty="0" err="1"/>
              <a:t>Colab</a:t>
            </a:r>
            <a:r>
              <a:rPr lang="en-US" sz="2200" dirty="0"/>
              <a:t>; version control was managed with Git.</a:t>
            </a:r>
          </a:p>
        </p:txBody>
      </p:sp>
      <p:pic>
        <p:nvPicPr>
          <p:cNvPr id="5" name="Picture 4" descr="A diagram of a software model&#10;&#10;Description automatically generated with medium confidence">
            <a:extLst>
              <a:ext uri="{FF2B5EF4-FFF2-40B4-BE49-F238E27FC236}">
                <a16:creationId xmlns:a16="http://schemas.microsoft.com/office/drawing/2014/main" id="{017293FF-6D98-6762-07A7-A216DA115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" r="45588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4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rrows pointing to a triangle&#10;&#10;Description automatically generated">
            <a:extLst>
              <a:ext uri="{FF2B5EF4-FFF2-40B4-BE49-F238E27FC236}">
                <a16:creationId xmlns:a16="http://schemas.microsoft.com/office/drawing/2014/main" id="{F2B6FBFE-3E8A-0BA8-38E3-F7B15BAE9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3" r="3" b="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A18DD26-8A82-B99C-2A54-EAA3B9936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0EB70-0F42-6FFA-3587-43014739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Data Collection &amp; Preprocessing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78D6-9434-C152-D14A-20D56F18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/>
              <a:t>Historical stock prices spanning over more then ten years were collected from multiple exchanges to ensure data diversity.</a:t>
            </a:r>
          </a:p>
          <a:p>
            <a:r>
              <a:rPr lang="en-US" sz="2000"/>
              <a:t>Preprocessing included cleaning, normalizing, and transforming the data to a format suitable for time-series analysis.</a:t>
            </a:r>
          </a:p>
          <a:p>
            <a:r>
              <a:rPr lang="en-US" sz="2000"/>
              <a:t>Feature engineering extracted meaningful attributes such as moving averages and price volatility indicators.</a:t>
            </a:r>
          </a:p>
        </p:txBody>
      </p:sp>
    </p:spTree>
    <p:extLst>
      <p:ext uri="{BB962C8B-B14F-4D97-AF65-F5344CB8AC3E}">
        <p14:creationId xmlns:p14="http://schemas.microsoft.com/office/powerpoint/2010/main" val="366610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2B47D-AF56-9531-0391-A301A078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Model Development &amp;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C29E-510D-A97F-3B35-7D0D8CF5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Linear regression served as a benchmark due to its simplicity and quick computation.</a:t>
            </a:r>
          </a:p>
          <a:p>
            <a:r>
              <a:rPr lang="en-US" sz="2000" dirty="0"/>
              <a:t>LSTM models were developed with a focus on capturing the sequential nature of stock data, using TensorFlow for its established infrastructure and </a:t>
            </a:r>
            <a:r>
              <a:rPr lang="en-US" sz="2000" dirty="0" err="1"/>
              <a:t>PyTorch</a:t>
            </a:r>
            <a:r>
              <a:rPr lang="en-US" sz="2000" dirty="0"/>
              <a:t> for its experimental flexibility.</a:t>
            </a:r>
          </a:p>
          <a:p>
            <a:r>
              <a:rPr lang="en-US" sz="2000" dirty="0" err="1"/>
              <a:t>pyTorchh</a:t>
            </a:r>
            <a:r>
              <a:rPr lang="en-US" sz="2000" dirty="0"/>
              <a:t> framework did a </a:t>
            </a:r>
            <a:r>
              <a:rPr lang="en-US" sz="2000" dirty="0" err="1"/>
              <a:t>greate</a:t>
            </a:r>
            <a:r>
              <a:rPr lang="en-US" sz="2000" dirty="0"/>
              <a:t> job with  the closing prices loopback prediction</a:t>
            </a:r>
          </a:p>
        </p:txBody>
      </p:sp>
      <p:pic>
        <p:nvPicPr>
          <p:cNvPr id="6" name="Picture 5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F702CC00-CA55-6116-3265-7FB7AB7E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1818968"/>
            <a:ext cx="4788505" cy="3656512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539A7-A47B-FCC9-DCB0-EFCBDC7E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Training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7D15-E11D-4A9D-0074-94BB15E2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700"/>
              <a:t>The dataset was divided into training and testing sets I tried a lot of numbers for best acccuracy.</a:t>
            </a:r>
          </a:p>
          <a:p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 the target by applying the test part to it then comparing them, then I concluded the r2 score and the errors to see if the model is fitted well. </a:t>
            </a:r>
          </a:p>
          <a:p>
            <a:r>
              <a:rPr lang="en-US" sz="1700"/>
              <a:t>Model performance was continuously monitored and compared against the validation set to prevent overfitting.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492276A-CCBE-2C05-7DE3-F403B241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356853"/>
            <a:ext cx="6155141" cy="44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6846D-6646-2A01-1356-1DA40B77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Challenges Encountered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0073-2FF6-0DCE-7141-F92B3704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Overfitting was a significant challenge, countered by implementing dropout and regularization techniques.</a:t>
            </a:r>
          </a:p>
          <a:p>
            <a:endParaRPr lang="en-US" sz="2200" dirty="0"/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values was having missing values and null rows and 0 rows, so I had to deal with that</a:t>
            </a:r>
          </a:p>
          <a:p>
            <a:pPr marL="0" indent="0"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minmax scaler was hard to inverse it after the prediction part so I can see the real values</a:t>
            </a: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set features was only 4 so I had to create more feature to make the model more dynamic.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45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3DE6-0951-BBE2-BA2F-C5709036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/>
              <a:t>Results &amp; Comparative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FD4C-57FF-81AF-7CDB-06FBF9E1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 linear regression model achieved an accuracy more than 90%, setting a baseline for model comparison.</a:t>
            </a:r>
          </a:p>
          <a:p>
            <a:r>
              <a:rPr lang="en-US" sz="1700" dirty="0"/>
              <a:t>TensorFlow LSTM improved accuracy to 96%, demonstrating the model's ability to capture more complex patterns.</a:t>
            </a:r>
          </a:p>
          <a:p>
            <a:r>
              <a:rPr lang="en-US" sz="1700" dirty="0" err="1"/>
              <a:t>PyTorch</a:t>
            </a:r>
            <a:r>
              <a:rPr lang="en-US" sz="1700" dirty="0"/>
              <a:t> LSTM achieved the highest accuracy at 95%, reflecting its superior model architecture and training process.</a:t>
            </a:r>
          </a:p>
          <a:p>
            <a:r>
              <a:rPr lang="en-US" sz="1700" dirty="0"/>
              <a:t>Comparative analysis showed LSTM's superiority in modeling time-dependent data like stock prices.</a:t>
            </a:r>
          </a:p>
        </p:txBody>
      </p:sp>
      <p:pic>
        <p:nvPicPr>
          <p:cNvPr id="5" name="Picture 4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398BAECD-3D52-5E0C-8CE8-EC33FD05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59548"/>
            <a:ext cx="5458968" cy="31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5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C14361E-6EEA-1AA8-BA97-AFABFA476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59"/>
          <a:stretch/>
        </p:blipFill>
        <p:spPr>
          <a:xfrm>
            <a:off x="838200" y="469664"/>
            <a:ext cx="10515600" cy="53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6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Stock Closing Price Prediction Using AI</vt:lpstr>
      <vt:lpstr>Project Overview</vt:lpstr>
      <vt:lpstr>Technological Framework</vt:lpstr>
      <vt:lpstr>Data Collection &amp; Preprocessing</vt:lpstr>
      <vt:lpstr>Model Development &amp; Selection</vt:lpstr>
      <vt:lpstr>Training &amp; Validation</vt:lpstr>
      <vt:lpstr>Challenges Encountered</vt:lpstr>
      <vt:lpstr>Results &amp; Comparative Analysis</vt:lpstr>
      <vt:lpstr>PowerPoint Presentation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Using Machine Learning</dc:title>
  <dc:creator>Farhod, Firas</dc:creator>
  <cp:lastModifiedBy>FNU LNU</cp:lastModifiedBy>
  <cp:revision>10</cp:revision>
  <dcterms:created xsi:type="dcterms:W3CDTF">2023-12-30T22:52:56Z</dcterms:created>
  <dcterms:modified xsi:type="dcterms:W3CDTF">2024-01-05T23:19:27Z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2024-01-05T23:07:43Z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a9f2af91-d7cb-4421-93d4-2436975d6a9d</vt:lpwstr>
  </property>
  <property fmtid="{D5CDD505-2E9C-101B-9397-08002B2CF9AE}" pid="7" name="MSIP_Label_defa4170-0d19-0005-0004-bc88714345d2_ActionId">
    <vt:lpwstr>7b05fa94-613d-48ce-ac7c-3a81ceb1a3c2</vt:lpwstr>
  </property>
  <property fmtid="{D5CDD505-2E9C-101B-9397-08002B2CF9AE}" pid="8" name="MSIP_Label_defa4170-0d19-0005-0004-bc88714345d2_ContentBits">
    <vt:lpwstr>0</vt:lpwstr>
  </property>
</Properties>
</file>