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notesMasterIdLst>
    <p:notesMasterId r:id="rId15"/>
  </p:notesMasterIdLst>
  <p:sldIdLst>
    <p:sldId id="256" r:id="rId2"/>
    <p:sldId id="257" r:id="rId3"/>
    <p:sldId id="258" r:id="rId4"/>
    <p:sldId id="259" r:id="rId5"/>
    <p:sldId id="262" r:id="rId6"/>
    <p:sldId id="260" r:id="rId7"/>
    <p:sldId id="263" r:id="rId8"/>
    <p:sldId id="261" r:id="rId9"/>
    <p:sldId id="266" r:id="rId10"/>
    <p:sldId id="267" r:id="rId11"/>
    <p:sldId id="268" r:id="rId12"/>
    <p:sldId id="265"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8AAB58-02B5-4D94-9ED6-D9D1164D3B4F}" type="datetimeFigureOut">
              <a:rPr lang="en-US" smtClean="0"/>
              <a:t>10/20/2020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842E2-05D1-4DCE-87EA-6D2939831E02}" type="slidenum">
              <a:rPr lang="en-US" smtClean="0"/>
              <a:t>‹#›</a:t>
            </a:fld>
            <a:endParaRPr lang="en-US"/>
          </a:p>
        </p:txBody>
      </p:sp>
    </p:spTree>
    <p:extLst>
      <p:ext uri="{BB962C8B-B14F-4D97-AF65-F5344CB8AC3E}">
        <p14:creationId xmlns:p14="http://schemas.microsoft.com/office/powerpoint/2010/main" val="2332074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7DFAA0-8737-432C-BC40-CEA7FBD93095}"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62010-56F2-4C82-B2A7-7B22BD3ED306}" type="slidenum">
              <a:rPr lang="en-US" smtClean="0"/>
              <a:t>‹#›</a:t>
            </a:fld>
            <a:endParaRPr lang="en-US"/>
          </a:p>
        </p:txBody>
      </p:sp>
    </p:spTree>
    <p:extLst>
      <p:ext uri="{BB962C8B-B14F-4D97-AF65-F5344CB8AC3E}">
        <p14:creationId xmlns:p14="http://schemas.microsoft.com/office/powerpoint/2010/main" val="1734115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7DFAA0-8737-432C-BC40-CEA7FBD93095}"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62010-56F2-4C82-B2A7-7B22BD3ED306}" type="slidenum">
              <a:rPr lang="en-US" smtClean="0"/>
              <a:t>‹#›</a:t>
            </a:fld>
            <a:endParaRPr lang="en-US"/>
          </a:p>
        </p:txBody>
      </p:sp>
    </p:spTree>
    <p:extLst>
      <p:ext uri="{BB962C8B-B14F-4D97-AF65-F5344CB8AC3E}">
        <p14:creationId xmlns:p14="http://schemas.microsoft.com/office/powerpoint/2010/main" val="189247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7DFAA0-8737-432C-BC40-CEA7FBD93095}"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62010-56F2-4C82-B2A7-7B22BD3ED30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80030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7DFAA0-8737-432C-BC40-CEA7FBD93095}"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62010-56F2-4C82-B2A7-7B22BD3ED306}" type="slidenum">
              <a:rPr lang="en-US" smtClean="0"/>
              <a:t>‹#›</a:t>
            </a:fld>
            <a:endParaRPr lang="en-US"/>
          </a:p>
        </p:txBody>
      </p:sp>
    </p:spTree>
    <p:extLst>
      <p:ext uri="{BB962C8B-B14F-4D97-AF65-F5344CB8AC3E}">
        <p14:creationId xmlns:p14="http://schemas.microsoft.com/office/powerpoint/2010/main" val="1952644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7DFAA0-8737-432C-BC40-CEA7FBD93095}"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62010-56F2-4C82-B2A7-7B22BD3ED30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48128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7DFAA0-8737-432C-BC40-CEA7FBD93095}"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62010-56F2-4C82-B2A7-7B22BD3ED306}" type="slidenum">
              <a:rPr lang="en-US" smtClean="0"/>
              <a:t>‹#›</a:t>
            </a:fld>
            <a:endParaRPr lang="en-US"/>
          </a:p>
        </p:txBody>
      </p:sp>
    </p:spTree>
    <p:extLst>
      <p:ext uri="{BB962C8B-B14F-4D97-AF65-F5344CB8AC3E}">
        <p14:creationId xmlns:p14="http://schemas.microsoft.com/office/powerpoint/2010/main" val="3831885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7DFAA0-8737-432C-BC40-CEA7FBD93095}"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62010-56F2-4C82-B2A7-7B22BD3ED306}" type="slidenum">
              <a:rPr lang="en-US" smtClean="0"/>
              <a:t>‹#›</a:t>
            </a:fld>
            <a:endParaRPr lang="en-US"/>
          </a:p>
        </p:txBody>
      </p:sp>
    </p:spTree>
    <p:extLst>
      <p:ext uri="{BB962C8B-B14F-4D97-AF65-F5344CB8AC3E}">
        <p14:creationId xmlns:p14="http://schemas.microsoft.com/office/powerpoint/2010/main" val="2593779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7DFAA0-8737-432C-BC40-CEA7FBD93095}"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62010-56F2-4C82-B2A7-7B22BD3ED306}" type="slidenum">
              <a:rPr lang="en-US" smtClean="0"/>
              <a:t>‹#›</a:t>
            </a:fld>
            <a:endParaRPr lang="en-US"/>
          </a:p>
        </p:txBody>
      </p:sp>
    </p:spTree>
    <p:extLst>
      <p:ext uri="{BB962C8B-B14F-4D97-AF65-F5344CB8AC3E}">
        <p14:creationId xmlns:p14="http://schemas.microsoft.com/office/powerpoint/2010/main" val="681001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7DFAA0-8737-432C-BC40-CEA7FBD93095}"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62010-56F2-4C82-B2A7-7B22BD3ED306}" type="slidenum">
              <a:rPr lang="en-US" smtClean="0"/>
              <a:t>‹#›</a:t>
            </a:fld>
            <a:endParaRPr lang="en-US"/>
          </a:p>
        </p:txBody>
      </p:sp>
    </p:spTree>
    <p:extLst>
      <p:ext uri="{BB962C8B-B14F-4D97-AF65-F5344CB8AC3E}">
        <p14:creationId xmlns:p14="http://schemas.microsoft.com/office/powerpoint/2010/main" val="675074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7DFAA0-8737-432C-BC40-CEA7FBD93095}"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62010-56F2-4C82-B2A7-7B22BD3ED306}" type="slidenum">
              <a:rPr lang="en-US" smtClean="0"/>
              <a:t>‹#›</a:t>
            </a:fld>
            <a:endParaRPr lang="en-US"/>
          </a:p>
        </p:txBody>
      </p:sp>
    </p:spTree>
    <p:extLst>
      <p:ext uri="{BB962C8B-B14F-4D97-AF65-F5344CB8AC3E}">
        <p14:creationId xmlns:p14="http://schemas.microsoft.com/office/powerpoint/2010/main" val="1782873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7DFAA0-8737-432C-BC40-CEA7FBD93095}"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62010-56F2-4C82-B2A7-7B22BD3ED306}" type="slidenum">
              <a:rPr lang="en-US" smtClean="0"/>
              <a:t>‹#›</a:t>
            </a:fld>
            <a:endParaRPr lang="en-US"/>
          </a:p>
        </p:txBody>
      </p:sp>
    </p:spTree>
    <p:extLst>
      <p:ext uri="{BB962C8B-B14F-4D97-AF65-F5344CB8AC3E}">
        <p14:creationId xmlns:p14="http://schemas.microsoft.com/office/powerpoint/2010/main" val="3034779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7DFAA0-8737-432C-BC40-CEA7FBD93095}" type="datetimeFigureOut">
              <a:rPr lang="en-US" smtClean="0"/>
              <a:t>10/20/2020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762010-56F2-4C82-B2A7-7B22BD3ED306}" type="slidenum">
              <a:rPr lang="en-US" smtClean="0"/>
              <a:t>‹#›</a:t>
            </a:fld>
            <a:endParaRPr lang="en-US"/>
          </a:p>
        </p:txBody>
      </p:sp>
    </p:spTree>
    <p:extLst>
      <p:ext uri="{BB962C8B-B14F-4D97-AF65-F5344CB8AC3E}">
        <p14:creationId xmlns:p14="http://schemas.microsoft.com/office/powerpoint/2010/main" val="2355284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07DFAA0-8737-432C-BC40-CEA7FBD93095}" type="datetimeFigureOut">
              <a:rPr lang="en-US" smtClean="0"/>
              <a:t>10/20/2020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762010-56F2-4C82-B2A7-7B22BD3ED306}" type="slidenum">
              <a:rPr lang="en-US" smtClean="0"/>
              <a:t>‹#›</a:t>
            </a:fld>
            <a:endParaRPr lang="en-US"/>
          </a:p>
        </p:txBody>
      </p:sp>
    </p:spTree>
    <p:extLst>
      <p:ext uri="{BB962C8B-B14F-4D97-AF65-F5344CB8AC3E}">
        <p14:creationId xmlns:p14="http://schemas.microsoft.com/office/powerpoint/2010/main" val="1386019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7DFAA0-8737-432C-BC40-CEA7FBD93095}" type="datetimeFigureOut">
              <a:rPr lang="en-US" smtClean="0"/>
              <a:t>10/20/2020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762010-56F2-4C82-B2A7-7B22BD3ED306}" type="slidenum">
              <a:rPr lang="en-US" smtClean="0"/>
              <a:t>‹#›</a:t>
            </a:fld>
            <a:endParaRPr lang="en-US"/>
          </a:p>
        </p:txBody>
      </p:sp>
    </p:spTree>
    <p:extLst>
      <p:ext uri="{BB962C8B-B14F-4D97-AF65-F5344CB8AC3E}">
        <p14:creationId xmlns:p14="http://schemas.microsoft.com/office/powerpoint/2010/main" val="1222946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7DFAA0-8737-432C-BC40-CEA7FBD93095}"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62010-56F2-4C82-B2A7-7B22BD3ED306}" type="slidenum">
              <a:rPr lang="en-US" smtClean="0"/>
              <a:t>‹#›</a:t>
            </a:fld>
            <a:endParaRPr lang="en-US"/>
          </a:p>
        </p:txBody>
      </p:sp>
    </p:spTree>
    <p:extLst>
      <p:ext uri="{BB962C8B-B14F-4D97-AF65-F5344CB8AC3E}">
        <p14:creationId xmlns:p14="http://schemas.microsoft.com/office/powerpoint/2010/main" val="274353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07DFAA0-8737-432C-BC40-CEA7FBD93095}"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762010-56F2-4C82-B2A7-7B22BD3ED306}" type="slidenum">
              <a:rPr lang="en-US" smtClean="0"/>
              <a:t>‹#›</a:t>
            </a:fld>
            <a:endParaRPr lang="en-US"/>
          </a:p>
        </p:txBody>
      </p:sp>
    </p:spTree>
    <p:extLst>
      <p:ext uri="{BB962C8B-B14F-4D97-AF65-F5344CB8AC3E}">
        <p14:creationId xmlns:p14="http://schemas.microsoft.com/office/powerpoint/2010/main" val="920286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07DFAA0-8737-432C-BC40-CEA7FBD93095}" type="datetimeFigureOut">
              <a:rPr lang="en-US" smtClean="0"/>
              <a:t>10/20/2020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8762010-56F2-4C82-B2A7-7B22BD3ED306}" type="slidenum">
              <a:rPr lang="en-US" smtClean="0"/>
              <a:t>‹#›</a:t>
            </a:fld>
            <a:endParaRPr lang="en-US"/>
          </a:p>
        </p:txBody>
      </p:sp>
    </p:spTree>
    <p:extLst>
      <p:ext uri="{BB962C8B-B14F-4D97-AF65-F5344CB8AC3E}">
        <p14:creationId xmlns:p14="http://schemas.microsoft.com/office/powerpoint/2010/main" val="3174395235"/>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4341" y="-265514"/>
            <a:ext cx="7766936" cy="1646302"/>
          </a:xfrm>
        </p:spPr>
        <p:txBody>
          <a:bodyPr/>
          <a:lstStyle/>
          <a:p>
            <a:r>
              <a:rPr lang="en-US" sz="3200" dirty="0" err="1" smtClean="0"/>
              <a:t>Rendez-vous</a:t>
            </a:r>
            <a:r>
              <a:rPr lang="en-US" sz="3200" dirty="0" smtClean="0"/>
              <a:t> Problem </a:t>
            </a:r>
            <a:r>
              <a:rPr lang="en-US" sz="3200" dirty="0"/>
              <a:t>with target </a:t>
            </a:r>
          </a:p>
        </p:txBody>
      </p:sp>
      <p:sp>
        <p:nvSpPr>
          <p:cNvPr id="3" name="Subtitle 2"/>
          <p:cNvSpPr>
            <a:spLocks noGrp="1"/>
          </p:cNvSpPr>
          <p:nvPr>
            <p:ph type="subTitle" idx="1"/>
          </p:nvPr>
        </p:nvSpPr>
        <p:spPr/>
        <p:txBody>
          <a:bodyPr>
            <a:normAutofit/>
          </a:bodyPr>
          <a:lstStyle/>
          <a:p>
            <a:pPr algn="l"/>
            <a:r>
              <a:rPr lang="en-US" dirty="0" smtClean="0"/>
              <a:t>The aim of this project is to design a Consensus based control of 5 robots, starting from initial position to a desired location.</a:t>
            </a:r>
          </a:p>
        </p:txBody>
      </p:sp>
    </p:spTree>
    <p:extLst>
      <p:ext uri="{BB962C8B-B14F-4D97-AF65-F5344CB8AC3E}">
        <p14:creationId xmlns:p14="http://schemas.microsoft.com/office/powerpoint/2010/main" val="3616620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Graph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5668" y="1930400"/>
            <a:ext cx="4655812" cy="3881437"/>
          </a:xfrm>
        </p:spPr>
      </p:pic>
      <p:sp>
        <p:nvSpPr>
          <p:cNvPr id="5" name="TextBox 4"/>
          <p:cNvSpPr txBox="1"/>
          <p:nvPr/>
        </p:nvSpPr>
        <p:spPr>
          <a:xfrm>
            <a:off x="530352" y="2069148"/>
            <a:ext cx="4846320" cy="1477328"/>
          </a:xfrm>
          <a:prstGeom prst="rect">
            <a:avLst/>
          </a:prstGeom>
          <a:noFill/>
        </p:spPr>
        <p:txBody>
          <a:bodyPr wrap="square" rtlCol="0">
            <a:spAutoFit/>
          </a:bodyPr>
          <a:lstStyle/>
          <a:p>
            <a:r>
              <a:rPr lang="en-US" dirty="0"/>
              <a:t>To enhance the efficiency of the system while maintaining essential communication information, </a:t>
            </a:r>
            <a:r>
              <a:rPr lang="en-US" dirty="0" smtClean="0"/>
              <a:t>we reduced </a:t>
            </a:r>
            <a:r>
              <a:rPr lang="en-US" dirty="0"/>
              <a:t>the connections between the robots. The following figure represents the new system graph:</a:t>
            </a:r>
          </a:p>
        </p:txBody>
      </p:sp>
    </p:spTree>
    <p:extLst>
      <p:ext uri="{BB962C8B-B14F-4D97-AF65-F5344CB8AC3E}">
        <p14:creationId xmlns:p14="http://schemas.microsoft.com/office/powerpoint/2010/main" val="543837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598" y="198120"/>
            <a:ext cx="8596668" cy="1320800"/>
          </a:xfrm>
        </p:spPr>
        <p:txBody>
          <a:bodyPr/>
          <a:lstStyle/>
          <a:p>
            <a:r>
              <a:rPr lang="en-US" dirty="0"/>
              <a:t>Result </a:t>
            </a:r>
            <a:r>
              <a:rPr lang="en-US" dirty="0" smtClean="0"/>
              <a:t>Analysis of Different Gains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474" y="858520"/>
            <a:ext cx="3465575" cy="266776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9705" y="858520"/>
            <a:ext cx="3557016" cy="266776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9705" y="3940048"/>
            <a:ext cx="3557016" cy="266776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599" y="3940048"/>
            <a:ext cx="3382602" cy="2667762"/>
          </a:xfrm>
          <a:prstGeom prst="rect">
            <a:avLst/>
          </a:prstGeom>
        </p:spPr>
      </p:pic>
      <p:cxnSp>
        <p:nvCxnSpPr>
          <p:cNvPr id="9" name="Straight Connector 8"/>
          <p:cNvCxnSpPr/>
          <p:nvPr/>
        </p:nvCxnSpPr>
        <p:spPr>
          <a:xfrm flipV="1">
            <a:off x="0" y="3639312"/>
            <a:ext cx="12192000" cy="4572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63765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Convergence Proof</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688" y="1930400"/>
            <a:ext cx="8106992" cy="3345688"/>
          </a:xfrm>
        </p:spPr>
      </p:pic>
    </p:spTree>
    <p:extLst>
      <p:ext uri="{BB962C8B-B14F-4D97-AF65-F5344CB8AC3E}">
        <p14:creationId xmlns:p14="http://schemas.microsoft.com/office/powerpoint/2010/main" val="3908692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a:t>In this mini-project, we have worked on solving the </a:t>
            </a:r>
            <a:r>
              <a:rPr lang="en-US" dirty="0" err="1"/>
              <a:t>Rendez-vous</a:t>
            </a:r>
            <a:r>
              <a:rPr lang="en-US" dirty="0"/>
              <a:t> Problem for 5 robots using a </a:t>
            </a:r>
            <a:r>
              <a:rPr lang="en-US" dirty="0" smtClean="0"/>
              <a:t>collaborative controller</a:t>
            </a:r>
            <a:r>
              <a:rPr lang="en-US" dirty="0"/>
              <a:t>. We have implemented our controller using MATLAB and simulated the performance </a:t>
            </a:r>
            <a:r>
              <a:rPr lang="en-US" dirty="0" smtClean="0"/>
              <a:t>for different </a:t>
            </a:r>
            <a:r>
              <a:rPr lang="en-US" dirty="0"/>
              <a:t>gain values. We also proved the stability and the convergence of our controller , and </a:t>
            </a:r>
            <a:r>
              <a:rPr lang="en-US" dirty="0" smtClean="0"/>
              <a:t>finally proposed </a:t>
            </a:r>
            <a:r>
              <a:rPr lang="en-US" dirty="0"/>
              <a:t>a simplified multi-agent system that achieves the same goal.</a:t>
            </a:r>
          </a:p>
        </p:txBody>
      </p:sp>
    </p:spTree>
    <p:extLst>
      <p:ext uri="{BB962C8B-B14F-4D97-AF65-F5344CB8AC3E}">
        <p14:creationId xmlns:p14="http://schemas.microsoft.com/office/powerpoint/2010/main" val="3712513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Multi-agent systems become a wide field of study and research</a:t>
            </a:r>
            <a:r>
              <a:rPr lang="en-US" dirty="0" smtClean="0"/>
              <a:t>.</a:t>
            </a:r>
          </a:p>
          <a:p>
            <a:pPr marL="0" indent="0">
              <a:buNone/>
            </a:pPr>
            <a:r>
              <a:rPr lang="en-US" dirty="0" smtClean="0"/>
              <a:t> </a:t>
            </a:r>
          </a:p>
          <a:p>
            <a:r>
              <a:rPr lang="en-US" dirty="0"/>
              <a:t>A group of agents can achieve more tasks than having one </a:t>
            </a:r>
            <a:r>
              <a:rPr lang="en-US" dirty="0" smtClean="0"/>
              <a:t>agent.</a:t>
            </a:r>
          </a:p>
          <a:p>
            <a:pPr marL="0" indent="0">
              <a:buNone/>
            </a:pPr>
            <a:endParaRPr lang="en-US" dirty="0" smtClean="0"/>
          </a:p>
          <a:p>
            <a:r>
              <a:rPr lang="en-US" dirty="0"/>
              <a:t>Consensus is an important problem in cooperative control, where several agents </a:t>
            </a:r>
            <a:r>
              <a:rPr lang="en-US" dirty="0" smtClean="0"/>
              <a:t>have to </a:t>
            </a:r>
            <a:r>
              <a:rPr lang="en-US" dirty="0"/>
              <a:t>be synchronized to a common </a:t>
            </a:r>
            <a:r>
              <a:rPr lang="en-US" dirty="0" smtClean="0"/>
              <a:t>target value.</a:t>
            </a:r>
          </a:p>
          <a:p>
            <a:endParaRPr lang="en-US" dirty="0"/>
          </a:p>
          <a:p>
            <a:r>
              <a:rPr lang="en-US" dirty="0"/>
              <a:t>The purpose of our project is to propose a consensus-based control law that lets the </a:t>
            </a:r>
            <a:r>
              <a:rPr lang="en-US" dirty="0" smtClean="0"/>
              <a:t>agents meet </a:t>
            </a:r>
            <a:r>
              <a:rPr lang="en-US" dirty="0"/>
              <a:t>in the specified location (</a:t>
            </a:r>
            <a:r>
              <a:rPr lang="en-US" dirty="0" smtClean="0"/>
              <a:t>0,0), study </a:t>
            </a:r>
            <a:r>
              <a:rPr lang="en-US" dirty="0"/>
              <a:t>the </a:t>
            </a:r>
            <a:r>
              <a:rPr lang="en-US" dirty="0" smtClean="0"/>
              <a:t>behavior </a:t>
            </a:r>
            <a:r>
              <a:rPr lang="en-US" dirty="0"/>
              <a:t>of our system and simplify </a:t>
            </a:r>
            <a:r>
              <a:rPr lang="en-US" dirty="0" smtClean="0"/>
              <a:t>our graphical </a:t>
            </a:r>
            <a:r>
              <a:rPr lang="en-US" dirty="0"/>
              <a:t>model.</a:t>
            </a:r>
            <a:endParaRPr lang="en-US" dirty="0" smtClean="0"/>
          </a:p>
          <a:p>
            <a:endParaRPr lang="en-US" dirty="0"/>
          </a:p>
          <a:p>
            <a:endParaRPr lang="en-US" dirty="0" smtClean="0"/>
          </a:p>
          <a:p>
            <a:endParaRPr lang="en-US" dirty="0" smtClean="0"/>
          </a:p>
        </p:txBody>
      </p:sp>
    </p:spTree>
    <p:extLst>
      <p:ext uri="{BB962C8B-B14F-4D97-AF65-F5344CB8AC3E}">
        <p14:creationId xmlns:p14="http://schemas.microsoft.com/office/powerpoint/2010/main" val="2843861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Model of the System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56435" y="1814084"/>
            <a:ext cx="5175249" cy="3881437"/>
          </a:xfrm>
        </p:spPr>
      </p:pic>
      <p:sp>
        <p:nvSpPr>
          <p:cNvPr id="6" name="TextBox 5"/>
          <p:cNvSpPr txBox="1"/>
          <p:nvPr/>
        </p:nvSpPr>
        <p:spPr>
          <a:xfrm>
            <a:off x="521208" y="2469896"/>
            <a:ext cx="6318504" cy="1477328"/>
          </a:xfrm>
          <a:prstGeom prst="rect">
            <a:avLst/>
          </a:prstGeom>
          <a:noFill/>
        </p:spPr>
        <p:txBody>
          <a:bodyPr wrap="square" rtlCol="0">
            <a:spAutoFit/>
          </a:bodyPr>
          <a:lstStyle/>
          <a:p>
            <a:r>
              <a:rPr lang="en-US" dirty="0" smtClean="0"/>
              <a:t>We suppose that :</a:t>
            </a:r>
          </a:p>
          <a:p>
            <a:pPr marL="342900" indent="-342900">
              <a:buAutoNum type="arabicParenR"/>
            </a:pPr>
            <a:r>
              <a:rPr lang="en-US" dirty="0" smtClean="0"/>
              <a:t>All robots can communicate with others</a:t>
            </a:r>
          </a:p>
          <a:p>
            <a:pPr marL="342900" indent="-342900">
              <a:buAutoNum type="arabicParenR"/>
            </a:pPr>
            <a:r>
              <a:rPr lang="en-US" dirty="0" smtClean="0"/>
              <a:t>We can control their speeds directly</a:t>
            </a:r>
          </a:p>
          <a:p>
            <a:endParaRPr lang="en-US" dirty="0" smtClean="0"/>
          </a:p>
          <a:p>
            <a:r>
              <a:rPr lang="en-US" dirty="0"/>
              <a:t> </a:t>
            </a:r>
            <a:r>
              <a:rPr lang="en-US" dirty="0" smtClean="0"/>
              <a:t>             </a:t>
            </a:r>
            <a:endParaRPr lang="en-US" dirty="0"/>
          </a:p>
        </p:txBody>
      </p:sp>
      <p:sp>
        <p:nvSpPr>
          <p:cNvPr id="7" name="TextBox 6"/>
          <p:cNvSpPr txBox="1"/>
          <p:nvPr/>
        </p:nvSpPr>
        <p:spPr>
          <a:xfrm>
            <a:off x="521208" y="1444752"/>
            <a:ext cx="3246120" cy="369332"/>
          </a:xfrm>
          <a:prstGeom prst="rect">
            <a:avLst/>
          </a:prstGeom>
          <a:noFill/>
        </p:spPr>
        <p:txBody>
          <a:bodyPr wrap="square" rtlCol="0">
            <a:spAutoFit/>
          </a:bodyPr>
          <a:lstStyle/>
          <a:p>
            <a:r>
              <a:rPr lang="en-US" dirty="0" smtClean="0">
                <a:solidFill>
                  <a:schemeClr val="accent2"/>
                </a:solidFill>
              </a:rPr>
              <a:t>Initial positions:</a:t>
            </a:r>
            <a:endParaRPr lang="en-US" dirty="0">
              <a:solidFill>
                <a:schemeClr val="accent2"/>
              </a:solidFill>
            </a:endParaRPr>
          </a:p>
        </p:txBody>
      </p:sp>
    </p:spTree>
    <p:extLst>
      <p:ext uri="{BB962C8B-B14F-4D97-AF65-F5344CB8AC3E}">
        <p14:creationId xmlns:p14="http://schemas.microsoft.com/office/powerpoint/2010/main" val="287916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Model of the System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5233" y="1618488"/>
            <a:ext cx="5175249" cy="3881437"/>
          </a:xfrm>
        </p:spPr>
      </p:pic>
      <p:sp>
        <p:nvSpPr>
          <p:cNvPr id="5" name="TextBox 4"/>
          <p:cNvSpPr txBox="1"/>
          <p:nvPr/>
        </p:nvSpPr>
        <p:spPr>
          <a:xfrm>
            <a:off x="850392" y="1618488"/>
            <a:ext cx="3063240" cy="369332"/>
          </a:xfrm>
          <a:prstGeom prst="rect">
            <a:avLst/>
          </a:prstGeom>
          <a:noFill/>
        </p:spPr>
        <p:txBody>
          <a:bodyPr wrap="square" rtlCol="0">
            <a:spAutoFit/>
          </a:bodyPr>
          <a:lstStyle/>
          <a:p>
            <a:r>
              <a:rPr lang="en-US" dirty="0" smtClean="0">
                <a:solidFill>
                  <a:schemeClr val="accent2"/>
                </a:solidFill>
              </a:rPr>
              <a:t>Graph of our system:</a:t>
            </a:r>
            <a:endParaRPr lang="en-US" dirty="0">
              <a:solidFill>
                <a:schemeClr val="accent2"/>
              </a:solidFill>
            </a:endParaRPr>
          </a:p>
        </p:txBody>
      </p:sp>
      <p:sp>
        <p:nvSpPr>
          <p:cNvPr id="6" name="TextBox 5"/>
          <p:cNvSpPr txBox="1"/>
          <p:nvPr/>
        </p:nvSpPr>
        <p:spPr>
          <a:xfrm>
            <a:off x="850392" y="2056630"/>
            <a:ext cx="4681728" cy="1200329"/>
          </a:xfrm>
          <a:prstGeom prst="rect">
            <a:avLst/>
          </a:prstGeom>
          <a:noFill/>
        </p:spPr>
        <p:txBody>
          <a:bodyPr wrap="square" rtlCol="0">
            <a:spAutoFit/>
          </a:bodyPr>
          <a:lstStyle/>
          <a:p>
            <a:r>
              <a:rPr lang="en-US" dirty="0" smtClean="0"/>
              <a:t>We model the </a:t>
            </a:r>
            <a:r>
              <a:rPr lang="en-US" dirty="0"/>
              <a:t>simplest </a:t>
            </a:r>
            <a:r>
              <a:rPr lang="en-US" dirty="0" smtClean="0"/>
              <a:t>directed graph</a:t>
            </a:r>
            <a:r>
              <a:rPr lang="en-US" dirty="0"/>
              <a:t>, where vertices will represent robots and edges are the information exchange </a:t>
            </a:r>
            <a:r>
              <a:rPr lang="en-US" dirty="0" smtClean="0"/>
              <a:t>links among </a:t>
            </a:r>
            <a:r>
              <a:rPr lang="en-US" dirty="0"/>
              <a:t>robots.</a:t>
            </a:r>
          </a:p>
        </p:txBody>
      </p:sp>
      <p:sp>
        <p:nvSpPr>
          <p:cNvPr id="7" name="TextBox 6"/>
          <p:cNvSpPr txBox="1"/>
          <p:nvPr/>
        </p:nvSpPr>
        <p:spPr>
          <a:xfrm>
            <a:off x="850392" y="3383189"/>
            <a:ext cx="4336066" cy="923330"/>
          </a:xfrm>
          <a:prstGeom prst="rect">
            <a:avLst/>
          </a:prstGeom>
          <a:noFill/>
        </p:spPr>
        <p:txBody>
          <a:bodyPr wrap="square" rtlCol="0">
            <a:spAutoFit/>
          </a:bodyPr>
          <a:lstStyle/>
          <a:p>
            <a:r>
              <a:rPr lang="en-US" dirty="0"/>
              <a:t>In our case, we will have a </a:t>
            </a:r>
            <a:r>
              <a:rPr lang="en-US" dirty="0" smtClean="0"/>
              <a:t>strongly connected </a:t>
            </a:r>
            <a:r>
              <a:rPr lang="en-US" dirty="0"/>
              <a:t>graph, because </a:t>
            </a:r>
            <a:r>
              <a:rPr lang="en-US" dirty="0" smtClean="0"/>
              <a:t>all robots communicate between </a:t>
            </a:r>
            <a:r>
              <a:rPr lang="en-US" dirty="0"/>
              <a:t>themselves.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124" y="4432749"/>
            <a:ext cx="6152051" cy="2103121"/>
          </a:xfrm>
          <a:prstGeom prst="rect">
            <a:avLst/>
          </a:prstGeom>
        </p:spPr>
      </p:pic>
    </p:spTree>
    <p:extLst>
      <p:ext uri="{BB962C8B-B14F-4D97-AF65-F5344CB8AC3E}">
        <p14:creationId xmlns:p14="http://schemas.microsoft.com/office/powerpoint/2010/main" val="4099640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of Single a Robot: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85508" y="2474197"/>
            <a:ext cx="3176987" cy="2797106"/>
          </a:xfrm>
        </p:spPr>
      </p:pic>
      <p:sp>
        <p:nvSpPr>
          <p:cNvPr id="5" name="TextBox 4"/>
          <p:cNvSpPr txBox="1"/>
          <p:nvPr/>
        </p:nvSpPr>
        <p:spPr>
          <a:xfrm>
            <a:off x="786384" y="2148840"/>
            <a:ext cx="4581144" cy="978408"/>
          </a:xfrm>
          <a:prstGeom prst="rect">
            <a:avLst/>
          </a:prstGeom>
          <a:noFill/>
        </p:spPr>
        <p:txBody>
          <a:bodyPr wrap="square" rtlCol="0">
            <a:spAutoFit/>
          </a:bodyPr>
          <a:lstStyle/>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3" y="1536192"/>
            <a:ext cx="6418412" cy="310692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4643120"/>
            <a:ext cx="6418412" cy="1256366"/>
          </a:xfrm>
          <a:prstGeom prst="rect">
            <a:avLst/>
          </a:prstGeom>
        </p:spPr>
      </p:pic>
    </p:spTree>
    <p:extLst>
      <p:ext uri="{BB962C8B-B14F-4D97-AF65-F5344CB8AC3E}">
        <p14:creationId xmlns:p14="http://schemas.microsoft.com/office/powerpoint/2010/main" val="3722170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Consensus-based </a:t>
            </a:r>
            <a:r>
              <a:rPr lang="en-US" dirty="0" smtClean="0"/>
              <a:t>Control Law</a:t>
            </a:r>
            <a:endParaRPr lang="en-US" dirty="0"/>
          </a:p>
        </p:txBody>
      </p:sp>
      <p:sp>
        <p:nvSpPr>
          <p:cNvPr id="3" name="Content Placeholder 2"/>
          <p:cNvSpPr>
            <a:spLocks noGrp="1"/>
          </p:cNvSpPr>
          <p:nvPr>
            <p:ph idx="1"/>
          </p:nvPr>
        </p:nvSpPr>
        <p:spPr/>
        <p:txBody>
          <a:bodyPr/>
          <a:lstStyle/>
          <a:p>
            <a:r>
              <a:rPr lang="en-US" dirty="0"/>
              <a:t>In the cooperative control consensus, robots will share their information about </a:t>
            </a:r>
            <a:r>
              <a:rPr lang="en-US" dirty="0" smtClean="0"/>
              <a:t>positions or </a:t>
            </a:r>
            <a:r>
              <a:rPr lang="en-US" dirty="0"/>
              <a:t>speeds with each other</a:t>
            </a:r>
            <a:r>
              <a:rPr lang="en-US" dirty="0" smtClean="0"/>
              <a:t>.</a:t>
            </a:r>
          </a:p>
          <a:p>
            <a:r>
              <a:rPr lang="en-US" dirty="0"/>
              <a:t>Each robot will regulate its position with respect </a:t>
            </a:r>
            <a:r>
              <a:rPr lang="en-US" dirty="0" smtClean="0"/>
              <a:t>to its </a:t>
            </a:r>
            <a:r>
              <a:rPr lang="en-US" dirty="0"/>
              <a:t>neighbors</a:t>
            </a:r>
            <a:r>
              <a:rPr lang="en-US" dirty="0" smtClean="0"/>
              <a:t>.          </a:t>
            </a:r>
            <a:endParaRPr lang="en-US" dirty="0"/>
          </a:p>
        </p:txBody>
      </p:sp>
      <p:sp>
        <p:nvSpPr>
          <p:cNvPr id="5" name="TextBox 4"/>
          <p:cNvSpPr txBox="1"/>
          <p:nvPr/>
        </p:nvSpPr>
        <p:spPr>
          <a:xfrm>
            <a:off x="677334" y="5166360"/>
            <a:ext cx="7817442" cy="1298448"/>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688" y="3222207"/>
            <a:ext cx="7443216" cy="2983234"/>
          </a:xfrm>
          <a:prstGeom prst="rect">
            <a:avLst/>
          </a:prstGeom>
        </p:spPr>
      </p:pic>
    </p:spTree>
    <p:extLst>
      <p:ext uri="{BB962C8B-B14F-4D97-AF65-F5344CB8AC3E}">
        <p14:creationId xmlns:p14="http://schemas.microsoft.com/office/powerpoint/2010/main" val="2289724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Space of the Closed Loop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8596668" cy="149640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3426805"/>
            <a:ext cx="8596668" cy="3083723"/>
          </a:xfrm>
          <a:prstGeom prst="rect">
            <a:avLst/>
          </a:prstGeom>
        </p:spPr>
      </p:pic>
    </p:spTree>
    <p:extLst>
      <p:ext uri="{BB962C8B-B14F-4D97-AF65-F5344CB8AC3E}">
        <p14:creationId xmlns:p14="http://schemas.microsoft.com/office/powerpoint/2010/main" val="2661083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r>
              <a:rPr lang="en-US" dirty="0"/>
              <a:t>using MATLAB</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690" y="1713782"/>
            <a:ext cx="8596312" cy="2410162"/>
          </a:xfrm>
        </p:spPr>
      </p:pic>
      <p:cxnSp>
        <p:nvCxnSpPr>
          <p:cNvPr id="6" name="Straight Connector 5"/>
          <p:cNvCxnSpPr/>
          <p:nvPr/>
        </p:nvCxnSpPr>
        <p:spPr>
          <a:xfrm>
            <a:off x="822960" y="4123944"/>
            <a:ext cx="8138160"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77334" y="4858794"/>
            <a:ext cx="7680282" cy="369332"/>
          </a:xfrm>
          <a:prstGeom prst="rect">
            <a:avLst/>
          </a:prstGeom>
          <a:noFill/>
        </p:spPr>
        <p:txBody>
          <a:bodyPr wrap="square" rtlCol="0">
            <a:spAutoFit/>
          </a:bodyPr>
          <a:lstStyle/>
          <a:p>
            <a:r>
              <a:rPr lang="en-US" dirty="0">
                <a:solidFill>
                  <a:schemeClr val="accent2"/>
                </a:solidFill>
              </a:rPr>
              <a:t>Briefly, the function will build up the dynamic matrix of the system (A).</a:t>
            </a:r>
          </a:p>
        </p:txBody>
      </p:sp>
    </p:spTree>
    <p:extLst>
      <p:ext uri="{BB962C8B-B14F-4D97-AF65-F5344CB8AC3E}">
        <p14:creationId xmlns:p14="http://schemas.microsoft.com/office/powerpoint/2010/main" val="5388583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Results </a:t>
            </a:r>
            <a:r>
              <a:rPr lang="en-US" sz="3200" dirty="0" smtClean="0"/>
              <a:t>Analysis of Fully-Connected Robots</a:t>
            </a:r>
            <a:endParaRPr lang="en-US" sz="3200" dirty="0"/>
          </a:p>
        </p:txBody>
      </p:sp>
      <p:sp>
        <p:nvSpPr>
          <p:cNvPr id="3" name="Content Placeholder 2"/>
          <p:cNvSpPr>
            <a:spLocks noGrp="1"/>
          </p:cNvSpPr>
          <p:nvPr>
            <p:ph idx="1"/>
          </p:nvPr>
        </p:nvSpPr>
        <p:spPr>
          <a:xfrm>
            <a:off x="677334" y="1270000"/>
            <a:ext cx="8596668" cy="3880773"/>
          </a:xfrm>
        </p:spPr>
        <p:txBody>
          <a:bodyPr/>
          <a:lstStyle/>
          <a:p>
            <a:pPr marL="0" indent="0">
              <a:buNone/>
            </a:pPr>
            <a:r>
              <a:rPr lang="en-US" dirty="0"/>
              <a:t>As the plots illustrate, bigger gain values result in faster response. However, changing the gains between the robots vs. gains corresponding to reaching the target results indifferent transient behavior. Bigger values of K let the robots give more emphasis to meet instead of reaching the final destination. In the same sense, when we increase the value of  </a:t>
            </a:r>
            <a:r>
              <a:rPr lang="en-US" dirty="0" err="1" smtClean="0"/>
              <a:t>Kf</a:t>
            </a:r>
            <a:r>
              <a:rPr lang="en-US" dirty="0" smtClean="0"/>
              <a:t>   </a:t>
            </a:r>
            <a:r>
              <a:rPr lang="en-US" dirty="0"/>
              <a:t>the robots give more emphasis to reach the final destination instead</a:t>
            </a:r>
            <a:r>
              <a:rPr lang="en-US" dirty="0" smtClean="0"/>
              <a:t>. For example:</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6649"/>
            <a:ext cx="2962657" cy="186135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53710"/>
            <a:ext cx="2962657" cy="194293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5446" y="2972122"/>
            <a:ext cx="2607335" cy="194293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15446" y="4915061"/>
            <a:ext cx="2784995" cy="1942939"/>
          </a:xfrm>
          <a:prstGeom prst="rect">
            <a:avLst/>
          </a:prstGeom>
        </p:spPr>
      </p:pic>
    </p:spTree>
    <p:extLst>
      <p:ext uri="{BB962C8B-B14F-4D97-AF65-F5344CB8AC3E}">
        <p14:creationId xmlns:p14="http://schemas.microsoft.com/office/powerpoint/2010/main" val="12584824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254</TotalTime>
  <Words>440</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Rendez-vous Problem with target </vt:lpstr>
      <vt:lpstr>Introduction</vt:lpstr>
      <vt:lpstr>Graphical Model of the System</vt:lpstr>
      <vt:lpstr>Graphical Model of the System</vt:lpstr>
      <vt:lpstr>Model of Single a Robot: </vt:lpstr>
      <vt:lpstr>Consensus-based Control Law</vt:lpstr>
      <vt:lpstr>State Space of the Closed Loop</vt:lpstr>
      <vt:lpstr>Implementation using MATLAB</vt:lpstr>
      <vt:lpstr>Results Analysis of Fully-Connected Robots</vt:lpstr>
      <vt:lpstr>Simplified Graph</vt:lpstr>
      <vt:lpstr>Result Analysis of Different Gains</vt:lpstr>
      <vt:lpstr>Convergence Proof</vt:lpstr>
      <vt:lpstr>Conclusion</vt:lpstr>
    </vt:vector>
  </TitlesOfParts>
  <Company>Microsoft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Rendez-vous Problem with target </dc:title>
  <dc:creator>Ahmad Shour</dc:creator>
  <cp:lastModifiedBy>Ahmad Shour</cp:lastModifiedBy>
  <cp:revision>19</cp:revision>
  <dcterms:created xsi:type="dcterms:W3CDTF">2020-10-20T16:58:11Z</dcterms:created>
  <dcterms:modified xsi:type="dcterms:W3CDTF">2020-10-20T21:44:42Z</dcterms:modified>
</cp:coreProperties>
</file>