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9E0EF8-B951-4029-9C39-9434A11C3CE6}" type="datetimeFigureOut">
              <a:rPr lang="en-US" smtClean="0"/>
              <a:t>9/4/2024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B735EA-5898-49D2-8AEB-CEC7EE2204BD}" type="slidenum">
              <a:rPr lang="en-US" smtClean="0"/>
              <a:t>‹#›</a:t>
            </a:fld>
            <a:endParaRPr lang="en-US"/>
          </a:p>
        </p:txBody>
      </p:sp>
    </p:spTree>
    <p:extLst>
      <p:ext uri="{BB962C8B-B14F-4D97-AF65-F5344CB8AC3E}">
        <p14:creationId xmlns:p14="http://schemas.microsoft.com/office/powerpoint/2010/main" val="3159820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75610C-C89A-A681-9512-B5F81F1DCA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B5D1FACE-F307-3959-D986-893CF2E47C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B3231417-BFCA-D598-8DD4-2FA5E88D6289}"/>
              </a:ext>
            </a:extLst>
          </p:cNvPr>
          <p:cNvSpPr>
            <a:spLocks noGrp="1"/>
          </p:cNvSpPr>
          <p:nvPr>
            <p:ph type="dt" sz="half" idx="10"/>
          </p:nvPr>
        </p:nvSpPr>
        <p:spPr/>
        <p:txBody>
          <a:bodyPr/>
          <a:lstStyle/>
          <a:p>
            <a:fld id="{2B3C23A0-9753-4FF0-B277-59D86E47480B}" type="datetimeFigureOut">
              <a:rPr lang="en-US" smtClean="0"/>
              <a:t>9/4/2024</a:t>
            </a:fld>
            <a:endParaRPr lang="en-US"/>
          </a:p>
        </p:txBody>
      </p:sp>
      <p:sp>
        <p:nvSpPr>
          <p:cNvPr id="5" name="Footer Placeholder 4">
            <a:extLst>
              <a:ext uri="{FF2B5EF4-FFF2-40B4-BE49-F238E27FC236}">
                <a16:creationId xmlns="" xmlns:a16="http://schemas.microsoft.com/office/drawing/2014/main" id="{52B8A04B-5E58-C9D1-6594-EB83FEA23E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F405A0B-1FFB-4CE3-ED3D-20A702BE891E}"/>
              </a:ext>
            </a:extLst>
          </p:cNvPr>
          <p:cNvSpPr>
            <a:spLocks noGrp="1"/>
          </p:cNvSpPr>
          <p:nvPr>
            <p:ph type="sldNum" sz="quarter" idx="12"/>
          </p:nvPr>
        </p:nvSpPr>
        <p:spPr/>
        <p:txBody>
          <a:bodyPr/>
          <a:lstStyle/>
          <a:p>
            <a:fld id="{9904ED2C-9984-4E23-B1E1-737AAE806059}" type="slidenum">
              <a:rPr lang="en-US" smtClean="0"/>
              <a:t>‹#›</a:t>
            </a:fld>
            <a:endParaRPr lang="en-US"/>
          </a:p>
        </p:txBody>
      </p:sp>
    </p:spTree>
    <p:extLst>
      <p:ext uri="{BB962C8B-B14F-4D97-AF65-F5344CB8AC3E}">
        <p14:creationId xmlns:p14="http://schemas.microsoft.com/office/powerpoint/2010/main" val="327232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9A6250-7545-2249-5D8A-BCC4E05E18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8C3D6127-0530-0B4B-EB07-1CCAF8ACFB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63AC638-9228-4F74-8671-2264B1813ED1}"/>
              </a:ext>
            </a:extLst>
          </p:cNvPr>
          <p:cNvSpPr>
            <a:spLocks noGrp="1"/>
          </p:cNvSpPr>
          <p:nvPr>
            <p:ph type="dt" sz="half" idx="10"/>
          </p:nvPr>
        </p:nvSpPr>
        <p:spPr/>
        <p:txBody>
          <a:bodyPr/>
          <a:lstStyle/>
          <a:p>
            <a:fld id="{2B3C23A0-9753-4FF0-B277-59D86E47480B}" type="datetimeFigureOut">
              <a:rPr lang="en-US" smtClean="0"/>
              <a:t>9/4/2024</a:t>
            </a:fld>
            <a:endParaRPr lang="en-US"/>
          </a:p>
        </p:txBody>
      </p:sp>
      <p:sp>
        <p:nvSpPr>
          <p:cNvPr id="5" name="Footer Placeholder 4">
            <a:extLst>
              <a:ext uri="{FF2B5EF4-FFF2-40B4-BE49-F238E27FC236}">
                <a16:creationId xmlns="" xmlns:a16="http://schemas.microsoft.com/office/drawing/2014/main" id="{23DAF6CD-AF05-8A7C-EFAD-A14EDFFA1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F617281-9CBE-5927-95BF-3503D4EFFD4F}"/>
              </a:ext>
            </a:extLst>
          </p:cNvPr>
          <p:cNvSpPr>
            <a:spLocks noGrp="1"/>
          </p:cNvSpPr>
          <p:nvPr>
            <p:ph type="sldNum" sz="quarter" idx="12"/>
          </p:nvPr>
        </p:nvSpPr>
        <p:spPr/>
        <p:txBody>
          <a:bodyPr/>
          <a:lstStyle/>
          <a:p>
            <a:fld id="{9904ED2C-9984-4E23-B1E1-737AAE806059}" type="slidenum">
              <a:rPr lang="en-US" smtClean="0"/>
              <a:t>‹#›</a:t>
            </a:fld>
            <a:endParaRPr lang="en-US"/>
          </a:p>
        </p:txBody>
      </p:sp>
    </p:spTree>
    <p:extLst>
      <p:ext uri="{BB962C8B-B14F-4D97-AF65-F5344CB8AC3E}">
        <p14:creationId xmlns:p14="http://schemas.microsoft.com/office/powerpoint/2010/main" val="1013971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0AFFE67-5876-5B56-951A-03C6E09CA5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98388B1F-6221-BEEB-9490-3AD969B7B2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A0EB105-F10D-F4F9-47FC-18AC93082ECD}"/>
              </a:ext>
            </a:extLst>
          </p:cNvPr>
          <p:cNvSpPr>
            <a:spLocks noGrp="1"/>
          </p:cNvSpPr>
          <p:nvPr>
            <p:ph type="dt" sz="half" idx="10"/>
          </p:nvPr>
        </p:nvSpPr>
        <p:spPr/>
        <p:txBody>
          <a:bodyPr/>
          <a:lstStyle/>
          <a:p>
            <a:fld id="{2B3C23A0-9753-4FF0-B277-59D86E47480B}" type="datetimeFigureOut">
              <a:rPr lang="en-US" smtClean="0"/>
              <a:t>9/4/2024</a:t>
            </a:fld>
            <a:endParaRPr lang="en-US"/>
          </a:p>
        </p:txBody>
      </p:sp>
      <p:sp>
        <p:nvSpPr>
          <p:cNvPr id="5" name="Footer Placeholder 4">
            <a:extLst>
              <a:ext uri="{FF2B5EF4-FFF2-40B4-BE49-F238E27FC236}">
                <a16:creationId xmlns="" xmlns:a16="http://schemas.microsoft.com/office/drawing/2014/main" id="{BE115352-F159-C01E-E4D7-B6BF6A382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8021342-31BD-508A-0EB2-6DD0DB8C4D95}"/>
              </a:ext>
            </a:extLst>
          </p:cNvPr>
          <p:cNvSpPr>
            <a:spLocks noGrp="1"/>
          </p:cNvSpPr>
          <p:nvPr>
            <p:ph type="sldNum" sz="quarter" idx="12"/>
          </p:nvPr>
        </p:nvSpPr>
        <p:spPr/>
        <p:txBody>
          <a:bodyPr/>
          <a:lstStyle/>
          <a:p>
            <a:fld id="{9904ED2C-9984-4E23-B1E1-737AAE806059}" type="slidenum">
              <a:rPr lang="en-US" smtClean="0"/>
              <a:t>‹#›</a:t>
            </a:fld>
            <a:endParaRPr lang="en-US"/>
          </a:p>
        </p:txBody>
      </p:sp>
    </p:spTree>
    <p:extLst>
      <p:ext uri="{BB962C8B-B14F-4D97-AF65-F5344CB8AC3E}">
        <p14:creationId xmlns:p14="http://schemas.microsoft.com/office/powerpoint/2010/main" val="1481741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0EE321-D606-9A50-5C68-875C525B5A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63189F9-E341-65ED-67CF-26267E2BAD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B712EDE-8F48-8821-11FE-B6F50F7EDB25}"/>
              </a:ext>
            </a:extLst>
          </p:cNvPr>
          <p:cNvSpPr>
            <a:spLocks noGrp="1"/>
          </p:cNvSpPr>
          <p:nvPr>
            <p:ph type="dt" sz="half" idx="10"/>
          </p:nvPr>
        </p:nvSpPr>
        <p:spPr/>
        <p:txBody>
          <a:bodyPr/>
          <a:lstStyle/>
          <a:p>
            <a:fld id="{2B3C23A0-9753-4FF0-B277-59D86E47480B}" type="datetimeFigureOut">
              <a:rPr lang="en-US" smtClean="0"/>
              <a:t>9/4/2024</a:t>
            </a:fld>
            <a:endParaRPr lang="en-US"/>
          </a:p>
        </p:txBody>
      </p:sp>
      <p:sp>
        <p:nvSpPr>
          <p:cNvPr id="5" name="Footer Placeholder 4">
            <a:extLst>
              <a:ext uri="{FF2B5EF4-FFF2-40B4-BE49-F238E27FC236}">
                <a16:creationId xmlns="" xmlns:a16="http://schemas.microsoft.com/office/drawing/2014/main" id="{0B260154-2C1D-CB9E-359D-62BE3B2A1B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9539FCA-E71A-C3E1-1211-ECEB6A4541E8}"/>
              </a:ext>
            </a:extLst>
          </p:cNvPr>
          <p:cNvSpPr>
            <a:spLocks noGrp="1"/>
          </p:cNvSpPr>
          <p:nvPr>
            <p:ph type="sldNum" sz="quarter" idx="12"/>
          </p:nvPr>
        </p:nvSpPr>
        <p:spPr/>
        <p:txBody>
          <a:bodyPr/>
          <a:lstStyle/>
          <a:p>
            <a:fld id="{9904ED2C-9984-4E23-B1E1-737AAE806059}" type="slidenum">
              <a:rPr lang="en-US" smtClean="0"/>
              <a:t>‹#›</a:t>
            </a:fld>
            <a:endParaRPr lang="en-US"/>
          </a:p>
        </p:txBody>
      </p:sp>
    </p:spTree>
    <p:extLst>
      <p:ext uri="{BB962C8B-B14F-4D97-AF65-F5344CB8AC3E}">
        <p14:creationId xmlns:p14="http://schemas.microsoft.com/office/powerpoint/2010/main" val="1513508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50C76A-E8DC-E732-7B51-8AFDBF1A23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9AA23E75-3D42-2713-7E51-CF342D3B91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DD1DE66-D1DF-050B-A99A-F73B1D940C99}"/>
              </a:ext>
            </a:extLst>
          </p:cNvPr>
          <p:cNvSpPr>
            <a:spLocks noGrp="1"/>
          </p:cNvSpPr>
          <p:nvPr>
            <p:ph type="dt" sz="half" idx="10"/>
          </p:nvPr>
        </p:nvSpPr>
        <p:spPr/>
        <p:txBody>
          <a:bodyPr/>
          <a:lstStyle/>
          <a:p>
            <a:fld id="{2B3C23A0-9753-4FF0-B277-59D86E47480B}" type="datetimeFigureOut">
              <a:rPr lang="en-US" smtClean="0"/>
              <a:t>9/4/2024</a:t>
            </a:fld>
            <a:endParaRPr lang="en-US"/>
          </a:p>
        </p:txBody>
      </p:sp>
      <p:sp>
        <p:nvSpPr>
          <p:cNvPr id="5" name="Footer Placeholder 4">
            <a:extLst>
              <a:ext uri="{FF2B5EF4-FFF2-40B4-BE49-F238E27FC236}">
                <a16:creationId xmlns="" xmlns:a16="http://schemas.microsoft.com/office/drawing/2014/main" id="{1A12F33D-F501-5955-23B8-7A671FA402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16428B3-F92F-B1EF-9D8A-83DD76D685E7}"/>
              </a:ext>
            </a:extLst>
          </p:cNvPr>
          <p:cNvSpPr>
            <a:spLocks noGrp="1"/>
          </p:cNvSpPr>
          <p:nvPr>
            <p:ph type="sldNum" sz="quarter" idx="12"/>
          </p:nvPr>
        </p:nvSpPr>
        <p:spPr/>
        <p:txBody>
          <a:bodyPr/>
          <a:lstStyle/>
          <a:p>
            <a:fld id="{9904ED2C-9984-4E23-B1E1-737AAE806059}" type="slidenum">
              <a:rPr lang="en-US" smtClean="0"/>
              <a:t>‹#›</a:t>
            </a:fld>
            <a:endParaRPr lang="en-US"/>
          </a:p>
        </p:txBody>
      </p:sp>
    </p:spTree>
    <p:extLst>
      <p:ext uri="{BB962C8B-B14F-4D97-AF65-F5344CB8AC3E}">
        <p14:creationId xmlns:p14="http://schemas.microsoft.com/office/powerpoint/2010/main" val="150602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F57E66-420A-5D0E-DE82-DAC178BFB1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5E068E9-B4DD-3527-CC54-1A80A4F345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F1560B8-B301-3108-2677-68A7E0EAC3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935513B2-B539-8CEF-4974-7AEB75CDD472}"/>
              </a:ext>
            </a:extLst>
          </p:cNvPr>
          <p:cNvSpPr>
            <a:spLocks noGrp="1"/>
          </p:cNvSpPr>
          <p:nvPr>
            <p:ph type="dt" sz="half" idx="10"/>
          </p:nvPr>
        </p:nvSpPr>
        <p:spPr/>
        <p:txBody>
          <a:bodyPr/>
          <a:lstStyle/>
          <a:p>
            <a:fld id="{2B3C23A0-9753-4FF0-B277-59D86E47480B}" type="datetimeFigureOut">
              <a:rPr lang="en-US" smtClean="0"/>
              <a:t>9/4/2024</a:t>
            </a:fld>
            <a:endParaRPr lang="en-US"/>
          </a:p>
        </p:txBody>
      </p:sp>
      <p:sp>
        <p:nvSpPr>
          <p:cNvPr id="6" name="Footer Placeholder 5">
            <a:extLst>
              <a:ext uri="{FF2B5EF4-FFF2-40B4-BE49-F238E27FC236}">
                <a16:creationId xmlns="" xmlns:a16="http://schemas.microsoft.com/office/drawing/2014/main" id="{E304D6EB-9C81-0894-5432-71375C8FEB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7110CCE-EE3E-AF45-570E-270E100FE891}"/>
              </a:ext>
            </a:extLst>
          </p:cNvPr>
          <p:cNvSpPr>
            <a:spLocks noGrp="1"/>
          </p:cNvSpPr>
          <p:nvPr>
            <p:ph type="sldNum" sz="quarter" idx="12"/>
          </p:nvPr>
        </p:nvSpPr>
        <p:spPr/>
        <p:txBody>
          <a:bodyPr/>
          <a:lstStyle/>
          <a:p>
            <a:fld id="{9904ED2C-9984-4E23-B1E1-737AAE806059}" type="slidenum">
              <a:rPr lang="en-US" smtClean="0"/>
              <a:t>‹#›</a:t>
            </a:fld>
            <a:endParaRPr lang="en-US"/>
          </a:p>
        </p:txBody>
      </p:sp>
    </p:spTree>
    <p:extLst>
      <p:ext uri="{BB962C8B-B14F-4D97-AF65-F5344CB8AC3E}">
        <p14:creationId xmlns:p14="http://schemas.microsoft.com/office/powerpoint/2010/main" val="1226384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2D8F72-0CD3-673F-55E6-8BF872E5F0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08DD1FDD-D9CF-228A-4237-0490A684D3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FA35F5EE-AB96-C504-B73F-400125DE11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DBDB4D58-79D7-086A-8991-70FD27E850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696D64D2-20C4-BD2E-CF72-C43A8B8939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41F9314B-99C1-E0E9-F09E-6B3D60FC63EC}"/>
              </a:ext>
            </a:extLst>
          </p:cNvPr>
          <p:cNvSpPr>
            <a:spLocks noGrp="1"/>
          </p:cNvSpPr>
          <p:nvPr>
            <p:ph type="dt" sz="half" idx="10"/>
          </p:nvPr>
        </p:nvSpPr>
        <p:spPr/>
        <p:txBody>
          <a:bodyPr/>
          <a:lstStyle/>
          <a:p>
            <a:fld id="{2B3C23A0-9753-4FF0-B277-59D86E47480B}" type="datetimeFigureOut">
              <a:rPr lang="en-US" smtClean="0"/>
              <a:t>9/4/2024</a:t>
            </a:fld>
            <a:endParaRPr lang="en-US"/>
          </a:p>
        </p:txBody>
      </p:sp>
      <p:sp>
        <p:nvSpPr>
          <p:cNvPr id="8" name="Footer Placeholder 7">
            <a:extLst>
              <a:ext uri="{FF2B5EF4-FFF2-40B4-BE49-F238E27FC236}">
                <a16:creationId xmlns="" xmlns:a16="http://schemas.microsoft.com/office/drawing/2014/main" id="{199E8AF1-862F-4EBF-C4BB-FCECDFAE41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A81B33B1-B9D2-5E52-A8B6-7DA9C098063C}"/>
              </a:ext>
            </a:extLst>
          </p:cNvPr>
          <p:cNvSpPr>
            <a:spLocks noGrp="1"/>
          </p:cNvSpPr>
          <p:nvPr>
            <p:ph type="sldNum" sz="quarter" idx="12"/>
          </p:nvPr>
        </p:nvSpPr>
        <p:spPr/>
        <p:txBody>
          <a:bodyPr/>
          <a:lstStyle/>
          <a:p>
            <a:fld id="{9904ED2C-9984-4E23-B1E1-737AAE806059}" type="slidenum">
              <a:rPr lang="en-US" smtClean="0"/>
              <a:t>‹#›</a:t>
            </a:fld>
            <a:endParaRPr lang="en-US"/>
          </a:p>
        </p:txBody>
      </p:sp>
    </p:spTree>
    <p:extLst>
      <p:ext uri="{BB962C8B-B14F-4D97-AF65-F5344CB8AC3E}">
        <p14:creationId xmlns:p14="http://schemas.microsoft.com/office/powerpoint/2010/main" val="2831028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306497-19BD-4CF6-8651-2C4A4DDB0E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F72FD183-312F-D57F-ECDB-13664A8BB0FD}"/>
              </a:ext>
            </a:extLst>
          </p:cNvPr>
          <p:cNvSpPr>
            <a:spLocks noGrp="1"/>
          </p:cNvSpPr>
          <p:nvPr>
            <p:ph type="dt" sz="half" idx="10"/>
          </p:nvPr>
        </p:nvSpPr>
        <p:spPr/>
        <p:txBody>
          <a:bodyPr/>
          <a:lstStyle/>
          <a:p>
            <a:fld id="{2B3C23A0-9753-4FF0-B277-59D86E47480B}" type="datetimeFigureOut">
              <a:rPr lang="en-US" smtClean="0"/>
              <a:t>9/4/2024</a:t>
            </a:fld>
            <a:endParaRPr lang="en-US"/>
          </a:p>
        </p:txBody>
      </p:sp>
      <p:sp>
        <p:nvSpPr>
          <p:cNvPr id="4" name="Footer Placeholder 3">
            <a:extLst>
              <a:ext uri="{FF2B5EF4-FFF2-40B4-BE49-F238E27FC236}">
                <a16:creationId xmlns="" xmlns:a16="http://schemas.microsoft.com/office/drawing/2014/main" id="{DF7AC92B-1F4E-49B4-7140-CC42DC84EB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7AC5EAE-A65E-DA03-3AA4-B3A1D4B4FDD3}"/>
              </a:ext>
            </a:extLst>
          </p:cNvPr>
          <p:cNvSpPr>
            <a:spLocks noGrp="1"/>
          </p:cNvSpPr>
          <p:nvPr>
            <p:ph type="sldNum" sz="quarter" idx="12"/>
          </p:nvPr>
        </p:nvSpPr>
        <p:spPr/>
        <p:txBody>
          <a:bodyPr/>
          <a:lstStyle/>
          <a:p>
            <a:fld id="{9904ED2C-9984-4E23-B1E1-737AAE806059}" type="slidenum">
              <a:rPr lang="en-US" smtClean="0"/>
              <a:t>‹#›</a:t>
            </a:fld>
            <a:endParaRPr lang="en-US"/>
          </a:p>
        </p:txBody>
      </p:sp>
    </p:spTree>
    <p:extLst>
      <p:ext uri="{BB962C8B-B14F-4D97-AF65-F5344CB8AC3E}">
        <p14:creationId xmlns:p14="http://schemas.microsoft.com/office/powerpoint/2010/main" val="319593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B873FBF-3C34-B9CA-A96F-AAF5E9C337C5}"/>
              </a:ext>
            </a:extLst>
          </p:cNvPr>
          <p:cNvSpPr>
            <a:spLocks noGrp="1"/>
          </p:cNvSpPr>
          <p:nvPr>
            <p:ph type="dt" sz="half" idx="10"/>
          </p:nvPr>
        </p:nvSpPr>
        <p:spPr/>
        <p:txBody>
          <a:bodyPr/>
          <a:lstStyle/>
          <a:p>
            <a:fld id="{2B3C23A0-9753-4FF0-B277-59D86E47480B}" type="datetimeFigureOut">
              <a:rPr lang="en-US" smtClean="0"/>
              <a:t>9/4/2024</a:t>
            </a:fld>
            <a:endParaRPr lang="en-US"/>
          </a:p>
        </p:txBody>
      </p:sp>
      <p:sp>
        <p:nvSpPr>
          <p:cNvPr id="3" name="Footer Placeholder 2">
            <a:extLst>
              <a:ext uri="{FF2B5EF4-FFF2-40B4-BE49-F238E27FC236}">
                <a16:creationId xmlns="" xmlns:a16="http://schemas.microsoft.com/office/drawing/2014/main" id="{106557BA-7736-736A-6894-CD5652A6C2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04437F39-ED41-4650-932F-3578562AB5F4}"/>
              </a:ext>
            </a:extLst>
          </p:cNvPr>
          <p:cNvSpPr>
            <a:spLocks noGrp="1"/>
          </p:cNvSpPr>
          <p:nvPr>
            <p:ph type="sldNum" sz="quarter" idx="12"/>
          </p:nvPr>
        </p:nvSpPr>
        <p:spPr/>
        <p:txBody>
          <a:bodyPr/>
          <a:lstStyle/>
          <a:p>
            <a:fld id="{9904ED2C-9984-4E23-B1E1-737AAE806059}" type="slidenum">
              <a:rPr lang="en-US" smtClean="0"/>
              <a:t>‹#›</a:t>
            </a:fld>
            <a:endParaRPr lang="en-US"/>
          </a:p>
        </p:txBody>
      </p:sp>
    </p:spTree>
    <p:extLst>
      <p:ext uri="{BB962C8B-B14F-4D97-AF65-F5344CB8AC3E}">
        <p14:creationId xmlns:p14="http://schemas.microsoft.com/office/powerpoint/2010/main" val="738810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8EAF12-DF2C-A8F6-3D8C-58C5DA9852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A5BF7B05-86DF-ADEF-AE84-3D32E06B24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C9627BA7-7EA4-5449-C90A-BD5DACF0C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8B5FD20-4001-BFBE-0191-1731D86DC1EA}"/>
              </a:ext>
            </a:extLst>
          </p:cNvPr>
          <p:cNvSpPr>
            <a:spLocks noGrp="1"/>
          </p:cNvSpPr>
          <p:nvPr>
            <p:ph type="dt" sz="half" idx="10"/>
          </p:nvPr>
        </p:nvSpPr>
        <p:spPr/>
        <p:txBody>
          <a:bodyPr/>
          <a:lstStyle/>
          <a:p>
            <a:fld id="{2B3C23A0-9753-4FF0-B277-59D86E47480B}" type="datetimeFigureOut">
              <a:rPr lang="en-US" smtClean="0"/>
              <a:t>9/4/2024</a:t>
            </a:fld>
            <a:endParaRPr lang="en-US"/>
          </a:p>
        </p:txBody>
      </p:sp>
      <p:sp>
        <p:nvSpPr>
          <p:cNvPr id="6" name="Footer Placeholder 5">
            <a:extLst>
              <a:ext uri="{FF2B5EF4-FFF2-40B4-BE49-F238E27FC236}">
                <a16:creationId xmlns="" xmlns:a16="http://schemas.microsoft.com/office/drawing/2014/main" id="{F4FB94B1-FCC4-2503-26E4-332B82B62E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4677322-902F-7C7C-1306-5E02777EA471}"/>
              </a:ext>
            </a:extLst>
          </p:cNvPr>
          <p:cNvSpPr>
            <a:spLocks noGrp="1"/>
          </p:cNvSpPr>
          <p:nvPr>
            <p:ph type="sldNum" sz="quarter" idx="12"/>
          </p:nvPr>
        </p:nvSpPr>
        <p:spPr/>
        <p:txBody>
          <a:bodyPr/>
          <a:lstStyle/>
          <a:p>
            <a:fld id="{9904ED2C-9984-4E23-B1E1-737AAE806059}" type="slidenum">
              <a:rPr lang="en-US" smtClean="0"/>
              <a:t>‹#›</a:t>
            </a:fld>
            <a:endParaRPr lang="en-US"/>
          </a:p>
        </p:txBody>
      </p:sp>
    </p:spTree>
    <p:extLst>
      <p:ext uri="{BB962C8B-B14F-4D97-AF65-F5344CB8AC3E}">
        <p14:creationId xmlns:p14="http://schemas.microsoft.com/office/powerpoint/2010/main" val="2697635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66A221-F9D5-DA5E-87D3-C1DAF7C6F0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6723D8DE-2B13-55F9-3354-C287E5F643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226C91D9-C03A-1CB0-485B-09F7EB49ED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01CF812-86E4-7A50-3709-CFCF098315BD}"/>
              </a:ext>
            </a:extLst>
          </p:cNvPr>
          <p:cNvSpPr>
            <a:spLocks noGrp="1"/>
          </p:cNvSpPr>
          <p:nvPr>
            <p:ph type="dt" sz="half" idx="10"/>
          </p:nvPr>
        </p:nvSpPr>
        <p:spPr/>
        <p:txBody>
          <a:bodyPr/>
          <a:lstStyle/>
          <a:p>
            <a:fld id="{2B3C23A0-9753-4FF0-B277-59D86E47480B}" type="datetimeFigureOut">
              <a:rPr lang="en-US" smtClean="0"/>
              <a:t>9/4/2024</a:t>
            </a:fld>
            <a:endParaRPr lang="en-US"/>
          </a:p>
        </p:txBody>
      </p:sp>
      <p:sp>
        <p:nvSpPr>
          <p:cNvPr id="6" name="Footer Placeholder 5">
            <a:extLst>
              <a:ext uri="{FF2B5EF4-FFF2-40B4-BE49-F238E27FC236}">
                <a16:creationId xmlns="" xmlns:a16="http://schemas.microsoft.com/office/drawing/2014/main" id="{09D06BB7-344C-82E4-EC61-2093F62FF3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5779282-7EB2-76C8-A4F7-D5D50C733DE0}"/>
              </a:ext>
            </a:extLst>
          </p:cNvPr>
          <p:cNvSpPr>
            <a:spLocks noGrp="1"/>
          </p:cNvSpPr>
          <p:nvPr>
            <p:ph type="sldNum" sz="quarter" idx="12"/>
          </p:nvPr>
        </p:nvSpPr>
        <p:spPr/>
        <p:txBody>
          <a:bodyPr/>
          <a:lstStyle/>
          <a:p>
            <a:fld id="{9904ED2C-9984-4E23-B1E1-737AAE806059}" type="slidenum">
              <a:rPr lang="en-US" smtClean="0"/>
              <a:t>‹#›</a:t>
            </a:fld>
            <a:endParaRPr lang="en-US"/>
          </a:p>
        </p:txBody>
      </p:sp>
    </p:spTree>
    <p:extLst>
      <p:ext uri="{BB962C8B-B14F-4D97-AF65-F5344CB8AC3E}">
        <p14:creationId xmlns:p14="http://schemas.microsoft.com/office/powerpoint/2010/main" val="453346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4BC53C4-733F-D14B-6EDD-6FD5CE8E3A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D94D5D14-7B7D-D28F-2902-18DF7C8E42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C9A72E7-AD1C-A762-C8B7-21CCC904F9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3C23A0-9753-4FF0-B277-59D86E47480B}" type="datetimeFigureOut">
              <a:rPr lang="en-US" smtClean="0"/>
              <a:t>9/4/2024</a:t>
            </a:fld>
            <a:endParaRPr lang="en-US"/>
          </a:p>
        </p:txBody>
      </p:sp>
      <p:sp>
        <p:nvSpPr>
          <p:cNvPr id="5" name="Footer Placeholder 4">
            <a:extLst>
              <a:ext uri="{FF2B5EF4-FFF2-40B4-BE49-F238E27FC236}">
                <a16:creationId xmlns="" xmlns:a16="http://schemas.microsoft.com/office/drawing/2014/main" id="{08D5199B-3FF3-4EF8-9252-A201631065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928B3394-AC07-BD39-FF2A-4D33B4435F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4ED2C-9984-4E23-B1E1-737AAE806059}" type="slidenum">
              <a:rPr lang="en-US" smtClean="0"/>
              <a:t>‹#›</a:t>
            </a:fld>
            <a:endParaRPr lang="en-US"/>
          </a:p>
        </p:txBody>
      </p:sp>
    </p:spTree>
    <p:extLst>
      <p:ext uri="{BB962C8B-B14F-4D97-AF65-F5344CB8AC3E}">
        <p14:creationId xmlns:p14="http://schemas.microsoft.com/office/powerpoint/2010/main" val="4294266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5847F4-D119-776F-7241-E6A164BB44D2}"/>
              </a:ext>
            </a:extLst>
          </p:cNvPr>
          <p:cNvSpPr>
            <a:spLocks noGrp="1"/>
          </p:cNvSpPr>
          <p:nvPr>
            <p:ph type="ctrTitle"/>
          </p:nvPr>
        </p:nvSpPr>
        <p:spPr>
          <a:xfrm>
            <a:off x="1727202" y="1122363"/>
            <a:ext cx="9144000" cy="2387600"/>
          </a:xfrm>
        </p:spPr>
        <p:txBody>
          <a:bodyPr/>
          <a:lstStyle/>
          <a:p>
            <a:r>
              <a:rPr lang="fa-IR" dirty="0"/>
              <a:t/>
            </a:r>
            <a:br>
              <a:rPr lang="fa-IR" dirty="0"/>
            </a:br>
            <a:endParaRPr lang="en-US" dirty="0"/>
          </a:p>
        </p:txBody>
      </p:sp>
      <p:sp>
        <p:nvSpPr>
          <p:cNvPr id="3" name="Subtitle 2">
            <a:extLst>
              <a:ext uri="{FF2B5EF4-FFF2-40B4-BE49-F238E27FC236}">
                <a16:creationId xmlns="" xmlns:a16="http://schemas.microsoft.com/office/drawing/2014/main" id="{52BD80BC-4710-91DD-0D8D-1B8DE1AD2F4F}"/>
              </a:ext>
            </a:extLst>
          </p:cNvPr>
          <p:cNvSpPr>
            <a:spLocks noGrp="1"/>
          </p:cNvSpPr>
          <p:nvPr>
            <p:ph type="subTitle" idx="1"/>
          </p:nvPr>
        </p:nvSpPr>
        <p:spPr>
          <a:xfrm>
            <a:off x="3974746" y="3170458"/>
            <a:ext cx="9144000" cy="1655762"/>
          </a:xfrm>
        </p:spPr>
        <p:txBody>
          <a:bodyPr>
            <a:normAutofit/>
          </a:bodyPr>
          <a:lstStyle/>
          <a:p>
            <a:r>
              <a:rPr lang="fa-IR" sz="2000" dirty="0">
                <a:latin typeface="Vazir" panose="020B0603030804020204" pitchFamily="34" charset="-78"/>
                <a:cs typeface="Vazir" panose="020B0603030804020204" pitchFamily="34" charset="-78"/>
              </a:rPr>
              <a:t>معاونت آموزشی و مهارتی وعلوم و تحقیقات تهران</a:t>
            </a:r>
            <a:endParaRPr lang="en-US" sz="2000" dirty="0">
              <a:latin typeface="Vazir" panose="020B0603030804020204" pitchFamily="34" charset="-78"/>
              <a:cs typeface="Vazir" panose="020B0603030804020204" pitchFamily="34" charset="-78"/>
            </a:endParaRPr>
          </a:p>
        </p:txBody>
      </p:sp>
      <p:pic>
        <p:nvPicPr>
          <p:cNvPr id="5" name="Picture 4">
            <a:extLst>
              <a:ext uri="{FF2B5EF4-FFF2-40B4-BE49-F238E27FC236}">
                <a16:creationId xmlns="" xmlns:a16="http://schemas.microsoft.com/office/drawing/2014/main" id="{F2BE3575-ECAB-CCFF-8172-856B6ACDEB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7465" y="74881"/>
            <a:ext cx="2512464" cy="1974640"/>
          </a:xfrm>
          <a:prstGeom prst="rect">
            <a:avLst/>
          </a:prstGeom>
        </p:spPr>
      </p:pic>
      <p:pic>
        <p:nvPicPr>
          <p:cNvPr id="7" name="Picture 6">
            <a:extLst>
              <a:ext uri="{FF2B5EF4-FFF2-40B4-BE49-F238E27FC236}">
                <a16:creationId xmlns="" xmlns:a16="http://schemas.microsoft.com/office/drawing/2014/main" id="{F1FCDF8F-DDD0-D480-61BC-2B6A444A95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846"/>
            <a:ext cx="4836920" cy="6849154"/>
          </a:xfrm>
          <a:prstGeom prst="rect">
            <a:avLst/>
          </a:prstGeom>
        </p:spPr>
      </p:pic>
      <p:sp>
        <p:nvSpPr>
          <p:cNvPr id="8" name="TextBox 7">
            <a:extLst>
              <a:ext uri="{FF2B5EF4-FFF2-40B4-BE49-F238E27FC236}">
                <a16:creationId xmlns="" xmlns:a16="http://schemas.microsoft.com/office/drawing/2014/main" id="{4DC7BEE8-3DC3-F6FB-7108-CD97E64F7530}"/>
              </a:ext>
            </a:extLst>
          </p:cNvPr>
          <p:cNvSpPr txBox="1"/>
          <p:nvPr/>
        </p:nvSpPr>
        <p:spPr>
          <a:xfrm>
            <a:off x="6121399" y="2632860"/>
            <a:ext cx="4774013" cy="400110"/>
          </a:xfrm>
          <a:prstGeom prst="rect">
            <a:avLst/>
          </a:prstGeom>
          <a:noFill/>
        </p:spPr>
        <p:txBody>
          <a:bodyPr wrap="square" rtlCol="0">
            <a:spAutoFit/>
          </a:bodyPr>
          <a:lstStyle/>
          <a:p>
            <a:pPr algn="r" rtl="1"/>
            <a:r>
              <a:rPr lang="fa-IR" sz="2000" dirty="0">
                <a:latin typeface="Vazir" panose="020B0603030804020204" pitchFamily="34" charset="-78"/>
                <a:cs typeface="Vazir" panose="020B0603030804020204" pitchFamily="34" charset="-78"/>
              </a:rPr>
              <a:t>مدرسه عالی مهارتی رباتیک و هوش مصنوعی</a:t>
            </a:r>
            <a:endParaRPr lang="en-US" sz="2000" dirty="0">
              <a:latin typeface="Vazir" panose="020B0603030804020204" pitchFamily="34" charset="-78"/>
              <a:cs typeface="Vazir" panose="020B0603030804020204" pitchFamily="34" charset="-78"/>
            </a:endParaRPr>
          </a:p>
        </p:txBody>
      </p:sp>
      <p:sp>
        <p:nvSpPr>
          <p:cNvPr id="9" name="TextBox 8">
            <a:extLst>
              <a:ext uri="{FF2B5EF4-FFF2-40B4-BE49-F238E27FC236}">
                <a16:creationId xmlns="" xmlns:a16="http://schemas.microsoft.com/office/drawing/2014/main" id="{9037BE7C-CAC3-A356-7061-0D714CBB78F1}"/>
              </a:ext>
            </a:extLst>
          </p:cNvPr>
          <p:cNvSpPr txBox="1"/>
          <p:nvPr/>
        </p:nvSpPr>
        <p:spPr>
          <a:xfrm>
            <a:off x="6104545" y="3943242"/>
            <a:ext cx="4766655" cy="1815882"/>
          </a:xfrm>
          <a:prstGeom prst="rect">
            <a:avLst/>
          </a:prstGeom>
          <a:noFill/>
        </p:spPr>
        <p:txBody>
          <a:bodyPr wrap="square" rtlCol="0">
            <a:spAutoFit/>
          </a:bodyPr>
          <a:lstStyle/>
          <a:p>
            <a:pPr algn="ctr" rtl="1"/>
            <a:r>
              <a:rPr lang="fa-IR" sz="1600" u="sng" dirty="0">
                <a:latin typeface="Vazir" panose="020B0603030804020204" pitchFamily="34" charset="-78"/>
                <a:cs typeface="Vazir" panose="020B0603030804020204" pitchFamily="34" charset="-78"/>
              </a:rPr>
              <a:t>شهریور سال 1403</a:t>
            </a:r>
          </a:p>
          <a:p>
            <a:pPr algn="ctr" rtl="1"/>
            <a:endParaRPr lang="fa-IR" sz="1600" u="sng" dirty="0">
              <a:latin typeface="Vazir" panose="020B0603030804020204" pitchFamily="34" charset="-78"/>
              <a:cs typeface="Vazir" panose="020B0603030804020204" pitchFamily="34" charset="-78"/>
            </a:endParaRPr>
          </a:p>
          <a:p>
            <a:pPr algn="ctr" rtl="1"/>
            <a:r>
              <a:rPr lang="fa-IR" sz="1600" u="sng" dirty="0">
                <a:latin typeface="Vazir" panose="020B0603030804020204" pitchFamily="34" charset="-78"/>
                <a:cs typeface="Vazir" panose="020B0603030804020204" pitchFamily="34" charset="-78"/>
              </a:rPr>
              <a:t>جلسه اول معارفه، آشنایی،ارائه سرفصل و مفاهیم کلی</a:t>
            </a:r>
          </a:p>
          <a:p>
            <a:pPr algn="ctr" rtl="1"/>
            <a:endParaRPr lang="fa-IR" sz="1600" u="sng" dirty="0">
              <a:latin typeface="Vazir" panose="020B0603030804020204" pitchFamily="34" charset="-78"/>
              <a:cs typeface="Vazir" panose="020B0603030804020204" pitchFamily="34" charset="-78"/>
            </a:endParaRPr>
          </a:p>
          <a:p>
            <a:pPr algn="ctr" rtl="1"/>
            <a:r>
              <a:rPr lang="fa-IR" sz="1600" u="sng" dirty="0">
                <a:latin typeface="Vazir" panose="020B0603030804020204" pitchFamily="34" charset="-78"/>
                <a:cs typeface="Vazir" panose="020B0603030804020204" pitchFamily="34" charset="-78"/>
              </a:rPr>
              <a:t>پنجشنبه 14 شهریور ماه</a:t>
            </a:r>
          </a:p>
          <a:p>
            <a:pPr algn="ctr" rtl="1"/>
            <a:endParaRPr lang="fa-IR" sz="1600" u="sng" dirty="0">
              <a:latin typeface="Vazir" panose="020B0603030804020204" pitchFamily="34" charset="-78"/>
              <a:cs typeface="Vazir" panose="020B0603030804020204" pitchFamily="34" charset="-78"/>
            </a:endParaRPr>
          </a:p>
          <a:p>
            <a:pPr algn="ctr" rtl="1"/>
            <a:r>
              <a:rPr lang="fa-IR" sz="1600" u="sng" dirty="0">
                <a:latin typeface="Vazir" panose="020B0603030804020204" pitchFamily="34" charset="-78"/>
                <a:cs typeface="Vazir" panose="020B0603030804020204" pitchFamily="34" charset="-78"/>
              </a:rPr>
              <a:t>ساعت 15:00 الی 17:00</a:t>
            </a:r>
            <a:endParaRPr lang="en-US" sz="1600" u="sng" dirty="0">
              <a:latin typeface="Vazir" panose="020B0603030804020204" pitchFamily="34" charset="-78"/>
              <a:cs typeface="Vazir" panose="020B0603030804020204" pitchFamily="34" charset="-78"/>
            </a:endParaRPr>
          </a:p>
        </p:txBody>
      </p:sp>
    </p:spTree>
    <p:extLst>
      <p:ext uri="{BB962C8B-B14F-4D97-AF65-F5344CB8AC3E}">
        <p14:creationId xmlns:p14="http://schemas.microsoft.com/office/powerpoint/2010/main" val="1863450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3"/>
            <a:ext cx="10515600" cy="1325563"/>
          </a:xfrm>
        </p:spPr>
        <p:txBody>
          <a:bodyPr/>
          <a:lstStyle/>
          <a:p>
            <a:pPr algn="r" rtl="1"/>
            <a:r>
              <a:rPr lang="en-US" dirty="0" smtClean="0">
                <a:latin typeface="Vazir" panose="020B0603030804020204" pitchFamily="34" charset="-78"/>
                <a:cs typeface="Vazir" panose="020B0603030804020204" pitchFamily="34" charset="-78"/>
              </a:rPr>
              <a:t>Visual Studio Code</a:t>
            </a:r>
            <a:endParaRPr lang="en-US" dirty="0">
              <a:latin typeface="Vazir" panose="020B0603030804020204" pitchFamily="34" charset="-78"/>
              <a:cs typeface="Vazir" panose="020B0603030804020204" pitchFamily="34"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62207"/>
            <a:ext cx="8441664" cy="559579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3370" y="2467504"/>
            <a:ext cx="2143125" cy="2143125"/>
          </a:xfrm>
          <a:prstGeom prst="rect">
            <a:avLst/>
          </a:prstGeom>
        </p:spPr>
      </p:pic>
    </p:spTree>
    <p:extLst>
      <p:ext uri="{BB962C8B-B14F-4D97-AF65-F5344CB8AC3E}">
        <p14:creationId xmlns:p14="http://schemas.microsoft.com/office/powerpoint/2010/main" val="3523506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394"/>
            <a:ext cx="10515600" cy="1325563"/>
          </a:xfrm>
        </p:spPr>
        <p:txBody>
          <a:bodyPr/>
          <a:lstStyle/>
          <a:p>
            <a:pPr algn="r" rtl="1"/>
            <a:r>
              <a:rPr lang="en-US" dirty="0" smtClean="0">
                <a:latin typeface="Vazir" panose="020B0603030804020204" pitchFamily="34" charset="-78"/>
                <a:cs typeface="Vazir" panose="020B0603030804020204" pitchFamily="34" charset="-78"/>
              </a:rPr>
              <a:t>Visual Studio</a:t>
            </a:r>
            <a:endParaRPr lang="en-US" dirty="0">
              <a:latin typeface="Vazir" panose="020B0603030804020204" pitchFamily="34" charset="-78"/>
              <a:cs typeface="Vazir" panose="020B0603030804020204" pitchFamily="34" charset="-7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934" y="1424975"/>
            <a:ext cx="9465734" cy="514023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5903" y="2806170"/>
            <a:ext cx="1838325" cy="1838325"/>
          </a:xfrm>
          <a:prstGeom prst="rect">
            <a:avLst/>
          </a:prstGeom>
        </p:spPr>
      </p:pic>
    </p:spTree>
    <p:extLst>
      <p:ext uri="{BB962C8B-B14F-4D97-AF65-F5344CB8AC3E}">
        <p14:creationId xmlns:p14="http://schemas.microsoft.com/office/powerpoint/2010/main" val="3984548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latin typeface="Vazir" panose="020B0603030804020204" pitchFamily="34" charset="-78"/>
                <a:cs typeface="Vazir" panose="020B0603030804020204" pitchFamily="34" charset="-78"/>
              </a:rPr>
              <a:t>JetBrains Rider</a:t>
            </a:r>
            <a:endParaRPr lang="en-US" dirty="0">
              <a:latin typeface="Vazir" panose="020B0603030804020204" pitchFamily="34" charset="-78"/>
              <a:cs typeface="Vazir" panose="020B0603030804020204" pitchFamily="34"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72" y="1503839"/>
            <a:ext cx="9526627" cy="504936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6447" y="2870199"/>
            <a:ext cx="2136219" cy="2136219"/>
          </a:xfrm>
          <a:prstGeom prst="rect">
            <a:avLst/>
          </a:prstGeom>
        </p:spPr>
      </p:pic>
    </p:spTree>
    <p:extLst>
      <p:ext uri="{BB962C8B-B14F-4D97-AF65-F5344CB8AC3E}">
        <p14:creationId xmlns:p14="http://schemas.microsoft.com/office/powerpoint/2010/main" val="2846792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B36C66-E10C-0A72-71B2-75F4ADDF273E}"/>
              </a:ext>
            </a:extLst>
          </p:cNvPr>
          <p:cNvSpPr>
            <a:spLocks noGrp="1"/>
          </p:cNvSpPr>
          <p:nvPr>
            <p:ph type="title"/>
          </p:nvPr>
        </p:nvSpPr>
        <p:spPr>
          <a:xfrm>
            <a:off x="846746" y="91658"/>
            <a:ext cx="10515600" cy="1325563"/>
          </a:xfrm>
        </p:spPr>
        <p:txBody>
          <a:bodyPr/>
          <a:lstStyle/>
          <a:p>
            <a:pPr algn="r" rtl="1"/>
            <a:r>
              <a:rPr lang="fa-IR" dirty="0">
                <a:latin typeface="Vazirmatn Light" pitchFamily="2" charset="-78"/>
                <a:cs typeface="Vazirmatn Light" pitchFamily="2" charset="-78"/>
              </a:rPr>
              <a:t>تعریف و ساختار کامپیوتر</a:t>
            </a:r>
            <a:endParaRPr lang="en-US" dirty="0">
              <a:latin typeface="Vazirmatn Light" pitchFamily="2" charset="-78"/>
              <a:cs typeface="Vazirmatn Light" pitchFamily="2" charset="-78"/>
            </a:endParaRPr>
          </a:p>
        </p:txBody>
      </p:sp>
      <p:sp>
        <p:nvSpPr>
          <p:cNvPr id="3" name="Content Placeholder 2">
            <a:extLst>
              <a:ext uri="{FF2B5EF4-FFF2-40B4-BE49-F238E27FC236}">
                <a16:creationId xmlns="" xmlns:a16="http://schemas.microsoft.com/office/drawing/2014/main" id="{45A9C3DD-1E0C-B23A-9BF1-2632228D7B41}"/>
              </a:ext>
            </a:extLst>
          </p:cNvPr>
          <p:cNvSpPr>
            <a:spLocks noGrp="1"/>
          </p:cNvSpPr>
          <p:nvPr>
            <p:ph idx="1"/>
          </p:nvPr>
        </p:nvSpPr>
        <p:spPr>
          <a:xfrm>
            <a:off x="838200" y="1500879"/>
            <a:ext cx="10515600" cy="4351338"/>
          </a:xfrm>
        </p:spPr>
        <p:txBody>
          <a:bodyPr>
            <a:normAutofit/>
          </a:bodyPr>
          <a:lstStyle/>
          <a:p>
            <a:pPr marL="0" indent="0" algn="r" rtl="1">
              <a:buNone/>
            </a:pPr>
            <a:r>
              <a:rPr lang="fa-IR" sz="1400" dirty="0">
                <a:latin typeface="Vazir" panose="020B0603030804020204" pitchFamily="34" charset="-78"/>
                <a:cs typeface="Vazir" panose="020B0603030804020204" pitchFamily="34" charset="-78"/>
              </a:rPr>
              <a:t>دستگاهی الکترونیک است که می‌تواند برنامه‌ریزی شود تا دستورها و محاسبات ریاضیاتی و منطقی را به‌صورت خودکار از طریق برنامه‌نویسی انجام دهد</a:t>
            </a:r>
            <a:endParaRPr lang="en-US" sz="1400" dirty="0">
              <a:latin typeface="Vazir" panose="020B0603030804020204" pitchFamily="34" charset="-78"/>
              <a:cs typeface="Vazir" panose="020B0603030804020204" pitchFamily="34" charset="-78"/>
            </a:endParaRPr>
          </a:p>
        </p:txBody>
      </p:sp>
      <p:sp>
        <p:nvSpPr>
          <p:cNvPr id="4" name="Rectangle 3">
            <a:extLst>
              <a:ext uri="{FF2B5EF4-FFF2-40B4-BE49-F238E27FC236}">
                <a16:creationId xmlns="" xmlns:a16="http://schemas.microsoft.com/office/drawing/2014/main" id="{078ED867-A9A5-59CD-F87E-8D8DCB7FA97A}"/>
              </a:ext>
            </a:extLst>
          </p:cNvPr>
          <p:cNvSpPr/>
          <p:nvPr/>
        </p:nvSpPr>
        <p:spPr>
          <a:xfrm>
            <a:off x="2315913" y="2298815"/>
            <a:ext cx="1555335" cy="6323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Vazir" panose="020B0603030804020204" pitchFamily="34" charset="-78"/>
              <a:cs typeface="Vazir" panose="020B0603030804020204" pitchFamily="34" charset="-78"/>
            </a:endParaRPr>
          </a:p>
        </p:txBody>
      </p:sp>
      <p:sp>
        <p:nvSpPr>
          <p:cNvPr id="5" name="Rectangle 4">
            <a:extLst>
              <a:ext uri="{FF2B5EF4-FFF2-40B4-BE49-F238E27FC236}">
                <a16:creationId xmlns="" xmlns:a16="http://schemas.microsoft.com/office/drawing/2014/main" id="{EC6B16C4-8E34-AFEF-04EB-ABF122FC7184}"/>
              </a:ext>
            </a:extLst>
          </p:cNvPr>
          <p:cNvSpPr/>
          <p:nvPr/>
        </p:nvSpPr>
        <p:spPr>
          <a:xfrm>
            <a:off x="5198872" y="2298815"/>
            <a:ext cx="1555335" cy="6323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Vazir" panose="020B0603030804020204" pitchFamily="34" charset="-78"/>
              <a:cs typeface="Vazir" panose="020B0603030804020204" pitchFamily="34" charset="-78"/>
            </a:endParaRPr>
          </a:p>
        </p:txBody>
      </p:sp>
      <p:sp>
        <p:nvSpPr>
          <p:cNvPr id="6" name="Rectangle 5">
            <a:extLst>
              <a:ext uri="{FF2B5EF4-FFF2-40B4-BE49-F238E27FC236}">
                <a16:creationId xmlns="" xmlns:a16="http://schemas.microsoft.com/office/drawing/2014/main" id="{5E66D10F-68B1-B7FD-0266-74EC9EDA8E2E}"/>
              </a:ext>
            </a:extLst>
          </p:cNvPr>
          <p:cNvSpPr/>
          <p:nvPr/>
        </p:nvSpPr>
        <p:spPr>
          <a:xfrm>
            <a:off x="8081831" y="2298815"/>
            <a:ext cx="1555335" cy="6323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Vazir" panose="020B0603030804020204" pitchFamily="34" charset="-78"/>
              <a:cs typeface="Vazir" panose="020B0603030804020204" pitchFamily="34" charset="-78"/>
            </a:endParaRPr>
          </a:p>
        </p:txBody>
      </p:sp>
      <p:cxnSp>
        <p:nvCxnSpPr>
          <p:cNvPr id="8" name="Straight Arrow Connector 7">
            <a:extLst>
              <a:ext uri="{FF2B5EF4-FFF2-40B4-BE49-F238E27FC236}">
                <a16:creationId xmlns="" xmlns:a16="http://schemas.microsoft.com/office/drawing/2014/main" id="{C4ED939F-542D-4479-7BED-4B6A2EF60A9A}"/>
              </a:ext>
            </a:extLst>
          </p:cNvPr>
          <p:cNvCxnSpPr/>
          <p:nvPr/>
        </p:nvCxnSpPr>
        <p:spPr>
          <a:xfrm>
            <a:off x="3939613" y="2615009"/>
            <a:ext cx="11793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 xmlns:a16="http://schemas.microsoft.com/office/drawing/2014/main" id="{E973CA71-3491-6CF8-4A96-E27042BB6EBE}"/>
              </a:ext>
            </a:extLst>
          </p:cNvPr>
          <p:cNvCxnSpPr/>
          <p:nvPr/>
        </p:nvCxnSpPr>
        <p:spPr>
          <a:xfrm>
            <a:off x="6836637" y="2615009"/>
            <a:ext cx="11793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D1E58730-E5D3-018F-2CAC-C9A315238B55}"/>
              </a:ext>
            </a:extLst>
          </p:cNvPr>
          <p:cNvSpPr txBox="1"/>
          <p:nvPr/>
        </p:nvSpPr>
        <p:spPr>
          <a:xfrm>
            <a:off x="2813695" y="2459626"/>
            <a:ext cx="591629" cy="338554"/>
          </a:xfrm>
          <a:prstGeom prst="rect">
            <a:avLst/>
          </a:prstGeom>
          <a:noFill/>
        </p:spPr>
        <p:txBody>
          <a:bodyPr wrap="square" rtlCol="0">
            <a:spAutoFit/>
          </a:bodyPr>
          <a:lstStyle/>
          <a:p>
            <a:r>
              <a:rPr lang="fa-IR" sz="1600" dirty="0">
                <a:solidFill>
                  <a:schemeClr val="bg1"/>
                </a:solidFill>
                <a:latin typeface="Vazir" panose="020B0603030804020204" pitchFamily="34" charset="-78"/>
                <a:cs typeface="Vazir" panose="020B0603030804020204" pitchFamily="34" charset="-78"/>
              </a:rPr>
              <a:t>داده</a:t>
            </a:r>
            <a:endParaRPr lang="en-US" sz="1600" dirty="0">
              <a:solidFill>
                <a:schemeClr val="bg1"/>
              </a:solidFill>
              <a:latin typeface="Vazir" panose="020B0603030804020204" pitchFamily="34" charset="-78"/>
              <a:cs typeface="Vazir" panose="020B0603030804020204" pitchFamily="34" charset="-78"/>
            </a:endParaRPr>
          </a:p>
        </p:txBody>
      </p:sp>
      <p:sp>
        <p:nvSpPr>
          <p:cNvPr id="12" name="TextBox 11">
            <a:extLst>
              <a:ext uri="{FF2B5EF4-FFF2-40B4-BE49-F238E27FC236}">
                <a16:creationId xmlns="" xmlns:a16="http://schemas.microsoft.com/office/drawing/2014/main" id="{E5A78485-B559-1DE5-46C6-D4996E70B48D}"/>
              </a:ext>
            </a:extLst>
          </p:cNvPr>
          <p:cNvSpPr txBox="1"/>
          <p:nvPr/>
        </p:nvSpPr>
        <p:spPr>
          <a:xfrm>
            <a:off x="3959733" y="2324532"/>
            <a:ext cx="863126" cy="338554"/>
          </a:xfrm>
          <a:prstGeom prst="rect">
            <a:avLst/>
          </a:prstGeom>
          <a:noFill/>
        </p:spPr>
        <p:txBody>
          <a:bodyPr wrap="square" rtlCol="0">
            <a:spAutoFit/>
          </a:bodyPr>
          <a:lstStyle/>
          <a:p>
            <a:pPr algn="r" rtl="1"/>
            <a:r>
              <a:rPr lang="fa-IR" sz="1600" dirty="0">
                <a:latin typeface="Vazir" panose="020B0603030804020204" pitchFamily="34" charset="-78"/>
                <a:cs typeface="Vazir" panose="020B0603030804020204" pitchFamily="34" charset="-78"/>
              </a:rPr>
              <a:t>ورودی</a:t>
            </a:r>
            <a:endParaRPr lang="en-US" sz="1600" dirty="0">
              <a:latin typeface="Vazir" panose="020B0603030804020204" pitchFamily="34" charset="-78"/>
              <a:cs typeface="Vazir" panose="020B0603030804020204" pitchFamily="34" charset="-78"/>
            </a:endParaRPr>
          </a:p>
        </p:txBody>
      </p:sp>
      <p:sp>
        <p:nvSpPr>
          <p:cNvPr id="13" name="TextBox 12">
            <a:extLst>
              <a:ext uri="{FF2B5EF4-FFF2-40B4-BE49-F238E27FC236}">
                <a16:creationId xmlns="" xmlns:a16="http://schemas.microsoft.com/office/drawing/2014/main" id="{247F6ACA-F845-BC8A-C440-205408F428EE}"/>
              </a:ext>
            </a:extLst>
          </p:cNvPr>
          <p:cNvSpPr txBox="1"/>
          <p:nvPr/>
        </p:nvSpPr>
        <p:spPr>
          <a:xfrm>
            <a:off x="6986456" y="2334940"/>
            <a:ext cx="863126" cy="338554"/>
          </a:xfrm>
          <a:prstGeom prst="rect">
            <a:avLst/>
          </a:prstGeom>
          <a:noFill/>
        </p:spPr>
        <p:txBody>
          <a:bodyPr wrap="square" rtlCol="0">
            <a:spAutoFit/>
          </a:bodyPr>
          <a:lstStyle/>
          <a:p>
            <a:r>
              <a:rPr lang="fa-IR" sz="1600" dirty="0">
                <a:latin typeface="Vazir" panose="020B0603030804020204" pitchFamily="34" charset="-78"/>
                <a:cs typeface="Vazir" panose="020B0603030804020204" pitchFamily="34" charset="-78"/>
              </a:rPr>
              <a:t>خروجی</a:t>
            </a:r>
            <a:endParaRPr lang="en-US" sz="1600" dirty="0">
              <a:latin typeface="Vazir" panose="020B0603030804020204" pitchFamily="34" charset="-78"/>
              <a:cs typeface="Vazir" panose="020B0603030804020204" pitchFamily="34" charset="-78"/>
            </a:endParaRPr>
          </a:p>
        </p:txBody>
      </p:sp>
      <p:sp>
        <p:nvSpPr>
          <p:cNvPr id="14" name="TextBox 13">
            <a:extLst>
              <a:ext uri="{FF2B5EF4-FFF2-40B4-BE49-F238E27FC236}">
                <a16:creationId xmlns="" xmlns:a16="http://schemas.microsoft.com/office/drawing/2014/main" id="{CAC7E0BE-0E7A-72BD-F310-6F53E9A13F1F}"/>
              </a:ext>
            </a:extLst>
          </p:cNvPr>
          <p:cNvSpPr txBox="1"/>
          <p:nvPr/>
        </p:nvSpPr>
        <p:spPr>
          <a:xfrm>
            <a:off x="5511548" y="2346429"/>
            <a:ext cx="929981" cy="584775"/>
          </a:xfrm>
          <a:prstGeom prst="rect">
            <a:avLst/>
          </a:prstGeom>
          <a:noFill/>
        </p:spPr>
        <p:txBody>
          <a:bodyPr wrap="square" rtlCol="0">
            <a:spAutoFit/>
          </a:bodyPr>
          <a:lstStyle/>
          <a:p>
            <a:pPr algn="ctr"/>
            <a:r>
              <a:rPr lang="fa-IR" sz="1600" dirty="0">
                <a:solidFill>
                  <a:schemeClr val="bg1"/>
                </a:solidFill>
                <a:latin typeface="Vazir" panose="020B0603030804020204" pitchFamily="34" charset="-78"/>
                <a:cs typeface="Vazir" panose="020B0603030804020204" pitchFamily="34" charset="-78"/>
              </a:rPr>
              <a:t>پردازش</a:t>
            </a:r>
          </a:p>
          <a:p>
            <a:pPr algn="ctr"/>
            <a:r>
              <a:rPr lang="fa-IR" sz="1600" dirty="0">
                <a:solidFill>
                  <a:schemeClr val="bg1"/>
                </a:solidFill>
                <a:latin typeface="Vazir" panose="020B0603030804020204" pitchFamily="34" charset="-78"/>
                <a:cs typeface="Vazir" panose="020B0603030804020204" pitchFamily="34" charset="-78"/>
              </a:rPr>
              <a:t>(عملیات)</a:t>
            </a:r>
            <a:endParaRPr lang="en-US" sz="1600" dirty="0">
              <a:solidFill>
                <a:schemeClr val="bg1"/>
              </a:solidFill>
              <a:latin typeface="Vazir" panose="020B0603030804020204" pitchFamily="34" charset="-78"/>
              <a:cs typeface="Vazir" panose="020B0603030804020204" pitchFamily="34" charset="-78"/>
            </a:endParaRPr>
          </a:p>
        </p:txBody>
      </p:sp>
      <p:sp>
        <p:nvSpPr>
          <p:cNvPr id="15" name="TextBox 14">
            <a:extLst>
              <a:ext uri="{FF2B5EF4-FFF2-40B4-BE49-F238E27FC236}">
                <a16:creationId xmlns="" xmlns:a16="http://schemas.microsoft.com/office/drawing/2014/main" id="{113240B7-C8F3-67F7-B3A4-606CA22B6BFB}"/>
              </a:ext>
            </a:extLst>
          </p:cNvPr>
          <p:cNvSpPr txBox="1"/>
          <p:nvPr/>
        </p:nvSpPr>
        <p:spPr>
          <a:xfrm>
            <a:off x="8428213" y="2469539"/>
            <a:ext cx="1153683" cy="338554"/>
          </a:xfrm>
          <a:prstGeom prst="rect">
            <a:avLst/>
          </a:prstGeom>
          <a:noFill/>
        </p:spPr>
        <p:txBody>
          <a:bodyPr wrap="square" rtlCol="0">
            <a:spAutoFit/>
          </a:bodyPr>
          <a:lstStyle/>
          <a:p>
            <a:r>
              <a:rPr lang="fa-IR" sz="1600" dirty="0">
                <a:solidFill>
                  <a:schemeClr val="bg1"/>
                </a:solidFill>
                <a:latin typeface="Vazir" panose="020B0603030804020204" pitchFamily="34" charset="-78"/>
                <a:cs typeface="Vazir" panose="020B0603030804020204" pitchFamily="34" charset="-78"/>
              </a:rPr>
              <a:t>اطلاعات</a:t>
            </a:r>
            <a:endParaRPr lang="en-US" sz="1600" dirty="0">
              <a:solidFill>
                <a:schemeClr val="bg1"/>
              </a:solidFill>
              <a:latin typeface="Vazir" panose="020B0603030804020204" pitchFamily="34" charset="-78"/>
              <a:cs typeface="Vazir" panose="020B0603030804020204" pitchFamily="34" charset="-78"/>
            </a:endParaRPr>
          </a:p>
        </p:txBody>
      </p:sp>
      <p:pic>
        <p:nvPicPr>
          <p:cNvPr id="17" name="Picture 16">
            <a:extLst>
              <a:ext uri="{FF2B5EF4-FFF2-40B4-BE49-F238E27FC236}">
                <a16:creationId xmlns="" xmlns:a16="http://schemas.microsoft.com/office/drawing/2014/main" id="{1B51E3E6-91E3-FC70-94EC-2E6F31CC4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943" y="3415643"/>
            <a:ext cx="1905240" cy="1457534"/>
          </a:xfrm>
          <a:prstGeom prst="rect">
            <a:avLst/>
          </a:prstGeom>
        </p:spPr>
      </p:pic>
      <p:pic>
        <p:nvPicPr>
          <p:cNvPr id="19" name="Picture 18">
            <a:extLst>
              <a:ext uri="{FF2B5EF4-FFF2-40B4-BE49-F238E27FC236}">
                <a16:creationId xmlns="" xmlns:a16="http://schemas.microsoft.com/office/drawing/2014/main" id="{9B17F210-3769-4A9E-968C-B2018CECF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6656" y="3417500"/>
            <a:ext cx="2160775" cy="1453820"/>
          </a:xfrm>
          <a:prstGeom prst="rect">
            <a:avLst/>
          </a:prstGeom>
        </p:spPr>
      </p:pic>
      <p:pic>
        <p:nvPicPr>
          <p:cNvPr id="21" name="Picture 20">
            <a:extLst>
              <a:ext uri="{FF2B5EF4-FFF2-40B4-BE49-F238E27FC236}">
                <a16:creationId xmlns="" xmlns:a16="http://schemas.microsoft.com/office/drawing/2014/main" id="{91A330A1-8750-6080-AEB0-5397F5AF19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0904" y="3416503"/>
            <a:ext cx="2177990" cy="1455815"/>
          </a:xfrm>
          <a:prstGeom prst="rect">
            <a:avLst/>
          </a:prstGeom>
        </p:spPr>
      </p:pic>
      <p:pic>
        <p:nvPicPr>
          <p:cNvPr id="35" name="Picture 34">
            <a:extLst>
              <a:ext uri="{FF2B5EF4-FFF2-40B4-BE49-F238E27FC236}">
                <a16:creationId xmlns="" xmlns:a16="http://schemas.microsoft.com/office/drawing/2014/main" id="{99890788-458E-04FB-EF21-389C4BA6DD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2367" y="3417422"/>
            <a:ext cx="2077136" cy="1453977"/>
          </a:xfrm>
          <a:prstGeom prst="rect">
            <a:avLst/>
          </a:prstGeom>
        </p:spPr>
      </p:pic>
      <p:pic>
        <p:nvPicPr>
          <p:cNvPr id="37" name="Picture 36">
            <a:extLst>
              <a:ext uri="{FF2B5EF4-FFF2-40B4-BE49-F238E27FC236}">
                <a16:creationId xmlns="" xmlns:a16="http://schemas.microsoft.com/office/drawing/2014/main" id="{E9F6F148-83D1-5C55-7A5E-4298CD68A7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62978" y="3416503"/>
            <a:ext cx="2412893" cy="1455815"/>
          </a:xfrm>
          <a:prstGeom prst="rect">
            <a:avLst/>
          </a:prstGeom>
        </p:spPr>
      </p:pic>
      <p:pic>
        <p:nvPicPr>
          <p:cNvPr id="39" name="Picture 38">
            <a:extLst>
              <a:ext uri="{FF2B5EF4-FFF2-40B4-BE49-F238E27FC236}">
                <a16:creationId xmlns="" xmlns:a16="http://schemas.microsoft.com/office/drawing/2014/main" id="{397D1F4C-2A6A-77F6-D2A4-532297B8284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1767" y="5052706"/>
            <a:ext cx="2160776" cy="1658664"/>
          </a:xfrm>
          <a:prstGeom prst="rect">
            <a:avLst/>
          </a:prstGeom>
        </p:spPr>
      </p:pic>
      <p:pic>
        <p:nvPicPr>
          <p:cNvPr id="41" name="Picture 40">
            <a:extLst>
              <a:ext uri="{FF2B5EF4-FFF2-40B4-BE49-F238E27FC236}">
                <a16:creationId xmlns="" xmlns:a16="http://schemas.microsoft.com/office/drawing/2014/main" id="{F38E29D6-1483-7800-BEF8-A197900AA1D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36861" y="5038437"/>
            <a:ext cx="2238524" cy="1692112"/>
          </a:xfrm>
          <a:prstGeom prst="rect">
            <a:avLst/>
          </a:prstGeom>
        </p:spPr>
      </p:pic>
      <p:pic>
        <p:nvPicPr>
          <p:cNvPr id="43" name="Picture 42">
            <a:extLst>
              <a:ext uri="{FF2B5EF4-FFF2-40B4-BE49-F238E27FC236}">
                <a16:creationId xmlns="" xmlns:a16="http://schemas.microsoft.com/office/drawing/2014/main" id="{0970B28D-EC14-35D3-B8D6-D11FBFD1E4E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29703" y="5038439"/>
            <a:ext cx="2486099" cy="1692109"/>
          </a:xfrm>
          <a:prstGeom prst="rect">
            <a:avLst/>
          </a:prstGeom>
        </p:spPr>
      </p:pic>
      <p:pic>
        <p:nvPicPr>
          <p:cNvPr id="45" name="Picture 44">
            <a:extLst>
              <a:ext uri="{FF2B5EF4-FFF2-40B4-BE49-F238E27FC236}">
                <a16:creationId xmlns="" xmlns:a16="http://schemas.microsoft.com/office/drawing/2014/main" id="{BCC0F796-1215-0DE6-4568-509D5B40DED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70120" y="5035864"/>
            <a:ext cx="3610479" cy="1723697"/>
          </a:xfrm>
          <a:prstGeom prst="rect">
            <a:avLst/>
          </a:prstGeom>
        </p:spPr>
      </p:pic>
    </p:spTree>
    <p:extLst>
      <p:ext uri="{BB962C8B-B14F-4D97-AF65-F5344CB8AC3E}">
        <p14:creationId xmlns:p14="http://schemas.microsoft.com/office/powerpoint/2010/main" val="981285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7E2FB5-F0F3-A194-F483-D544B7603465}"/>
              </a:ext>
            </a:extLst>
          </p:cNvPr>
          <p:cNvSpPr>
            <a:spLocks noGrp="1"/>
          </p:cNvSpPr>
          <p:nvPr>
            <p:ph type="title"/>
          </p:nvPr>
        </p:nvSpPr>
        <p:spPr/>
        <p:txBody>
          <a:bodyPr>
            <a:normAutofit/>
          </a:bodyPr>
          <a:lstStyle/>
          <a:p>
            <a:pPr algn="r" rtl="1"/>
            <a:r>
              <a:rPr lang="fa-IR" sz="4000" dirty="0">
                <a:latin typeface="Vazir" panose="020B0603030804020204" pitchFamily="34" charset="-78"/>
                <a:cs typeface="Vazir" panose="020B0603030804020204" pitchFamily="34" charset="-78"/>
              </a:rPr>
              <a:t>آشنایی با رفتار کامپیوتر با درخواست اجرای برنامه</a:t>
            </a:r>
            <a:endParaRPr lang="en-US" sz="4000" dirty="0">
              <a:latin typeface="Vazir" panose="020B0603030804020204" pitchFamily="34" charset="-78"/>
              <a:cs typeface="Vazir" panose="020B0603030804020204" pitchFamily="34" charset="-78"/>
            </a:endParaRPr>
          </a:p>
        </p:txBody>
      </p:sp>
      <p:sp>
        <p:nvSpPr>
          <p:cNvPr id="4" name="Rectangle 3">
            <a:extLst>
              <a:ext uri="{FF2B5EF4-FFF2-40B4-BE49-F238E27FC236}">
                <a16:creationId xmlns="" xmlns:a16="http://schemas.microsoft.com/office/drawing/2014/main" id="{14795027-54AB-08B1-BABA-CD13BCA84327}"/>
              </a:ext>
            </a:extLst>
          </p:cNvPr>
          <p:cNvSpPr/>
          <p:nvPr/>
        </p:nvSpPr>
        <p:spPr>
          <a:xfrm>
            <a:off x="5375305" y="3493434"/>
            <a:ext cx="1580972" cy="12305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A92493FC-BB74-165F-5B36-C941D20ABA0D}"/>
              </a:ext>
            </a:extLst>
          </p:cNvPr>
          <p:cNvSpPr/>
          <p:nvPr/>
        </p:nvSpPr>
        <p:spPr>
          <a:xfrm>
            <a:off x="3126337" y="2262839"/>
            <a:ext cx="1580972" cy="12305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A5AAB431-70F4-8A59-AB15-08202C896F7E}"/>
              </a:ext>
            </a:extLst>
          </p:cNvPr>
          <p:cNvSpPr/>
          <p:nvPr/>
        </p:nvSpPr>
        <p:spPr>
          <a:xfrm>
            <a:off x="7663442" y="2262838"/>
            <a:ext cx="1580972" cy="12305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A94C1591-A8AE-728E-C85A-43A5A1839CF2}"/>
              </a:ext>
            </a:extLst>
          </p:cNvPr>
          <p:cNvSpPr/>
          <p:nvPr/>
        </p:nvSpPr>
        <p:spPr>
          <a:xfrm>
            <a:off x="3126337" y="4724029"/>
            <a:ext cx="1580972" cy="12305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95F64EF-8E7E-148F-86FE-9E55BFCD296E}"/>
              </a:ext>
            </a:extLst>
          </p:cNvPr>
          <p:cNvSpPr/>
          <p:nvPr/>
        </p:nvSpPr>
        <p:spPr>
          <a:xfrm>
            <a:off x="7663442" y="4724028"/>
            <a:ext cx="1580972" cy="12305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 xmlns:a16="http://schemas.microsoft.com/office/drawing/2014/main" id="{74C9EDA1-DE94-1CF9-26D5-8515A9950275}"/>
              </a:ext>
            </a:extLst>
          </p:cNvPr>
          <p:cNvSpPr txBox="1"/>
          <p:nvPr/>
        </p:nvSpPr>
        <p:spPr>
          <a:xfrm>
            <a:off x="5375304" y="3515439"/>
            <a:ext cx="1580971" cy="1200329"/>
          </a:xfrm>
          <a:prstGeom prst="rect">
            <a:avLst/>
          </a:prstGeom>
          <a:noFill/>
        </p:spPr>
        <p:txBody>
          <a:bodyPr wrap="square" rtlCol="0">
            <a:spAutoFit/>
          </a:bodyPr>
          <a:lstStyle/>
          <a:p>
            <a:pPr algn="ctr"/>
            <a:r>
              <a:rPr lang="en-US" sz="4400" dirty="0">
                <a:solidFill>
                  <a:schemeClr val="bg1"/>
                </a:solidFill>
              </a:rPr>
              <a:t>CPU</a:t>
            </a:r>
          </a:p>
          <a:p>
            <a:pPr algn="ctr"/>
            <a:r>
              <a:rPr lang="en-US" sz="1400" dirty="0">
                <a:solidFill>
                  <a:schemeClr val="bg1"/>
                </a:solidFill>
              </a:rPr>
              <a:t>Central Processing Unit</a:t>
            </a:r>
          </a:p>
        </p:txBody>
      </p:sp>
      <p:sp>
        <p:nvSpPr>
          <p:cNvPr id="12" name="TextBox 11">
            <a:extLst>
              <a:ext uri="{FF2B5EF4-FFF2-40B4-BE49-F238E27FC236}">
                <a16:creationId xmlns="" xmlns:a16="http://schemas.microsoft.com/office/drawing/2014/main" id="{342C336B-7897-A1B6-F3DF-BEBF50195132}"/>
              </a:ext>
            </a:extLst>
          </p:cNvPr>
          <p:cNvSpPr txBox="1"/>
          <p:nvPr/>
        </p:nvSpPr>
        <p:spPr>
          <a:xfrm>
            <a:off x="3126337" y="2262838"/>
            <a:ext cx="1580972" cy="1200329"/>
          </a:xfrm>
          <a:prstGeom prst="rect">
            <a:avLst/>
          </a:prstGeom>
          <a:noFill/>
        </p:spPr>
        <p:txBody>
          <a:bodyPr wrap="square" rtlCol="0">
            <a:spAutoFit/>
          </a:bodyPr>
          <a:lstStyle/>
          <a:p>
            <a:pPr algn="ctr"/>
            <a:r>
              <a:rPr lang="en-US" sz="4400" dirty="0">
                <a:solidFill>
                  <a:schemeClr val="bg1"/>
                </a:solidFill>
              </a:rPr>
              <a:t>RAM</a:t>
            </a:r>
          </a:p>
          <a:p>
            <a:pPr algn="ctr"/>
            <a:r>
              <a:rPr lang="en-US" sz="1400" dirty="0">
                <a:solidFill>
                  <a:schemeClr val="bg1"/>
                </a:solidFill>
              </a:rPr>
              <a:t>Random Access Memory</a:t>
            </a:r>
          </a:p>
        </p:txBody>
      </p:sp>
      <p:sp>
        <p:nvSpPr>
          <p:cNvPr id="13" name="TextBox 12">
            <a:extLst>
              <a:ext uri="{FF2B5EF4-FFF2-40B4-BE49-F238E27FC236}">
                <a16:creationId xmlns="" xmlns:a16="http://schemas.microsoft.com/office/drawing/2014/main" id="{32D0A462-775B-C9D1-F0F3-7A951CBC1A56}"/>
              </a:ext>
            </a:extLst>
          </p:cNvPr>
          <p:cNvSpPr txBox="1"/>
          <p:nvPr/>
        </p:nvSpPr>
        <p:spPr>
          <a:xfrm>
            <a:off x="7663441" y="2262838"/>
            <a:ext cx="1580971" cy="984885"/>
          </a:xfrm>
          <a:prstGeom prst="rect">
            <a:avLst/>
          </a:prstGeom>
          <a:noFill/>
        </p:spPr>
        <p:txBody>
          <a:bodyPr wrap="square" rtlCol="0">
            <a:spAutoFit/>
          </a:bodyPr>
          <a:lstStyle/>
          <a:p>
            <a:pPr algn="ctr"/>
            <a:r>
              <a:rPr lang="en-US" sz="4400" dirty="0">
                <a:solidFill>
                  <a:schemeClr val="bg1"/>
                </a:solidFill>
              </a:rPr>
              <a:t>HARD</a:t>
            </a:r>
          </a:p>
          <a:p>
            <a:pPr algn="ctr"/>
            <a:r>
              <a:rPr lang="en-US" sz="1400" dirty="0">
                <a:solidFill>
                  <a:schemeClr val="bg1"/>
                </a:solidFill>
              </a:rPr>
              <a:t>HDD, SSD, M2,…</a:t>
            </a:r>
          </a:p>
        </p:txBody>
      </p:sp>
      <p:sp>
        <p:nvSpPr>
          <p:cNvPr id="14" name="TextBox 13">
            <a:extLst>
              <a:ext uri="{FF2B5EF4-FFF2-40B4-BE49-F238E27FC236}">
                <a16:creationId xmlns="" xmlns:a16="http://schemas.microsoft.com/office/drawing/2014/main" id="{92DCCD52-47A0-38DD-E2E4-8F5421ACDA03}"/>
              </a:ext>
            </a:extLst>
          </p:cNvPr>
          <p:cNvSpPr txBox="1"/>
          <p:nvPr/>
        </p:nvSpPr>
        <p:spPr>
          <a:xfrm>
            <a:off x="3126337" y="4737069"/>
            <a:ext cx="1580972" cy="1477328"/>
          </a:xfrm>
          <a:prstGeom prst="rect">
            <a:avLst/>
          </a:prstGeom>
          <a:noFill/>
        </p:spPr>
        <p:txBody>
          <a:bodyPr wrap="square" rtlCol="0">
            <a:spAutoFit/>
          </a:bodyPr>
          <a:lstStyle/>
          <a:p>
            <a:pPr algn="ctr"/>
            <a:r>
              <a:rPr lang="en-US" sz="4400" dirty="0">
                <a:solidFill>
                  <a:schemeClr val="bg1"/>
                </a:solidFill>
              </a:rPr>
              <a:t>GPU</a:t>
            </a:r>
          </a:p>
          <a:p>
            <a:pPr algn="ctr"/>
            <a:r>
              <a:rPr lang="en-US" sz="1400" dirty="0">
                <a:solidFill>
                  <a:schemeClr val="bg1"/>
                </a:solidFill>
              </a:rPr>
              <a:t>Graphics Processing Unit</a:t>
            </a:r>
          </a:p>
          <a:p>
            <a:pPr algn="ctr"/>
            <a:endParaRPr lang="en-US" dirty="0"/>
          </a:p>
        </p:txBody>
      </p:sp>
      <p:sp>
        <p:nvSpPr>
          <p:cNvPr id="15" name="TextBox 14">
            <a:extLst>
              <a:ext uri="{FF2B5EF4-FFF2-40B4-BE49-F238E27FC236}">
                <a16:creationId xmlns="" xmlns:a16="http://schemas.microsoft.com/office/drawing/2014/main" id="{AC8C17B6-D1FC-8C8D-384D-B0AA420D1CAD}"/>
              </a:ext>
            </a:extLst>
          </p:cNvPr>
          <p:cNvSpPr txBox="1"/>
          <p:nvPr/>
        </p:nvSpPr>
        <p:spPr>
          <a:xfrm>
            <a:off x="7663442" y="4739974"/>
            <a:ext cx="1580970" cy="800219"/>
          </a:xfrm>
          <a:prstGeom prst="rect">
            <a:avLst/>
          </a:prstGeom>
          <a:noFill/>
        </p:spPr>
        <p:txBody>
          <a:bodyPr wrap="square" rtlCol="0">
            <a:spAutoFit/>
          </a:bodyPr>
          <a:lstStyle/>
          <a:p>
            <a:pPr algn="ctr"/>
            <a:r>
              <a:rPr lang="en-US" sz="3200" dirty="0">
                <a:solidFill>
                  <a:schemeClr val="bg1"/>
                </a:solidFill>
              </a:rPr>
              <a:t>POWER</a:t>
            </a:r>
          </a:p>
          <a:p>
            <a:pPr algn="ctr"/>
            <a:r>
              <a:rPr lang="en-US" sz="1400" dirty="0">
                <a:solidFill>
                  <a:schemeClr val="bg1"/>
                </a:solidFill>
              </a:rPr>
              <a:t>Green, evga,….</a:t>
            </a:r>
          </a:p>
        </p:txBody>
      </p:sp>
      <p:cxnSp>
        <p:nvCxnSpPr>
          <p:cNvPr id="20" name="Straight Arrow Connector 19">
            <a:extLst>
              <a:ext uri="{FF2B5EF4-FFF2-40B4-BE49-F238E27FC236}">
                <a16:creationId xmlns="" xmlns:a16="http://schemas.microsoft.com/office/drawing/2014/main" id="{CA299924-3562-888E-1A65-76A547D50473}"/>
              </a:ext>
            </a:extLst>
          </p:cNvPr>
          <p:cNvCxnSpPr>
            <a:cxnSpLocks/>
            <a:endCxn id="10" idx="0"/>
          </p:cNvCxnSpPr>
          <p:nvPr/>
        </p:nvCxnSpPr>
        <p:spPr>
          <a:xfrm>
            <a:off x="8453926" y="3515438"/>
            <a:ext cx="2" cy="1208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 xmlns:a16="http://schemas.microsoft.com/office/drawing/2014/main" id="{54F2FCE0-A6C0-A3CA-A63B-B37D24E4AB46}"/>
              </a:ext>
            </a:extLst>
          </p:cNvPr>
          <p:cNvCxnSpPr>
            <a:cxnSpLocks/>
          </p:cNvCxnSpPr>
          <p:nvPr/>
        </p:nvCxnSpPr>
        <p:spPr>
          <a:xfrm>
            <a:off x="6165790" y="4724028"/>
            <a:ext cx="1491598" cy="615297"/>
          </a:xfrm>
          <a:prstGeom prst="bentConnector3">
            <a:avLst>
              <a:gd name="adj1" fmla="val 13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 xmlns:a16="http://schemas.microsoft.com/office/drawing/2014/main" id="{C3F9E3B8-48DD-BD49-29A4-5386533C418C}"/>
              </a:ext>
            </a:extLst>
          </p:cNvPr>
          <p:cNvCxnSpPr>
            <a:stCxn id="14" idx="1"/>
            <a:endCxn id="10" idx="2"/>
          </p:cNvCxnSpPr>
          <p:nvPr/>
        </p:nvCxnSpPr>
        <p:spPr>
          <a:xfrm rot="10800000" flipH="1" flipV="1">
            <a:off x="3126336" y="5475733"/>
            <a:ext cx="5327591" cy="478890"/>
          </a:xfrm>
          <a:prstGeom prst="bentConnector4">
            <a:avLst>
              <a:gd name="adj1" fmla="val -4291"/>
              <a:gd name="adj2" fmla="val 20198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8" name="Connector: Elbow 47">
            <a:extLst>
              <a:ext uri="{FF2B5EF4-FFF2-40B4-BE49-F238E27FC236}">
                <a16:creationId xmlns="" xmlns:a16="http://schemas.microsoft.com/office/drawing/2014/main" id="{FC659772-46E7-E3F8-0555-4B9C0969DE49}"/>
              </a:ext>
            </a:extLst>
          </p:cNvPr>
          <p:cNvCxnSpPr>
            <a:stCxn id="12" idx="0"/>
            <a:endCxn id="10" idx="3"/>
          </p:cNvCxnSpPr>
          <p:nvPr/>
        </p:nvCxnSpPr>
        <p:spPr>
          <a:xfrm rot="16200000" flipH="1">
            <a:off x="5042374" y="1137287"/>
            <a:ext cx="3076488" cy="5327591"/>
          </a:xfrm>
          <a:prstGeom prst="bentConnector4">
            <a:avLst>
              <a:gd name="adj1" fmla="val -7431"/>
              <a:gd name="adj2" fmla="val 10429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 xmlns:a16="http://schemas.microsoft.com/office/drawing/2014/main" id="{55E56F0A-6542-0A36-3478-7CEEF9509B73}"/>
              </a:ext>
            </a:extLst>
          </p:cNvPr>
          <p:cNvCxnSpPr>
            <a:stCxn id="4" idx="0"/>
            <a:endCxn id="12" idx="3"/>
          </p:cNvCxnSpPr>
          <p:nvPr/>
        </p:nvCxnSpPr>
        <p:spPr>
          <a:xfrm rot="16200000" flipV="1">
            <a:off x="5121335" y="2448978"/>
            <a:ext cx="630431" cy="1458482"/>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Connector: Elbow 53">
            <a:extLst>
              <a:ext uri="{FF2B5EF4-FFF2-40B4-BE49-F238E27FC236}">
                <a16:creationId xmlns="" xmlns:a16="http://schemas.microsoft.com/office/drawing/2014/main" id="{204090F3-DD05-BE22-D6B2-27613A7CBE2D}"/>
              </a:ext>
            </a:extLst>
          </p:cNvPr>
          <p:cNvCxnSpPr>
            <a:stCxn id="11" idx="0"/>
          </p:cNvCxnSpPr>
          <p:nvPr/>
        </p:nvCxnSpPr>
        <p:spPr>
          <a:xfrm rot="5400000" flipH="1" flipV="1">
            <a:off x="6585290" y="2443341"/>
            <a:ext cx="652598" cy="1491598"/>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8" name="Connector: Elbow 57">
            <a:extLst>
              <a:ext uri="{FF2B5EF4-FFF2-40B4-BE49-F238E27FC236}">
                <a16:creationId xmlns="" xmlns:a16="http://schemas.microsoft.com/office/drawing/2014/main" id="{90185615-B9E3-6F9F-8099-0C197D305422}"/>
              </a:ext>
            </a:extLst>
          </p:cNvPr>
          <p:cNvCxnSpPr>
            <a:cxnSpLocks/>
          </p:cNvCxnSpPr>
          <p:nvPr/>
        </p:nvCxnSpPr>
        <p:spPr>
          <a:xfrm rot="10800000" flipH="1">
            <a:off x="3126336" y="2254865"/>
            <a:ext cx="5327590" cy="3212895"/>
          </a:xfrm>
          <a:prstGeom prst="bentConnector4">
            <a:avLst>
              <a:gd name="adj1" fmla="val -4291"/>
              <a:gd name="adj2" fmla="val 10871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501433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42199"/>
            <a:ext cx="10515600" cy="1325563"/>
          </a:xfrm>
        </p:spPr>
        <p:txBody>
          <a:bodyPr/>
          <a:lstStyle/>
          <a:p>
            <a:pPr algn="r" rtl="1"/>
            <a:r>
              <a:rPr lang="fa-IR" dirty="0" smtClean="0">
                <a:latin typeface="Vazir" panose="020B0603030804020204" pitchFamily="34" charset="-78"/>
                <a:cs typeface="Vazir" panose="020B0603030804020204" pitchFamily="34" charset="-78"/>
              </a:rPr>
              <a:t>سرفصل های مورد بحث در دوره</a:t>
            </a:r>
            <a:endParaRPr lang="en-US" dirty="0">
              <a:latin typeface="Vazir" panose="020B0603030804020204" pitchFamily="34" charset="-78"/>
              <a:cs typeface="Vazir" panose="020B0603030804020204" pitchFamily="34" charset="-78"/>
            </a:endParaRPr>
          </a:p>
        </p:txBody>
      </p:sp>
      <p:sp>
        <p:nvSpPr>
          <p:cNvPr id="3" name="Content Placeholder 2"/>
          <p:cNvSpPr>
            <a:spLocks noGrp="1"/>
          </p:cNvSpPr>
          <p:nvPr>
            <p:ph idx="1"/>
          </p:nvPr>
        </p:nvSpPr>
        <p:spPr/>
        <p:txBody>
          <a:bodyPr>
            <a:normAutofit fontScale="40000" lnSpcReduction="20000"/>
          </a:bodyPr>
          <a:lstStyle/>
          <a:p>
            <a:pPr marL="0" indent="0" algn="r" rtl="1">
              <a:buNone/>
            </a:pPr>
            <a:r>
              <a:rPr lang="fa-IR" sz="3500" dirty="0" smtClean="0">
                <a:latin typeface="Vazir" panose="020B0603030804020204" pitchFamily="34" charset="-78"/>
                <a:cs typeface="Vazir" panose="020B0603030804020204" pitchFamily="34" charset="-78"/>
              </a:rPr>
              <a:t>فصل اول: مقدمات</a:t>
            </a:r>
          </a:p>
          <a:p>
            <a:pPr marL="0" indent="0" algn="r" rtl="1">
              <a:buNone/>
            </a:pPr>
            <a:r>
              <a:rPr lang="fa-IR" dirty="0" smtClean="0">
                <a:latin typeface="Vazir" panose="020B0603030804020204" pitchFamily="34" charset="-78"/>
                <a:cs typeface="Vazir" panose="020B0603030804020204" pitchFamily="34" charset="-78"/>
              </a:rPr>
              <a:t>سینتکس</a:t>
            </a:r>
          </a:p>
          <a:p>
            <a:pPr marL="0" indent="0" algn="r" rtl="1">
              <a:buNone/>
            </a:pPr>
            <a:r>
              <a:rPr lang="fa-IR" dirty="0" smtClean="0">
                <a:latin typeface="Vazir" panose="020B0603030804020204" pitchFamily="34" charset="-78"/>
                <a:cs typeface="Vazir" panose="020B0603030804020204" pitchFamily="34" charset="-78"/>
              </a:rPr>
              <a:t>خروجی در سی شارپ</a:t>
            </a:r>
          </a:p>
          <a:p>
            <a:pPr marL="0" indent="0" algn="r" rtl="1">
              <a:buNone/>
            </a:pPr>
            <a:r>
              <a:rPr lang="fa-IR" dirty="0" smtClean="0">
                <a:latin typeface="Vazir" panose="020B0603030804020204" pitchFamily="34" charset="-78"/>
                <a:cs typeface="Vazir" panose="020B0603030804020204" pitchFamily="34" charset="-78"/>
              </a:rPr>
              <a:t>کامنت ها</a:t>
            </a:r>
          </a:p>
          <a:p>
            <a:pPr marL="0" indent="0" algn="r" rtl="1">
              <a:buNone/>
            </a:pPr>
            <a:r>
              <a:rPr lang="fa-IR" dirty="0" smtClean="0">
                <a:latin typeface="Vazir" panose="020B0603030804020204" pitchFamily="34" charset="-78"/>
                <a:cs typeface="Vazir" panose="020B0603030804020204" pitchFamily="34" charset="-78"/>
              </a:rPr>
              <a:t>متغیر ها</a:t>
            </a:r>
          </a:p>
          <a:p>
            <a:pPr marL="0" indent="0" algn="r" rtl="1">
              <a:buNone/>
            </a:pPr>
            <a:r>
              <a:rPr lang="fa-IR" dirty="0" smtClean="0">
                <a:latin typeface="Vazir" panose="020B0603030804020204" pitchFamily="34" charset="-78"/>
                <a:cs typeface="Vazir" panose="020B0603030804020204" pitchFamily="34" charset="-78"/>
              </a:rPr>
              <a:t>انواع داده</a:t>
            </a:r>
          </a:p>
          <a:p>
            <a:pPr marL="0" indent="0" algn="r" rtl="1">
              <a:buNone/>
            </a:pPr>
            <a:r>
              <a:rPr lang="fa-IR" dirty="0" smtClean="0">
                <a:latin typeface="Vazir" panose="020B0603030804020204" pitchFamily="34" charset="-78"/>
                <a:cs typeface="Vazir" panose="020B0603030804020204" pitchFamily="34" charset="-78"/>
              </a:rPr>
              <a:t>تبدیل انواع یا </a:t>
            </a:r>
            <a:r>
              <a:rPr lang="en-US" dirty="0" smtClean="0">
                <a:latin typeface="Vazir" panose="020B0603030804020204" pitchFamily="34" charset="-78"/>
                <a:cs typeface="Vazir" panose="020B0603030804020204" pitchFamily="34" charset="-78"/>
              </a:rPr>
              <a:t>Type Casting</a:t>
            </a:r>
            <a:endParaRPr lang="fa-IR" dirty="0" smtClean="0">
              <a:latin typeface="Vazir" panose="020B0603030804020204" pitchFamily="34" charset="-78"/>
              <a:cs typeface="Vazir" panose="020B0603030804020204" pitchFamily="34" charset="-78"/>
            </a:endParaRPr>
          </a:p>
          <a:p>
            <a:pPr marL="0" indent="0" algn="r" rtl="1">
              <a:buNone/>
            </a:pPr>
            <a:r>
              <a:rPr lang="fa-IR" dirty="0" smtClean="0">
                <a:latin typeface="Vazir" panose="020B0603030804020204" pitchFamily="34" charset="-78"/>
                <a:cs typeface="Vazir" panose="020B0603030804020204" pitchFamily="34" charset="-78"/>
              </a:rPr>
              <a:t>ورودی ها</a:t>
            </a:r>
          </a:p>
          <a:p>
            <a:pPr marL="0" indent="0" algn="r" rtl="1">
              <a:buNone/>
            </a:pPr>
            <a:r>
              <a:rPr lang="fa-IR" dirty="0" smtClean="0">
                <a:latin typeface="Vazir" panose="020B0603030804020204" pitchFamily="34" charset="-78"/>
                <a:cs typeface="Vazir" panose="020B0603030804020204" pitchFamily="34" charset="-78"/>
              </a:rPr>
              <a:t>عملگر ها</a:t>
            </a:r>
          </a:p>
          <a:p>
            <a:pPr marL="0" indent="0" algn="r" rtl="1">
              <a:buNone/>
            </a:pPr>
            <a:r>
              <a:rPr lang="fa-IR" dirty="0" smtClean="0">
                <a:latin typeface="Vazir" panose="020B0603030804020204" pitchFamily="34" charset="-78"/>
                <a:cs typeface="Vazir" panose="020B0603030804020204" pitchFamily="34" charset="-78"/>
              </a:rPr>
              <a:t>کاربا ریاضیات در سی شارپ</a:t>
            </a:r>
          </a:p>
          <a:p>
            <a:pPr marL="0" indent="0" algn="r" rtl="1">
              <a:buNone/>
            </a:pPr>
            <a:r>
              <a:rPr lang="fa-IR" dirty="0" smtClean="0">
                <a:latin typeface="Vazir" panose="020B0603030804020204" pitchFamily="34" charset="-78"/>
                <a:cs typeface="Vazir" panose="020B0603030804020204" pitchFamily="34" charset="-78"/>
              </a:rPr>
              <a:t>رشته ها</a:t>
            </a:r>
          </a:p>
          <a:p>
            <a:pPr marL="0" indent="0" algn="r" rtl="1">
              <a:buNone/>
            </a:pPr>
            <a:r>
              <a:rPr lang="fa-IR" dirty="0" smtClean="0">
                <a:latin typeface="Vazir" panose="020B0603030804020204" pitchFamily="34" charset="-78"/>
                <a:cs typeface="Vazir" panose="020B0603030804020204" pitchFamily="34" charset="-78"/>
              </a:rPr>
              <a:t>بولین ها</a:t>
            </a:r>
          </a:p>
          <a:p>
            <a:pPr marL="0" indent="0" algn="r" rtl="1">
              <a:buNone/>
            </a:pPr>
            <a:r>
              <a:rPr lang="fa-IR" dirty="0" smtClean="0">
                <a:latin typeface="Vazir" panose="020B0603030804020204" pitchFamily="34" charset="-78"/>
                <a:cs typeface="Vazir" panose="020B0603030804020204" pitchFamily="34" charset="-78"/>
              </a:rPr>
              <a:t>شروط</a:t>
            </a:r>
          </a:p>
          <a:p>
            <a:pPr marL="0" indent="0" algn="r" rtl="1">
              <a:buNone/>
            </a:pPr>
            <a:r>
              <a:rPr lang="fa-IR" dirty="0" smtClean="0">
                <a:latin typeface="Vazir" panose="020B0603030804020204" pitchFamily="34" charset="-78"/>
                <a:cs typeface="Vazir" panose="020B0603030804020204" pitchFamily="34" charset="-78"/>
              </a:rPr>
              <a:t>سوییچ در سی شارپ</a:t>
            </a:r>
          </a:p>
          <a:p>
            <a:pPr marL="0" indent="0" algn="r" rtl="1">
              <a:buNone/>
            </a:pPr>
            <a:r>
              <a:rPr lang="fa-IR" dirty="0" smtClean="0">
                <a:latin typeface="Vazir" panose="020B0603030804020204" pitchFamily="34" charset="-78"/>
                <a:cs typeface="Vazir" panose="020B0603030804020204" pitchFamily="34" charset="-78"/>
              </a:rPr>
              <a:t>حلقه ها</a:t>
            </a:r>
          </a:p>
          <a:p>
            <a:pPr marL="0" indent="0" algn="r" rtl="1">
              <a:buNone/>
            </a:pPr>
            <a:r>
              <a:rPr lang="en-US" dirty="0" smtClean="0">
                <a:latin typeface="Vazir" panose="020B0603030804020204" pitchFamily="34" charset="-78"/>
                <a:cs typeface="Vazir" panose="020B0603030804020204" pitchFamily="34" charset="-78"/>
              </a:rPr>
              <a:t>Break </a:t>
            </a:r>
            <a:r>
              <a:rPr lang="fa-IR" dirty="0" smtClean="0">
                <a:latin typeface="Vazir" panose="020B0603030804020204" pitchFamily="34" charset="-78"/>
                <a:cs typeface="Vazir" panose="020B0603030804020204" pitchFamily="34" charset="-78"/>
              </a:rPr>
              <a:t> و </a:t>
            </a:r>
            <a:r>
              <a:rPr lang="en-US" dirty="0" smtClean="0">
                <a:latin typeface="Vazir" panose="020B0603030804020204" pitchFamily="34" charset="-78"/>
                <a:cs typeface="Vazir" panose="020B0603030804020204" pitchFamily="34" charset="-78"/>
              </a:rPr>
              <a:t>Continue</a:t>
            </a:r>
          </a:p>
          <a:p>
            <a:pPr marL="0" indent="0" algn="r" rtl="1">
              <a:buNone/>
            </a:pPr>
            <a:r>
              <a:rPr lang="fa-IR" dirty="0" smtClean="0">
                <a:latin typeface="Vazir" panose="020B0603030804020204" pitchFamily="34" charset="-78"/>
                <a:cs typeface="Vazir" panose="020B0603030804020204" pitchFamily="34" charset="-78"/>
              </a:rPr>
              <a:t>آرایه ها</a:t>
            </a:r>
            <a:endParaRPr lang="fa-IR" dirty="0">
              <a:latin typeface="Vazir" panose="020B0603030804020204" pitchFamily="34" charset="-78"/>
              <a:cs typeface="Vazir" panose="020B0603030804020204" pitchFamily="34" charset="-78"/>
            </a:endParaRPr>
          </a:p>
        </p:txBody>
      </p:sp>
      <p:sp>
        <p:nvSpPr>
          <p:cNvPr id="4" name="TextBox 3"/>
          <p:cNvSpPr txBox="1"/>
          <p:nvPr/>
        </p:nvSpPr>
        <p:spPr>
          <a:xfrm>
            <a:off x="6654801" y="1763182"/>
            <a:ext cx="2311400" cy="1069524"/>
          </a:xfrm>
          <a:prstGeom prst="rect">
            <a:avLst/>
          </a:prstGeom>
          <a:noFill/>
        </p:spPr>
        <p:txBody>
          <a:bodyPr wrap="square" rtlCol="0">
            <a:spAutoFit/>
          </a:bodyPr>
          <a:lstStyle/>
          <a:p>
            <a:pPr algn="r" rtl="1"/>
            <a:r>
              <a:rPr lang="fa-IR" sz="1400" dirty="0" smtClean="0">
                <a:latin typeface="Vazir" panose="020B0603030804020204" pitchFamily="34" charset="-78"/>
                <a:cs typeface="Vazir" panose="020B0603030804020204" pitchFamily="34" charset="-78"/>
              </a:rPr>
              <a:t>فصل دوم: متد ها</a:t>
            </a:r>
            <a:endParaRPr lang="fa-IR" sz="1100" dirty="0" smtClean="0">
              <a:latin typeface="Vazir" panose="020B0603030804020204" pitchFamily="34" charset="-78"/>
              <a:cs typeface="Vazir" panose="020B0603030804020204" pitchFamily="34" charset="-78"/>
            </a:endParaRPr>
          </a:p>
          <a:p>
            <a:pPr algn="r" rtl="1">
              <a:lnSpc>
                <a:spcPct val="150000"/>
              </a:lnSpc>
            </a:pPr>
            <a:r>
              <a:rPr lang="fa-IR" sz="1100" dirty="0" smtClean="0">
                <a:latin typeface="Vazir" panose="020B0603030804020204" pitchFamily="34" charset="-78"/>
                <a:cs typeface="Vazir" panose="020B0603030804020204" pitchFamily="34" charset="-78"/>
              </a:rPr>
              <a:t>معرفی و آشنایی با ساختار متد ها</a:t>
            </a:r>
            <a:endParaRPr lang="fa-IR" sz="1100" dirty="0">
              <a:latin typeface="Vazir" panose="020B0603030804020204" pitchFamily="34" charset="-78"/>
              <a:cs typeface="Vazir" panose="020B0603030804020204" pitchFamily="34" charset="-78"/>
            </a:endParaRPr>
          </a:p>
          <a:p>
            <a:pPr algn="r" rtl="1">
              <a:lnSpc>
                <a:spcPct val="150000"/>
              </a:lnSpc>
            </a:pPr>
            <a:r>
              <a:rPr lang="fa-IR" sz="1100" dirty="0" smtClean="0">
                <a:latin typeface="Vazir" panose="020B0603030804020204" pitchFamily="34" charset="-78"/>
                <a:cs typeface="Vazir" panose="020B0603030804020204" pitchFamily="34" charset="-78"/>
              </a:rPr>
              <a:t>پارامترها در متد</a:t>
            </a:r>
          </a:p>
          <a:p>
            <a:pPr algn="r" rtl="1">
              <a:lnSpc>
                <a:spcPct val="150000"/>
              </a:lnSpc>
            </a:pPr>
            <a:r>
              <a:rPr lang="fa-IR" sz="1100" dirty="0" smtClean="0">
                <a:latin typeface="Vazir" panose="020B0603030804020204" pitchFamily="34" charset="-78"/>
                <a:cs typeface="Vazir" panose="020B0603030804020204" pitchFamily="34" charset="-78"/>
              </a:rPr>
              <a:t>اورلودینگ در متد</a:t>
            </a:r>
            <a:endParaRPr lang="en-US" sz="1100" dirty="0">
              <a:latin typeface="Vazir" panose="020B0603030804020204" pitchFamily="34" charset="-78"/>
              <a:cs typeface="Vazir" panose="020B0603030804020204" pitchFamily="34" charset="-78"/>
            </a:endParaRPr>
          </a:p>
        </p:txBody>
      </p:sp>
      <p:sp>
        <p:nvSpPr>
          <p:cNvPr id="5" name="TextBox 4"/>
          <p:cNvSpPr txBox="1"/>
          <p:nvPr/>
        </p:nvSpPr>
        <p:spPr>
          <a:xfrm>
            <a:off x="3839634" y="1694126"/>
            <a:ext cx="2099733" cy="3441327"/>
          </a:xfrm>
          <a:prstGeom prst="rect">
            <a:avLst/>
          </a:prstGeom>
          <a:noFill/>
        </p:spPr>
        <p:txBody>
          <a:bodyPr wrap="square" rtlCol="0">
            <a:spAutoFit/>
          </a:bodyPr>
          <a:lstStyle/>
          <a:p>
            <a:pPr algn="r" rtl="1">
              <a:lnSpc>
                <a:spcPct val="150000"/>
              </a:lnSpc>
            </a:pPr>
            <a:r>
              <a:rPr lang="fa-IR" sz="1400" dirty="0" smtClean="0">
                <a:latin typeface="Vazir" panose="020B0603030804020204" pitchFamily="34" charset="-78"/>
                <a:cs typeface="Vazir" panose="020B0603030804020204" pitchFamily="34" charset="-78"/>
              </a:rPr>
              <a:t>فصل سوم : کلاس ها</a:t>
            </a:r>
            <a:endParaRPr lang="fa-IR" sz="1100" dirty="0">
              <a:latin typeface="Vazir" panose="020B0603030804020204" pitchFamily="34" charset="-78"/>
              <a:cs typeface="Vazir" panose="020B0603030804020204" pitchFamily="34" charset="-78"/>
            </a:endParaRPr>
          </a:p>
          <a:p>
            <a:pPr algn="r" rtl="1">
              <a:lnSpc>
                <a:spcPct val="150000"/>
              </a:lnSpc>
            </a:pPr>
            <a:r>
              <a:rPr lang="fa-IR" sz="1100" dirty="0" smtClean="0">
                <a:latin typeface="Vazir" panose="020B0603030804020204" pitchFamily="34" charset="-78"/>
                <a:cs typeface="Vazir" panose="020B0603030804020204" pitchFamily="34" charset="-78"/>
              </a:rPr>
              <a:t>شی گرایی </a:t>
            </a:r>
          </a:p>
          <a:p>
            <a:pPr algn="r" rtl="1">
              <a:lnSpc>
                <a:spcPct val="150000"/>
              </a:lnSpc>
            </a:pPr>
            <a:r>
              <a:rPr lang="fa-IR" sz="1100" dirty="0" smtClean="0">
                <a:latin typeface="Vazir" panose="020B0603030804020204" pitchFamily="34" charset="-78"/>
                <a:cs typeface="Vazir" panose="020B0603030804020204" pitchFamily="34" charset="-78"/>
              </a:rPr>
              <a:t>کلاس ها و آبجکت ها</a:t>
            </a:r>
          </a:p>
          <a:p>
            <a:pPr algn="r" rtl="1">
              <a:lnSpc>
                <a:spcPct val="150000"/>
              </a:lnSpc>
            </a:pPr>
            <a:r>
              <a:rPr lang="fa-IR" sz="1100" dirty="0" smtClean="0">
                <a:latin typeface="Vazir" panose="020B0603030804020204" pitchFamily="34" charset="-78"/>
                <a:cs typeface="Vazir" panose="020B0603030804020204" pitchFamily="34" charset="-78"/>
              </a:rPr>
              <a:t>متد سازنده</a:t>
            </a:r>
          </a:p>
          <a:p>
            <a:pPr algn="r" rtl="1">
              <a:lnSpc>
                <a:spcPct val="150000"/>
              </a:lnSpc>
            </a:pPr>
            <a:r>
              <a:rPr lang="fa-IR" sz="1100" dirty="0" smtClean="0">
                <a:latin typeface="Vazir" panose="020B0603030804020204" pitchFamily="34" charset="-78"/>
                <a:cs typeface="Vazir" panose="020B0603030804020204" pitchFamily="34" charset="-78"/>
              </a:rPr>
              <a:t>سطوح دسترسی</a:t>
            </a:r>
          </a:p>
          <a:p>
            <a:pPr algn="r" rtl="1">
              <a:lnSpc>
                <a:spcPct val="150000"/>
              </a:lnSpc>
            </a:pPr>
            <a:r>
              <a:rPr lang="fa-IR" sz="1100" dirty="0" smtClean="0">
                <a:latin typeface="Vazir" panose="020B0603030804020204" pitchFamily="34" charset="-78"/>
                <a:cs typeface="Vazir" panose="020B0603030804020204" pitchFamily="34" charset="-78"/>
              </a:rPr>
              <a:t>پراپرتی ها</a:t>
            </a:r>
          </a:p>
          <a:p>
            <a:pPr algn="r" rtl="1">
              <a:lnSpc>
                <a:spcPct val="150000"/>
              </a:lnSpc>
            </a:pPr>
            <a:r>
              <a:rPr lang="fa-IR" sz="1100" dirty="0" smtClean="0">
                <a:latin typeface="Vazir" panose="020B0603030804020204" pitchFamily="34" charset="-78"/>
                <a:cs typeface="Vazir" panose="020B0603030804020204" pitchFamily="34" charset="-78"/>
              </a:rPr>
              <a:t>وراثت</a:t>
            </a:r>
          </a:p>
          <a:p>
            <a:pPr algn="r" rtl="1">
              <a:lnSpc>
                <a:spcPct val="150000"/>
              </a:lnSpc>
            </a:pPr>
            <a:r>
              <a:rPr lang="fa-IR" sz="1100" dirty="0" smtClean="0">
                <a:latin typeface="Vazir" panose="020B0603030804020204" pitchFamily="34" charset="-78"/>
                <a:cs typeface="Vazir" panose="020B0603030804020204" pitchFamily="34" charset="-78"/>
              </a:rPr>
              <a:t>چندریختی</a:t>
            </a:r>
          </a:p>
          <a:p>
            <a:pPr algn="r" rtl="1">
              <a:lnSpc>
                <a:spcPct val="150000"/>
              </a:lnSpc>
            </a:pPr>
            <a:r>
              <a:rPr lang="fa-IR" sz="1100" dirty="0" smtClean="0">
                <a:latin typeface="Vazir" panose="020B0603030804020204" pitchFamily="34" charset="-78"/>
                <a:cs typeface="Vazir" panose="020B0603030804020204" pitchFamily="34" charset="-78"/>
              </a:rPr>
              <a:t>انتزاع</a:t>
            </a:r>
          </a:p>
          <a:p>
            <a:pPr algn="r" rtl="1">
              <a:lnSpc>
                <a:spcPct val="150000"/>
              </a:lnSpc>
            </a:pPr>
            <a:r>
              <a:rPr lang="fa-IR" sz="1100" dirty="0" smtClean="0">
                <a:latin typeface="Vazir" panose="020B0603030804020204" pitchFamily="34" charset="-78"/>
                <a:cs typeface="Vazir" panose="020B0603030804020204" pitchFamily="34" charset="-78"/>
              </a:rPr>
              <a:t>اینترفیس</a:t>
            </a:r>
          </a:p>
          <a:p>
            <a:pPr algn="r" rtl="1">
              <a:lnSpc>
                <a:spcPct val="150000"/>
              </a:lnSpc>
            </a:pPr>
            <a:r>
              <a:rPr lang="fa-IR" sz="1100" dirty="0" smtClean="0">
                <a:latin typeface="Vazir" panose="020B0603030804020204" pitchFamily="34" charset="-78"/>
                <a:cs typeface="Vazir" panose="020B0603030804020204" pitchFamily="34" charset="-78"/>
              </a:rPr>
              <a:t>اینام ها</a:t>
            </a:r>
          </a:p>
          <a:p>
            <a:pPr algn="r" rtl="1">
              <a:lnSpc>
                <a:spcPct val="150000"/>
              </a:lnSpc>
            </a:pPr>
            <a:r>
              <a:rPr lang="fa-IR" sz="1100" dirty="0" smtClean="0">
                <a:latin typeface="Vazir" panose="020B0603030804020204" pitchFamily="34" charset="-78"/>
                <a:cs typeface="Vazir" panose="020B0603030804020204" pitchFamily="34" charset="-78"/>
              </a:rPr>
              <a:t>کار با فایل در سی شارپ</a:t>
            </a:r>
          </a:p>
          <a:p>
            <a:pPr algn="r" rtl="1">
              <a:lnSpc>
                <a:spcPct val="150000"/>
              </a:lnSpc>
            </a:pPr>
            <a:r>
              <a:rPr lang="fa-IR" sz="1100" dirty="0" smtClean="0">
                <a:latin typeface="Vazir" panose="020B0603030804020204" pitchFamily="34" charset="-78"/>
                <a:cs typeface="Vazir" panose="020B0603030804020204" pitchFamily="34" charset="-78"/>
              </a:rPr>
              <a:t>استثنا ها</a:t>
            </a:r>
            <a:endParaRPr lang="en-US" sz="1100" dirty="0">
              <a:latin typeface="Vazir" panose="020B0603030804020204" pitchFamily="34" charset="-78"/>
              <a:cs typeface="Vazir" panose="020B0603030804020204" pitchFamily="34" charset="-78"/>
            </a:endParaRPr>
          </a:p>
        </p:txBody>
      </p:sp>
      <p:sp>
        <p:nvSpPr>
          <p:cNvPr id="6" name="TextBox 5"/>
          <p:cNvSpPr txBox="1"/>
          <p:nvPr/>
        </p:nvSpPr>
        <p:spPr>
          <a:xfrm>
            <a:off x="126999" y="1702593"/>
            <a:ext cx="2997200" cy="1156086"/>
          </a:xfrm>
          <a:prstGeom prst="rect">
            <a:avLst/>
          </a:prstGeom>
          <a:noFill/>
        </p:spPr>
        <p:txBody>
          <a:bodyPr wrap="square" rtlCol="0">
            <a:spAutoFit/>
          </a:bodyPr>
          <a:lstStyle/>
          <a:p>
            <a:pPr algn="r" rtl="1">
              <a:lnSpc>
                <a:spcPct val="150000"/>
              </a:lnSpc>
            </a:pPr>
            <a:r>
              <a:rPr lang="fa-IR" sz="1400" dirty="0" smtClean="0">
                <a:latin typeface="Vazir" panose="020B0603030804020204" pitchFamily="34" charset="-78"/>
                <a:cs typeface="Vazir" panose="020B0603030804020204" pitchFamily="34" charset="-78"/>
              </a:rPr>
              <a:t>فصل چهارم: مروری بر تمامی فصل ها</a:t>
            </a:r>
          </a:p>
          <a:p>
            <a:pPr algn="r" rtl="1">
              <a:lnSpc>
                <a:spcPct val="150000"/>
              </a:lnSpc>
            </a:pPr>
            <a:r>
              <a:rPr lang="fa-IR" sz="1100" dirty="0" smtClean="0">
                <a:latin typeface="Vazir" panose="020B0603030804020204" pitchFamily="34" charset="-78"/>
                <a:cs typeface="Vazir" panose="020B0603030804020204" pitchFamily="34" charset="-78"/>
              </a:rPr>
              <a:t>مرور و پوشش مختصر از فصل های پیشین</a:t>
            </a:r>
          </a:p>
          <a:p>
            <a:pPr algn="r" rtl="1">
              <a:lnSpc>
                <a:spcPct val="150000"/>
              </a:lnSpc>
            </a:pPr>
            <a:r>
              <a:rPr lang="fa-IR" sz="1100" dirty="0" smtClean="0">
                <a:latin typeface="Vazir" panose="020B0603030804020204" pitchFamily="34" charset="-78"/>
                <a:cs typeface="Vazir" panose="020B0603030804020204" pitchFamily="34" charset="-78"/>
              </a:rPr>
              <a:t>آموزش مقدماتی گیت</a:t>
            </a:r>
          </a:p>
          <a:p>
            <a:pPr algn="r" rtl="1">
              <a:lnSpc>
                <a:spcPct val="150000"/>
              </a:lnSpc>
            </a:pPr>
            <a:r>
              <a:rPr lang="fa-IR" sz="1100" dirty="0" smtClean="0">
                <a:latin typeface="Vazir" panose="020B0603030804020204" pitchFamily="34" charset="-78"/>
                <a:cs typeface="Vazir" panose="020B0603030804020204" pitchFamily="34" charset="-78"/>
              </a:rPr>
              <a:t>پرسش و پاسخ طرفین</a:t>
            </a:r>
            <a:endParaRPr lang="en-US" sz="1100" dirty="0">
              <a:latin typeface="Vazir" panose="020B0603030804020204" pitchFamily="34" charset="-78"/>
              <a:cs typeface="Vazir" panose="020B0603030804020204" pitchFamily="34" charset="-78"/>
            </a:endParaRPr>
          </a:p>
        </p:txBody>
      </p:sp>
    </p:spTree>
    <p:extLst>
      <p:ext uri="{BB962C8B-B14F-4D97-AF65-F5344CB8AC3E}">
        <p14:creationId xmlns:p14="http://schemas.microsoft.com/office/powerpoint/2010/main" val="3840245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latin typeface="Vazir" panose="020B0603030804020204" pitchFamily="34" charset="-78"/>
                <a:cs typeface="Vazir" panose="020B0603030804020204" pitchFamily="34" charset="-78"/>
              </a:rPr>
              <a:t>پرسش ها متداول در آموزش برنامه نویسی</a:t>
            </a:r>
            <a:endParaRPr lang="en-US" dirty="0">
              <a:latin typeface="Vazir" panose="020B0603030804020204" pitchFamily="34" charset="-78"/>
              <a:cs typeface="Vazir" panose="020B0603030804020204" pitchFamily="34" charset="-78"/>
            </a:endParaRPr>
          </a:p>
        </p:txBody>
      </p:sp>
      <p:sp>
        <p:nvSpPr>
          <p:cNvPr id="3" name="Content Placeholder 2"/>
          <p:cNvSpPr>
            <a:spLocks noGrp="1"/>
          </p:cNvSpPr>
          <p:nvPr>
            <p:ph idx="1"/>
          </p:nvPr>
        </p:nvSpPr>
        <p:spPr/>
        <p:txBody>
          <a:bodyPr>
            <a:normAutofit fontScale="70000" lnSpcReduction="20000"/>
          </a:bodyPr>
          <a:lstStyle/>
          <a:p>
            <a:pPr algn="r" rtl="1">
              <a:lnSpc>
                <a:spcPct val="150000"/>
              </a:lnSpc>
            </a:pPr>
            <a:r>
              <a:rPr lang="fa-IR" dirty="0" smtClean="0">
                <a:latin typeface="Vazir" panose="020B0603030804020204" pitchFamily="34" charset="-78"/>
                <a:cs typeface="Vazir" panose="020B0603030804020204" pitchFamily="34" charset="-78"/>
              </a:rPr>
              <a:t>برنامه نویسی چیست؟</a:t>
            </a:r>
          </a:p>
          <a:p>
            <a:pPr algn="r" rtl="1">
              <a:lnSpc>
                <a:spcPct val="150000"/>
              </a:lnSpc>
            </a:pPr>
            <a:r>
              <a:rPr lang="fa-IR" sz="1600" dirty="0" smtClean="0">
                <a:latin typeface="Vazir" panose="020B0603030804020204" pitchFamily="34" charset="-78"/>
                <a:cs typeface="Vazir" panose="020B0603030804020204" pitchFamily="34" charset="-78"/>
              </a:rPr>
              <a:t>عملیاتی که کاربر در نظر دارد تا یک سیستم مانند: کامپیوتر یا هر پردازنده دیگری انجام دهد در قالب یک سری دستورات منظم و با قاعده تحویل پردازنده می شود تا طی فرایند بولی و ریاضیاتی، عملیات با موفقیت به سرانجام برسد.</a:t>
            </a:r>
          </a:p>
          <a:p>
            <a:pPr algn="r" rtl="1">
              <a:lnSpc>
                <a:spcPct val="150000"/>
              </a:lnSpc>
            </a:pPr>
            <a:r>
              <a:rPr lang="fa-IR" dirty="0" smtClean="0">
                <a:latin typeface="Vazir" panose="020B0603030804020204" pitchFamily="34" charset="-78"/>
                <a:cs typeface="Vazir" panose="020B0603030804020204" pitchFamily="34" charset="-78"/>
              </a:rPr>
              <a:t>چرا سی شارپ؟</a:t>
            </a:r>
          </a:p>
          <a:p>
            <a:pPr algn="r" rtl="1">
              <a:lnSpc>
                <a:spcPct val="150000"/>
              </a:lnSpc>
            </a:pPr>
            <a:r>
              <a:rPr lang="fa-IR" sz="1600" dirty="0" smtClean="0">
                <a:latin typeface="Vazir" panose="020B0603030804020204" pitchFamily="34" charset="-78"/>
                <a:cs typeface="Vazir" panose="020B0603030804020204" pitchFamily="34" charset="-78"/>
              </a:rPr>
              <a:t>نزدیک کردن زبان ماشین به زبان انسان</a:t>
            </a:r>
          </a:p>
          <a:p>
            <a:pPr algn="r" rtl="1">
              <a:lnSpc>
                <a:spcPct val="150000"/>
              </a:lnSpc>
            </a:pPr>
            <a:r>
              <a:rPr lang="fa-IR" sz="1600" dirty="0" smtClean="0">
                <a:latin typeface="Vazir" panose="020B0603030804020204" pitchFamily="34" charset="-78"/>
                <a:cs typeface="Vazir" panose="020B0603030804020204" pitchFamily="34" charset="-78"/>
              </a:rPr>
              <a:t>پشتیبانی قوی همراه با تصور آینده درخشان برای این زبان برنامه نویسی پویا</a:t>
            </a:r>
          </a:p>
          <a:p>
            <a:pPr algn="r" rtl="1">
              <a:lnSpc>
                <a:spcPct val="150000"/>
              </a:lnSpc>
            </a:pPr>
            <a:r>
              <a:rPr lang="fa-IR" sz="1600" dirty="0" smtClean="0">
                <a:latin typeface="Vazir" panose="020B0603030804020204" pitchFamily="34" charset="-78"/>
                <a:cs typeface="Vazir" panose="020B0603030804020204" pitchFamily="34" charset="-78"/>
              </a:rPr>
              <a:t>پوشش اکثر دستگاه های دارای پردازنده اعم از موبایل، کامپیوتر،</a:t>
            </a:r>
            <a:r>
              <a:rPr lang="en-US" sz="1600" dirty="0">
                <a:latin typeface="Vazir" panose="020B0603030804020204" pitchFamily="34" charset="-78"/>
                <a:cs typeface="Vazir" panose="020B0603030804020204" pitchFamily="34" charset="-78"/>
              </a:rPr>
              <a:t> </a:t>
            </a:r>
            <a:r>
              <a:rPr lang="en-US" sz="1600" dirty="0" smtClean="0">
                <a:latin typeface="Vazir" panose="020B0603030804020204" pitchFamily="34" charset="-78"/>
                <a:cs typeface="Vazir" panose="020B0603030804020204" pitchFamily="34" charset="-78"/>
              </a:rPr>
              <a:t>Embedded system</a:t>
            </a:r>
            <a:r>
              <a:rPr lang="fa-IR" sz="1600" dirty="0" smtClean="0">
                <a:latin typeface="Vazir" panose="020B0603030804020204" pitchFamily="34" charset="-78"/>
                <a:cs typeface="Vazir" panose="020B0603030804020204" pitchFamily="34" charset="-78"/>
              </a:rPr>
              <a:t> ها و......</a:t>
            </a:r>
          </a:p>
          <a:p>
            <a:pPr algn="r" rtl="1">
              <a:lnSpc>
                <a:spcPct val="150000"/>
              </a:lnSpc>
            </a:pPr>
            <a:r>
              <a:rPr lang="fa-IR" sz="1600" dirty="0" smtClean="0">
                <a:latin typeface="Vazir" panose="020B0603030804020204" pitchFamily="34" charset="-78"/>
                <a:cs typeface="Vazir" panose="020B0603030804020204" pitchFamily="34" charset="-78"/>
              </a:rPr>
              <a:t>نزدیکی به زبان هایی مانند </a:t>
            </a:r>
            <a:r>
              <a:rPr lang="en-US" sz="1600" dirty="0" smtClean="0">
                <a:latin typeface="Vazir" panose="020B0603030804020204" pitchFamily="34" charset="-78"/>
                <a:cs typeface="Vazir" panose="020B0603030804020204" pitchFamily="34" charset="-78"/>
              </a:rPr>
              <a:t>C</a:t>
            </a:r>
            <a:r>
              <a:rPr lang="fa-IR" sz="1600" dirty="0">
                <a:latin typeface="Vazir" panose="020B0603030804020204" pitchFamily="34" charset="-78"/>
                <a:cs typeface="Vazir" panose="020B0603030804020204" pitchFamily="34" charset="-78"/>
              </a:rPr>
              <a:t> </a:t>
            </a:r>
            <a:r>
              <a:rPr lang="fa-IR" sz="1600" dirty="0" smtClean="0">
                <a:latin typeface="Vazir" panose="020B0603030804020204" pitchFamily="34" charset="-78"/>
                <a:cs typeface="Vazir" panose="020B0603030804020204" pitchFamily="34" charset="-78"/>
              </a:rPr>
              <a:t>و </a:t>
            </a:r>
            <a:r>
              <a:rPr lang="en-US" sz="1600" dirty="0" smtClean="0">
                <a:latin typeface="Vazir" panose="020B0603030804020204" pitchFamily="34" charset="-78"/>
                <a:cs typeface="Vazir" panose="020B0603030804020204" pitchFamily="34" charset="-78"/>
              </a:rPr>
              <a:t>C++</a:t>
            </a:r>
            <a:r>
              <a:rPr lang="fa-IR" sz="1600" dirty="0" smtClean="0">
                <a:latin typeface="Vazir" panose="020B0603030804020204" pitchFamily="34" charset="-78"/>
                <a:cs typeface="Vazir" panose="020B0603030804020204" pitchFamily="34" charset="-78"/>
              </a:rPr>
              <a:t> و </a:t>
            </a:r>
            <a:r>
              <a:rPr lang="en-US" sz="1600" dirty="0" smtClean="0">
                <a:latin typeface="Vazir" panose="020B0603030804020204" pitchFamily="34" charset="-78"/>
                <a:cs typeface="Vazir" panose="020B0603030804020204" pitchFamily="34" charset="-78"/>
              </a:rPr>
              <a:t>Java</a:t>
            </a:r>
            <a:r>
              <a:rPr lang="fa-IR" sz="1600" dirty="0" smtClean="0">
                <a:latin typeface="Vazir" panose="020B0603030804020204" pitchFamily="34" charset="-78"/>
                <a:cs typeface="Vazir" panose="020B0603030804020204" pitchFamily="34" charset="-78"/>
              </a:rPr>
              <a:t> جهت سوییچ کردن روی زبان</a:t>
            </a:r>
          </a:p>
          <a:p>
            <a:pPr algn="r" rtl="1">
              <a:lnSpc>
                <a:spcPct val="150000"/>
              </a:lnSpc>
            </a:pPr>
            <a:r>
              <a:rPr lang="fa-IR" sz="1600" dirty="0" smtClean="0">
                <a:latin typeface="Vazir" panose="020B0603030804020204" pitchFamily="34" charset="-78"/>
                <a:cs typeface="Vazir" panose="020B0603030804020204" pitchFamily="34" charset="-78"/>
              </a:rPr>
              <a:t>زبان امن از لحاظ دسترسی های غیر مجاز</a:t>
            </a:r>
          </a:p>
          <a:p>
            <a:pPr algn="r" rtl="1">
              <a:lnSpc>
                <a:spcPct val="150000"/>
              </a:lnSpc>
            </a:pPr>
            <a:r>
              <a:rPr lang="fa-IR" sz="1600" dirty="0" smtClean="0">
                <a:latin typeface="Vazir" panose="020B0603030804020204" pitchFamily="34" charset="-78"/>
                <a:cs typeface="Vazir" panose="020B0603030804020204" pitchFamily="34" charset="-78"/>
              </a:rPr>
              <a:t>مدیریت حافظه خودکار با </a:t>
            </a:r>
            <a:r>
              <a:rPr lang="en-US" sz="1600" dirty="0" smtClean="0">
                <a:latin typeface="Vazir" panose="020B0603030804020204" pitchFamily="34" charset="-78"/>
                <a:cs typeface="Vazir" panose="020B0603030804020204" pitchFamily="34" charset="-78"/>
              </a:rPr>
              <a:t>Garbage Collector </a:t>
            </a:r>
            <a:r>
              <a:rPr lang="fa-IR" sz="1600" dirty="0" smtClean="0">
                <a:latin typeface="Vazir" panose="020B0603030804020204" pitchFamily="34" charset="-78"/>
                <a:cs typeface="Vazir" panose="020B0603030804020204" pitchFamily="34" charset="-78"/>
              </a:rPr>
              <a:t> یا به اختصار </a:t>
            </a:r>
            <a:r>
              <a:rPr lang="en-US" sz="1600" dirty="0" smtClean="0">
                <a:latin typeface="Vazir" panose="020B0603030804020204" pitchFamily="34" charset="-78"/>
                <a:cs typeface="Vazir" panose="020B0603030804020204" pitchFamily="34" charset="-78"/>
              </a:rPr>
              <a:t>GC</a:t>
            </a:r>
          </a:p>
          <a:p>
            <a:pPr algn="r" rtl="1">
              <a:lnSpc>
                <a:spcPct val="150000"/>
              </a:lnSpc>
            </a:pPr>
            <a:r>
              <a:rPr lang="fa-IR" sz="1600" dirty="0" smtClean="0">
                <a:latin typeface="Vazir" panose="020B0603030804020204" pitchFamily="34" charset="-78"/>
                <a:cs typeface="Vazir" panose="020B0603030804020204" pitchFamily="34" charset="-78"/>
              </a:rPr>
              <a:t>سرعت بالا دلیل استفاده از این زبان در سیستم های مالی و معاملاتی</a:t>
            </a:r>
          </a:p>
          <a:p>
            <a:pPr algn="r" rtl="1">
              <a:lnSpc>
                <a:spcPct val="150000"/>
              </a:lnSpc>
            </a:pPr>
            <a:r>
              <a:rPr lang="fa-IR" sz="1600" dirty="0" smtClean="0">
                <a:latin typeface="Vazir" panose="020B0603030804020204" pitchFamily="34" charset="-78"/>
                <a:cs typeface="Vazir" panose="020B0603030804020204" pitchFamily="34" charset="-78"/>
              </a:rPr>
              <a:t>امکان برنامه نویسی موازی </a:t>
            </a:r>
            <a:endParaRPr lang="en-US" sz="1600" dirty="0">
              <a:latin typeface="Vazir" panose="020B0603030804020204" pitchFamily="34" charset="-78"/>
              <a:cs typeface="Vazir" panose="020B0603030804020204" pitchFamily="34" charset="-78"/>
            </a:endParaRPr>
          </a:p>
        </p:txBody>
      </p:sp>
    </p:spTree>
    <p:extLst>
      <p:ext uri="{BB962C8B-B14F-4D97-AF65-F5344CB8AC3E}">
        <p14:creationId xmlns:p14="http://schemas.microsoft.com/office/powerpoint/2010/main" val="38021779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latin typeface="Vazir" panose="020B0603030804020204" pitchFamily="34" charset="-78"/>
                <a:cs typeface="Vazir" panose="020B0603030804020204" pitchFamily="34" charset="-78"/>
              </a:rPr>
              <a:t>پرسش ها متداول در آموزش برنامه نویسی</a:t>
            </a:r>
            <a:endParaRPr lang="en-US" dirty="0">
              <a:latin typeface="Vazir" panose="020B0603030804020204" pitchFamily="34" charset="-78"/>
              <a:cs typeface="Vazir" panose="020B0603030804020204" pitchFamily="34" charset="-78"/>
            </a:endParaRPr>
          </a:p>
        </p:txBody>
      </p:sp>
      <p:sp>
        <p:nvSpPr>
          <p:cNvPr id="3" name="Content Placeholder 2"/>
          <p:cNvSpPr>
            <a:spLocks noGrp="1"/>
          </p:cNvSpPr>
          <p:nvPr>
            <p:ph idx="1"/>
          </p:nvPr>
        </p:nvSpPr>
        <p:spPr/>
        <p:txBody>
          <a:bodyPr/>
          <a:lstStyle/>
          <a:p>
            <a:pPr algn="r" rtl="1">
              <a:lnSpc>
                <a:spcPct val="150000"/>
              </a:lnSpc>
            </a:pPr>
            <a:r>
              <a:rPr lang="fa-IR" dirty="0" smtClean="0">
                <a:latin typeface="Vazir" panose="020B0603030804020204" pitchFamily="34" charset="-78"/>
                <a:cs typeface="Vazir" panose="020B0603030804020204" pitchFamily="34" charset="-78"/>
              </a:rPr>
              <a:t>چند مدل برنامه نویس داریم؟</a:t>
            </a:r>
          </a:p>
          <a:p>
            <a:pPr algn="r" rtl="1">
              <a:lnSpc>
                <a:spcPct val="150000"/>
              </a:lnSpc>
            </a:pPr>
            <a:r>
              <a:rPr lang="fa-IR" sz="1600" dirty="0" smtClean="0">
                <a:latin typeface="Vazir" panose="020B0603030804020204" pitchFamily="34" charset="-78"/>
                <a:cs typeface="Vazir" panose="020B0603030804020204" pitchFamily="34" charset="-78"/>
              </a:rPr>
              <a:t>در برنامه نویسی وب سه نوع برنامه نویس وجود دارد:</a:t>
            </a:r>
          </a:p>
          <a:p>
            <a:pPr marL="342900" indent="-342900" algn="r" rtl="1">
              <a:lnSpc>
                <a:spcPct val="150000"/>
              </a:lnSpc>
              <a:buAutoNum type="arabicPeriod"/>
            </a:pPr>
            <a:r>
              <a:rPr lang="en-US" sz="1600" dirty="0" smtClean="0">
                <a:latin typeface="Vazir" panose="020B0603030804020204" pitchFamily="34" charset="-78"/>
                <a:cs typeface="Vazir" panose="020B0603030804020204" pitchFamily="34" charset="-78"/>
              </a:rPr>
              <a:t>Front End Developer</a:t>
            </a:r>
            <a:r>
              <a:rPr lang="fa-IR" sz="1600" dirty="0" smtClean="0">
                <a:latin typeface="Vazir" panose="020B0603030804020204" pitchFamily="34" charset="-78"/>
                <a:cs typeface="Vazir" panose="020B0603030804020204" pitchFamily="34" charset="-78"/>
              </a:rPr>
              <a:t>: ظاهر صفحات وب را اجرا می کند</a:t>
            </a:r>
            <a:endParaRPr lang="en-US" sz="1600" dirty="0" smtClean="0">
              <a:latin typeface="Vazir" panose="020B0603030804020204" pitchFamily="34" charset="-78"/>
              <a:cs typeface="Vazir" panose="020B0603030804020204" pitchFamily="34" charset="-78"/>
            </a:endParaRPr>
          </a:p>
          <a:p>
            <a:pPr marL="342900" indent="-342900" algn="r" rtl="1">
              <a:lnSpc>
                <a:spcPct val="150000"/>
              </a:lnSpc>
              <a:buAutoNum type="arabicPeriod"/>
            </a:pPr>
            <a:r>
              <a:rPr lang="en-US" sz="1600" dirty="0" smtClean="0">
                <a:latin typeface="Vazir" panose="020B0603030804020204" pitchFamily="34" charset="-78"/>
                <a:cs typeface="Vazir" panose="020B0603030804020204" pitchFamily="34" charset="-78"/>
              </a:rPr>
              <a:t>Back End Developer</a:t>
            </a:r>
            <a:r>
              <a:rPr lang="fa-IR" sz="1600" dirty="0" smtClean="0">
                <a:latin typeface="Vazir" panose="020B0603030804020204" pitchFamily="34" charset="-78"/>
                <a:cs typeface="Vazir" panose="020B0603030804020204" pitchFamily="34" charset="-78"/>
              </a:rPr>
              <a:t>: باطن، بخش سرور، اتصال به دیتابیس و ...... را انجام می دهد.</a:t>
            </a:r>
            <a:endParaRPr lang="en-US" sz="1600" dirty="0" smtClean="0">
              <a:latin typeface="Vazir" panose="020B0603030804020204" pitchFamily="34" charset="-78"/>
              <a:cs typeface="Vazir" panose="020B0603030804020204" pitchFamily="34" charset="-78"/>
            </a:endParaRPr>
          </a:p>
          <a:p>
            <a:pPr marL="342900" indent="-342900" algn="r" rtl="1">
              <a:lnSpc>
                <a:spcPct val="150000"/>
              </a:lnSpc>
              <a:buAutoNum type="arabicPeriod"/>
            </a:pPr>
            <a:r>
              <a:rPr lang="en-US" sz="1600" dirty="0" smtClean="0">
                <a:latin typeface="Vazir" panose="020B0603030804020204" pitchFamily="34" charset="-78"/>
                <a:cs typeface="Vazir" panose="020B0603030804020204" pitchFamily="34" charset="-78"/>
              </a:rPr>
              <a:t>Full Stack Developer</a:t>
            </a:r>
            <a:r>
              <a:rPr lang="fa-IR" sz="1600" dirty="0" smtClean="0">
                <a:latin typeface="Vazir" panose="020B0603030804020204" pitchFamily="34" charset="-78"/>
                <a:cs typeface="Vazir" panose="020B0603030804020204" pitchFamily="34" charset="-78"/>
              </a:rPr>
              <a:t>: هر دو کار بالا را انجام می دهد.</a:t>
            </a:r>
          </a:p>
          <a:p>
            <a:pPr algn="r" rtl="1">
              <a:lnSpc>
                <a:spcPct val="150000"/>
              </a:lnSpc>
            </a:pPr>
            <a:r>
              <a:rPr lang="fa-IR" dirty="0" smtClean="0">
                <a:latin typeface="Vazir" panose="020B0603030804020204" pitchFamily="34" charset="-78"/>
                <a:cs typeface="Vazir" panose="020B0603030804020204" pitchFamily="34" charset="-78"/>
              </a:rPr>
              <a:t>من آدم سخت کوش و باهوشی هستم و چند زبان را باهم یاد می گیرم!</a:t>
            </a:r>
          </a:p>
          <a:p>
            <a:pPr algn="r" rtl="1">
              <a:lnSpc>
                <a:spcPct val="150000"/>
              </a:lnSpc>
            </a:pPr>
            <a:r>
              <a:rPr lang="fa-IR" sz="1600" dirty="0" smtClean="0">
                <a:latin typeface="Vazir" panose="020B0603030804020204" pitchFamily="34" charset="-78"/>
                <a:cs typeface="Vazir" panose="020B0603030804020204" pitchFamily="34" charset="-78"/>
              </a:rPr>
              <a:t>اتلاف وقت است مگر اینکه سودی برای شما از نظر مالی داشته باشد در غیر این صورت فراگیری یک زبان برنامه نویسی در حوزه کاری مربوطه کافی است </a:t>
            </a:r>
          </a:p>
        </p:txBody>
      </p:sp>
    </p:spTree>
    <p:extLst>
      <p:ext uri="{BB962C8B-B14F-4D97-AF65-F5344CB8AC3E}">
        <p14:creationId xmlns:p14="http://schemas.microsoft.com/office/powerpoint/2010/main" val="7268019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latin typeface="Vazir" panose="020B0603030804020204" pitchFamily="34" charset="-78"/>
                <a:cs typeface="Vazir" panose="020B0603030804020204" pitchFamily="34" charset="-78"/>
              </a:rPr>
              <a:t>پرسش ها متداول در آموزش برنامه نویسی</a:t>
            </a:r>
            <a:endParaRPr lang="en-US" dirty="0">
              <a:latin typeface="Vazir" panose="020B0603030804020204" pitchFamily="34" charset="-78"/>
              <a:cs typeface="Vazir" panose="020B0603030804020204" pitchFamily="34" charset="-78"/>
            </a:endParaRPr>
          </a:p>
        </p:txBody>
      </p:sp>
      <p:sp>
        <p:nvSpPr>
          <p:cNvPr id="3" name="Content Placeholder 2"/>
          <p:cNvSpPr>
            <a:spLocks noGrp="1"/>
          </p:cNvSpPr>
          <p:nvPr>
            <p:ph idx="1"/>
          </p:nvPr>
        </p:nvSpPr>
        <p:spPr/>
        <p:txBody>
          <a:bodyPr>
            <a:normAutofit fontScale="92500" lnSpcReduction="10000"/>
          </a:bodyPr>
          <a:lstStyle/>
          <a:p>
            <a:pPr algn="r" rtl="1">
              <a:lnSpc>
                <a:spcPct val="150000"/>
              </a:lnSpc>
            </a:pPr>
            <a:r>
              <a:rPr lang="fa-IR" dirty="0" smtClean="0">
                <a:latin typeface="Vazir" panose="020B0603030804020204" pitchFamily="34" charset="-78"/>
                <a:cs typeface="Vazir" panose="020B0603030804020204" pitchFamily="34" charset="-78"/>
              </a:rPr>
              <a:t>چگونه از لحاظ دانش برنامه نویسی خودم را مقیاس پذیر کنم؟</a:t>
            </a:r>
          </a:p>
          <a:p>
            <a:pPr algn="r" rtl="1">
              <a:lnSpc>
                <a:spcPct val="150000"/>
              </a:lnSpc>
            </a:pPr>
            <a:r>
              <a:rPr lang="fa-IR" sz="1600" dirty="0" smtClean="0">
                <a:latin typeface="Vazir" panose="020B0603030804020204" pitchFamily="34" charset="-78"/>
                <a:cs typeface="Vazir" panose="020B0603030804020204" pitchFamily="34" charset="-78"/>
              </a:rPr>
              <a:t>در دنیای آی تی بخصوص در برنامه نویسی چهاردسته یا چهارسطح از ارشدیت وجود دارد که میتوان خود را با آن ها قیاس کنیم:</a:t>
            </a:r>
          </a:p>
          <a:p>
            <a:pPr marL="342900" indent="-342900" algn="r" rtl="1">
              <a:lnSpc>
                <a:spcPct val="150000"/>
              </a:lnSpc>
              <a:buAutoNum type="arabicPeriod"/>
            </a:pPr>
            <a:r>
              <a:rPr lang="en-US" sz="1600" dirty="0" smtClean="0">
                <a:latin typeface="Vazir" panose="020B0603030804020204" pitchFamily="34" charset="-78"/>
                <a:cs typeface="Vazir" panose="020B0603030804020204" pitchFamily="34" charset="-78"/>
              </a:rPr>
              <a:t>Junior Developer</a:t>
            </a:r>
            <a:r>
              <a:rPr lang="fa-IR" sz="1600" dirty="0" smtClean="0">
                <a:latin typeface="Vazir" panose="020B0603030804020204" pitchFamily="34" charset="-78"/>
                <a:cs typeface="Vazir" panose="020B0603030804020204" pitchFamily="34" charset="-78"/>
              </a:rPr>
              <a:t>: یک یا دو سال اول تجربه مفید</a:t>
            </a:r>
            <a:endParaRPr lang="en-US" sz="1600" dirty="0" smtClean="0">
              <a:latin typeface="Vazir" panose="020B0603030804020204" pitchFamily="34" charset="-78"/>
              <a:cs typeface="Vazir" panose="020B0603030804020204" pitchFamily="34" charset="-78"/>
            </a:endParaRPr>
          </a:p>
          <a:p>
            <a:pPr marL="342900" indent="-342900" algn="r" rtl="1">
              <a:lnSpc>
                <a:spcPct val="150000"/>
              </a:lnSpc>
              <a:buAutoNum type="arabicPeriod"/>
            </a:pPr>
            <a:r>
              <a:rPr lang="en-US" sz="1600" dirty="0" smtClean="0">
                <a:latin typeface="Vazir" panose="020B0603030804020204" pitchFamily="34" charset="-78"/>
                <a:cs typeface="Vazir" panose="020B0603030804020204" pitchFamily="34" charset="-78"/>
              </a:rPr>
              <a:t>Mid Level Developer</a:t>
            </a:r>
            <a:r>
              <a:rPr lang="fa-IR" sz="1600" dirty="0" smtClean="0">
                <a:latin typeface="Vazir" panose="020B0603030804020204" pitchFamily="34" charset="-78"/>
                <a:cs typeface="Vazir" panose="020B0603030804020204" pitchFamily="34" charset="-78"/>
              </a:rPr>
              <a:t> : سه یا بالای سه سال تجربه مفید</a:t>
            </a:r>
            <a:endParaRPr lang="en-US" sz="1600" dirty="0" smtClean="0">
              <a:latin typeface="Vazir" panose="020B0603030804020204" pitchFamily="34" charset="-78"/>
              <a:cs typeface="Vazir" panose="020B0603030804020204" pitchFamily="34" charset="-78"/>
            </a:endParaRPr>
          </a:p>
          <a:p>
            <a:pPr marL="342900" indent="-342900" algn="r" rtl="1">
              <a:lnSpc>
                <a:spcPct val="150000"/>
              </a:lnSpc>
              <a:buAutoNum type="arabicPeriod"/>
            </a:pPr>
            <a:r>
              <a:rPr lang="en-US" sz="1600" dirty="0" smtClean="0">
                <a:latin typeface="Vazir" panose="020B0603030804020204" pitchFamily="34" charset="-78"/>
                <a:cs typeface="Vazir" panose="020B0603030804020204" pitchFamily="34" charset="-78"/>
              </a:rPr>
              <a:t>Senior Developer</a:t>
            </a:r>
            <a:r>
              <a:rPr lang="fa-IR" sz="1600" dirty="0" smtClean="0">
                <a:latin typeface="Vazir" panose="020B0603030804020204" pitchFamily="34" charset="-78"/>
                <a:cs typeface="Vazir" panose="020B0603030804020204" pitchFamily="34" charset="-78"/>
              </a:rPr>
              <a:t>: پنج یا بالای پنج سال تجربه مفید</a:t>
            </a:r>
            <a:endParaRPr lang="en-US" sz="1600" dirty="0" smtClean="0">
              <a:latin typeface="Vazir" panose="020B0603030804020204" pitchFamily="34" charset="-78"/>
              <a:cs typeface="Vazir" panose="020B0603030804020204" pitchFamily="34" charset="-78"/>
            </a:endParaRPr>
          </a:p>
          <a:p>
            <a:pPr marL="342900" indent="-342900" algn="r" rtl="1">
              <a:lnSpc>
                <a:spcPct val="150000"/>
              </a:lnSpc>
              <a:buAutoNum type="arabicPeriod"/>
            </a:pPr>
            <a:r>
              <a:rPr lang="en-US" sz="1600" dirty="0" smtClean="0">
                <a:latin typeface="Vazir" panose="020B0603030804020204" pitchFamily="34" charset="-78"/>
                <a:cs typeface="Vazir" panose="020B0603030804020204" pitchFamily="34" charset="-78"/>
              </a:rPr>
              <a:t>Software Architect</a:t>
            </a:r>
            <a:r>
              <a:rPr lang="fa-IR" sz="1600" dirty="0" smtClean="0">
                <a:latin typeface="Vazir" panose="020B0603030804020204" pitchFamily="34" charset="-78"/>
                <a:cs typeface="Vazir" panose="020B0603030804020204" pitchFamily="34" charset="-78"/>
              </a:rPr>
              <a:t> : بیش تر از هشت یا ده سال تجربه مفید</a:t>
            </a:r>
          </a:p>
          <a:p>
            <a:pPr algn="r" rtl="1">
              <a:lnSpc>
                <a:spcPct val="150000"/>
              </a:lnSpc>
            </a:pPr>
            <a:r>
              <a:rPr lang="fa-IR" dirty="0" smtClean="0">
                <a:latin typeface="Vazir" panose="020B0603030804020204" pitchFamily="34" charset="-78"/>
                <a:cs typeface="Vazir" panose="020B0603030804020204" pitchFamily="34" charset="-78"/>
              </a:rPr>
              <a:t>من دانش ریاضی ندارم،چگونه از پس یادگیری برنامه نویسی بر بیایم؟</a:t>
            </a:r>
          </a:p>
          <a:p>
            <a:pPr marL="0" indent="0" algn="r" rtl="1">
              <a:lnSpc>
                <a:spcPct val="150000"/>
              </a:lnSpc>
              <a:buNone/>
            </a:pPr>
            <a:r>
              <a:rPr lang="fa-IR" sz="1600" dirty="0" smtClean="0">
                <a:latin typeface="Vazir" panose="020B0603030804020204" pitchFamily="34" charset="-78"/>
                <a:cs typeface="Vazir" panose="020B0603030804020204" pitchFamily="34" charset="-78"/>
              </a:rPr>
              <a:t>یادگیری برنامه نویسی هیچ ارتباطی با سطح دانش ریاضی یادگیرنده ندارد.تنها سطح از توانایی ریاضیاتی در برنامه نویسی این است که فرد یادگیرنده چهار عمل اصلی را بلد باشد. تا آن هم در صورت لزوم استفاده کند.</a:t>
            </a:r>
          </a:p>
        </p:txBody>
      </p:sp>
    </p:spTree>
    <p:extLst>
      <p:ext uri="{BB962C8B-B14F-4D97-AF65-F5344CB8AC3E}">
        <p14:creationId xmlns:p14="http://schemas.microsoft.com/office/powerpoint/2010/main" val="3947395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latin typeface="Vazir" panose="020B0603030804020204" pitchFamily="34" charset="-78"/>
                <a:cs typeface="Vazir" panose="020B0603030804020204" pitchFamily="34" charset="-78"/>
              </a:rPr>
              <a:t>پرسش ها متداول در آموزش برنامه نویسی</a:t>
            </a:r>
            <a:endParaRPr lang="en-US" dirty="0">
              <a:latin typeface="Vazir" panose="020B0603030804020204" pitchFamily="34" charset="-78"/>
              <a:cs typeface="Vazir" panose="020B0603030804020204" pitchFamily="34" charset="-78"/>
            </a:endParaRPr>
          </a:p>
        </p:txBody>
      </p:sp>
      <p:sp>
        <p:nvSpPr>
          <p:cNvPr id="3" name="Content Placeholder 2"/>
          <p:cNvSpPr>
            <a:spLocks noGrp="1"/>
          </p:cNvSpPr>
          <p:nvPr>
            <p:ph idx="1"/>
          </p:nvPr>
        </p:nvSpPr>
        <p:spPr/>
        <p:txBody>
          <a:bodyPr/>
          <a:lstStyle/>
          <a:p>
            <a:pPr algn="r" rtl="1">
              <a:lnSpc>
                <a:spcPct val="150000"/>
              </a:lnSpc>
            </a:pPr>
            <a:r>
              <a:rPr lang="fa-IR" dirty="0" smtClean="0">
                <a:latin typeface="Vazir" panose="020B0603030804020204" pitchFamily="34" charset="-78"/>
                <a:cs typeface="Vazir" panose="020B0603030804020204" pitchFamily="34" charset="-78"/>
              </a:rPr>
              <a:t>چگونه می توان از دانش برنامه نویسی، درآمد زایی کنم؟</a:t>
            </a:r>
          </a:p>
          <a:p>
            <a:pPr algn="r" rtl="1">
              <a:lnSpc>
                <a:spcPct val="150000"/>
              </a:lnSpc>
            </a:pPr>
            <a:r>
              <a:rPr lang="fa-IR" sz="1600" dirty="0" smtClean="0">
                <a:latin typeface="Vazir" panose="020B0603030804020204" pitchFamily="34" charset="-78"/>
                <a:cs typeface="Vazir" panose="020B0603030804020204" pitchFamily="34" charset="-78"/>
              </a:rPr>
              <a:t>دانش برنامه نویسی خوشبختانه از آن دست دانش هایی است که هیچ وقت به پایان نمی رسد از طرف دیگر از لحاظ مالی و درآمد زایی نیز همین حالت وجود دارد از راه های خلاقانه میتوان از این دانش استفاده کرد برای درآمد زایی و حتی می توان گفت درآمد های کلان.روش های متداول آن میتوان به فریلنسرینگ، کار در شرکت هایی که در حوزه آی تی فعالیت دارند و......</a:t>
            </a:r>
          </a:p>
          <a:p>
            <a:pPr algn="r" rtl="1">
              <a:lnSpc>
                <a:spcPct val="150000"/>
              </a:lnSpc>
            </a:pPr>
            <a:r>
              <a:rPr lang="fa-IR" dirty="0" smtClean="0">
                <a:latin typeface="Vazir" panose="020B0603030804020204" pitchFamily="34" charset="-78"/>
                <a:cs typeface="Vazir" panose="020B0603030804020204" pitchFamily="34" charset="-78"/>
              </a:rPr>
              <a:t>چگونه میتوانم در برنامه نویسی رشد کنم؟</a:t>
            </a:r>
          </a:p>
          <a:p>
            <a:pPr algn="r" rtl="1">
              <a:lnSpc>
                <a:spcPct val="150000"/>
              </a:lnSpc>
            </a:pPr>
            <a:r>
              <a:rPr lang="fa-IR" sz="1600" dirty="0" smtClean="0">
                <a:latin typeface="Vazir" panose="020B0603030804020204" pitchFamily="34" charset="-78"/>
                <a:cs typeface="Vazir" panose="020B0603030804020204" pitchFamily="34" charset="-78"/>
              </a:rPr>
              <a:t>روش یادگیری برنامه نویسی دست کمی از یادگیری ریاضیات ندارد.به این منظور که سرعت رشد شما در این زمینه بستگی به میزان مطالعه و خصوصا تمرین شما دارد.برنامه نویسی طئوری به هیچ دردی نمی خورد.</a:t>
            </a:r>
            <a:endParaRPr lang="en-US" sz="1600" dirty="0">
              <a:latin typeface="Vazir" panose="020B0603030804020204" pitchFamily="34" charset="-78"/>
              <a:cs typeface="Vazir" panose="020B0603030804020204" pitchFamily="34" charset="-78"/>
            </a:endParaRPr>
          </a:p>
        </p:txBody>
      </p:sp>
    </p:spTree>
    <p:extLst>
      <p:ext uri="{BB962C8B-B14F-4D97-AF65-F5344CB8AC3E}">
        <p14:creationId xmlns:p14="http://schemas.microsoft.com/office/powerpoint/2010/main" val="9646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067" y="365125"/>
            <a:ext cx="10515600" cy="1325563"/>
          </a:xfrm>
        </p:spPr>
        <p:txBody>
          <a:bodyPr/>
          <a:lstStyle/>
          <a:p>
            <a:pPr algn="r" rtl="1"/>
            <a:r>
              <a:rPr lang="en-US" dirty="0" smtClean="0">
                <a:latin typeface="Vazir" panose="020B0603030804020204" pitchFamily="34" charset="-78"/>
                <a:cs typeface="Vazir" panose="020B0603030804020204" pitchFamily="34" charset="-78"/>
              </a:rPr>
              <a:t>IDE</a:t>
            </a:r>
            <a:r>
              <a:rPr lang="fa-IR" dirty="0" smtClean="0">
                <a:latin typeface="Vazir" panose="020B0603030804020204" pitchFamily="34" charset="-78"/>
                <a:cs typeface="Vazir" panose="020B0603030804020204" pitchFamily="34" charset="-78"/>
              </a:rPr>
              <a:t> چیست؟</a:t>
            </a:r>
            <a:endParaRPr lang="en-US" dirty="0">
              <a:latin typeface="Vazir" panose="020B0603030804020204" pitchFamily="34" charset="-78"/>
              <a:cs typeface="Vazir" panose="020B0603030804020204" pitchFamily="34" charset="-78"/>
            </a:endParaRPr>
          </a:p>
        </p:txBody>
      </p:sp>
      <p:sp>
        <p:nvSpPr>
          <p:cNvPr id="6" name="TextBox 5"/>
          <p:cNvSpPr txBox="1"/>
          <p:nvPr/>
        </p:nvSpPr>
        <p:spPr>
          <a:xfrm>
            <a:off x="524933" y="1690688"/>
            <a:ext cx="10862734" cy="1304203"/>
          </a:xfrm>
          <a:prstGeom prst="rect">
            <a:avLst/>
          </a:prstGeom>
          <a:noFill/>
        </p:spPr>
        <p:txBody>
          <a:bodyPr wrap="square" rtlCol="0">
            <a:spAutoFit/>
          </a:bodyPr>
          <a:lstStyle/>
          <a:p>
            <a:pPr algn="r" rtl="1">
              <a:lnSpc>
                <a:spcPct val="150000"/>
              </a:lnSpc>
            </a:pPr>
            <a:r>
              <a:rPr lang="en-US" dirty="0" smtClean="0">
                <a:latin typeface="Vazir" panose="020B0603030804020204" pitchFamily="34" charset="-78"/>
                <a:cs typeface="Vazir" panose="020B0603030804020204" pitchFamily="34" charset="-78"/>
              </a:rPr>
              <a:t>IDE</a:t>
            </a:r>
            <a:r>
              <a:rPr lang="fa-IR" dirty="0" smtClean="0">
                <a:latin typeface="Vazir" panose="020B0603030804020204" pitchFamily="34" charset="-78"/>
                <a:cs typeface="Vazir" panose="020B0603030804020204" pitchFamily="34" charset="-78"/>
              </a:rPr>
              <a:t> کوتاه شده عبارت </a:t>
            </a:r>
            <a:r>
              <a:rPr lang="en-US" dirty="0" smtClean="0">
                <a:latin typeface="Vazir" panose="020B0603030804020204" pitchFamily="34" charset="-78"/>
                <a:cs typeface="Vazir" panose="020B0603030804020204" pitchFamily="34" charset="-78"/>
              </a:rPr>
              <a:t>Integrated Development Environment</a:t>
            </a:r>
            <a:r>
              <a:rPr lang="fa-IR" dirty="0" smtClean="0">
                <a:latin typeface="Vazir" panose="020B0603030804020204" pitchFamily="34" charset="-78"/>
                <a:cs typeface="Vazir" panose="020B0603030804020204" pitchFamily="34" charset="-78"/>
              </a:rPr>
              <a:t> یا محیط توسعه یکپارچه به فارسی است.</a:t>
            </a:r>
          </a:p>
          <a:p>
            <a:pPr algn="r" rtl="1">
              <a:lnSpc>
                <a:spcPct val="150000"/>
              </a:lnSpc>
            </a:pPr>
            <a:r>
              <a:rPr lang="fa-IR" dirty="0" smtClean="0">
                <a:latin typeface="Vazir" panose="020B0603030804020204" pitchFamily="34" charset="-78"/>
                <a:cs typeface="Vazir" panose="020B0603030804020204" pitchFamily="34" charset="-78"/>
              </a:rPr>
              <a:t>این محیط ها در قالب یک سری اپلیکیشن از سمت شرکت ها ارائه می شود تا اپلیکیشن مورد نظر با زبان مورد نظر در آن توسعه پیدا کند.</a:t>
            </a:r>
            <a:endParaRPr lang="en-US" dirty="0">
              <a:latin typeface="Vazir" panose="020B0603030804020204" pitchFamily="34" charset="-78"/>
              <a:cs typeface="Vazir" panose="020B0603030804020204" pitchFamily="34" charset="-78"/>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2377" y="3311816"/>
            <a:ext cx="1451911" cy="1451911"/>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801" y="3311816"/>
            <a:ext cx="7944133" cy="319201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2377" y="5141404"/>
            <a:ext cx="1530290" cy="1530290"/>
          </a:xfrm>
          <a:prstGeom prst="rect">
            <a:avLst/>
          </a:prstGeom>
        </p:spPr>
      </p:pic>
    </p:spTree>
    <p:extLst>
      <p:ext uri="{BB962C8B-B14F-4D97-AF65-F5344CB8AC3E}">
        <p14:creationId xmlns:p14="http://schemas.microsoft.com/office/powerpoint/2010/main" val="3223986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811</Words>
  <Application>Microsoft Office PowerPoint</Application>
  <PresentationFormat>Widescreen</PresentationFormat>
  <Paragraphs>108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Times New Roman</vt:lpstr>
      <vt:lpstr>Vazir</vt:lpstr>
      <vt:lpstr>Vazirmatn Light</vt:lpstr>
      <vt:lpstr>Office Theme</vt:lpstr>
      <vt:lpstr> </vt:lpstr>
      <vt:lpstr>تعریف و ساختار کامپیوتر</vt:lpstr>
      <vt:lpstr>آشنایی با رفتار کامپیوتر با درخواست اجرای برنامه</vt:lpstr>
      <vt:lpstr>سرفصل های مورد بحث در دوره</vt:lpstr>
      <vt:lpstr>پرسش ها متداول در آموزش برنامه نویسی</vt:lpstr>
      <vt:lpstr>پرسش ها متداول در آموزش برنامه نویسی</vt:lpstr>
      <vt:lpstr>پرسش ها متداول در آموزش برنامه نویسی</vt:lpstr>
      <vt:lpstr>پرسش ها متداول در آموزش برنامه نویسی</vt:lpstr>
      <vt:lpstr>IDE چیست؟</vt:lpstr>
      <vt:lpstr>Visual Studio Code</vt:lpstr>
      <vt:lpstr>Visual Studio</vt:lpstr>
      <vt:lpstr>JetBrains Rider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Hussein Nakhostin Saed</dc:creator>
  <cp:lastModifiedBy>Hussein Nakhostin</cp:lastModifiedBy>
  <cp:revision>22</cp:revision>
  <dcterms:created xsi:type="dcterms:W3CDTF">2024-09-03T09:03:57Z</dcterms:created>
  <dcterms:modified xsi:type="dcterms:W3CDTF">2024-09-04T17:14:03Z</dcterms:modified>
</cp:coreProperties>
</file>