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embedTrueTypeFonts="1" saveSubsetFonts="1">
  <p:sldMasterIdLst>
    <p:sldMasterId id="2147483660" r:id="rId1"/>
  </p:sldMasterIdLst>
  <p:notesMasterIdLst>
    <p:notesMasterId r:id="rId55"/>
  </p:notesMasterIdLst>
  <p:sldIdLst>
    <p:sldId id="257" r:id="rId2"/>
    <p:sldId id="258" r:id="rId3"/>
    <p:sldId id="521" r:id="rId4"/>
    <p:sldId id="519" r:id="rId5"/>
    <p:sldId id="520" r:id="rId6"/>
    <p:sldId id="509" r:id="rId7"/>
    <p:sldId id="522" r:id="rId8"/>
    <p:sldId id="523" r:id="rId9"/>
    <p:sldId id="524" r:id="rId10"/>
    <p:sldId id="525" r:id="rId11"/>
    <p:sldId id="526" r:id="rId12"/>
    <p:sldId id="527" r:id="rId13"/>
    <p:sldId id="528" r:id="rId14"/>
    <p:sldId id="529" r:id="rId15"/>
    <p:sldId id="530" r:id="rId16"/>
    <p:sldId id="531" r:id="rId17"/>
    <p:sldId id="532" r:id="rId18"/>
    <p:sldId id="533" r:id="rId19"/>
    <p:sldId id="534" r:id="rId20"/>
    <p:sldId id="536" r:id="rId21"/>
    <p:sldId id="535" r:id="rId22"/>
    <p:sldId id="514" r:id="rId23"/>
    <p:sldId id="537" r:id="rId24"/>
    <p:sldId id="538" r:id="rId25"/>
    <p:sldId id="539" r:id="rId26"/>
    <p:sldId id="540" r:id="rId27"/>
    <p:sldId id="541" r:id="rId28"/>
    <p:sldId id="542" r:id="rId29"/>
    <p:sldId id="543" r:id="rId30"/>
    <p:sldId id="544" r:id="rId31"/>
    <p:sldId id="545" r:id="rId32"/>
    <p:sldId id="546" r:id="rId33"/>
    <p:sldId id="547" r:id="rId34"/>
    <p:sldId id="548" r:id="rId35"/>
    <p:sldId id="549" r:id="rId36"/>
    <p:sldId id="550" r:id="rId37"/>
    <p:sldId id="551" r:id="rId38"/>
    <p:sldId id="552" r:id="rId39"/>
    <p:sldId id="553" r:id="rId40"/>
    <p:sldId id="554" r:id="rId41"/>
    <p:sldId id="555" r:id="rId42"/>
    <p:sldId id="556" r:id="rId43"/>
    <p:sldId id="557" r:id="rId44"/>
    <p:sldId id="558" r:id="rId45"/>
    <p:sldId id="559" r:id="rId46"/>
    <p:sldId id="560" r:id="rId47"/>
    <p:sldId id="561" r:id="rId48"/>
    <p:sldId id="562" r:id="rId49"/>
    <p:sldId id="563" r:id="rId50"/>
    <p:sldId id="564" r:id="rId51"/>
    <p:sldId id="565" r:id="rId52"/>
    <p:sldId id="566" r:id="rId53"/>
    <p:sldId id="567" r:id="rId54"/>
  </p:sldIdLst>
  <p:sldSz cx="12192000" cy="6858000"/>
  <p:notesSz cx="6858000" cy="9144000"/>
  <p:embeddedFontLst>
    <p:embeddedFont>
      <p:font typeface="Cairo Light" panose="020B0604020202020204" charset="-78"/>
      <p:regular r:id="rId56"/>
    </p:embeddedFont>
    <p:embeddedFont>
      <p:font typeface="Calibri" panose="020F0502020204030204" pitchFamily="34" charset="0"/>
      <p:regular r:id="rId57"/>
      <p:bold r:id="rId58"/>
      <p:italic r:id="rId59"/>
      <p:boldItalic r:id="rId60"/>
    </p:embeddedFont>
    <p:embeddedFont>
      <p:font typeface="Cambria Math" panose="02040503050406030204" pitchFamily="18" charset="0"/>
      <p:regular r:id="rId61"/>
    </p:embeddedFont>
    <p:embeddedFont>
      <p:font typeface="Helvetica Light" panose="020B0604020202020204"/>
      <p:regular r:id="rId62"/>
    </p:embeddedFont>
    <p:embeddedFont>
      <p:font typeface="Lato" panose="020F0502020204030203" pitchFamily="34" charset="0"/>
      <p:regular r:id="rId63"/>
      <p:bold r:id="rId64"/>
      <p:italic r:id="rId65"/>
      <p:boldItalic r:id="rId66"/>
    </p:embeddedFont>
    <p:embeddedFont>
      <p:font typeface="PT Sans" panose="020B0503020203020204" pitchFamily="34" charset="0"/>
      <p:regular r:id="rId67"/>
      <p:bold r:id="rId68"/>
      <p:italic r:id="rId69"/>
      <p:boldItalic r:id="rId70"/>
    </p:embeddedFont>
    <p:embeddedFont>
      <p:font typeface="Segoe UI" panose="020B0502040204020203" pitchFamily="34" charset="0"/>
      <p:regular r:id="rId71"/>
      <p:bold r:id="rId72"/>
      <p:italic r:id="rId73"/>
      <p:boldItalic r:id="rId74"/>
    </p:embeddedFont>
  </p:embeddedFontLst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882B"/>
    <a:srgbClr val="FFFFFF"/>
    <a:srgbClr val="1A78B9"/>
    <a:srgbClr val="80FF00"/>
    <a:srgbClr val="4BB9E4"/>
    <a:srgbClr val="1F93D1"/>
    <a:srgbClr val="00979D"/>
    <a:srgbClr val="F0C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4" autoAdjust="0"/>
    <p:restoredTop sz="94175" autoAdjust="0"/>
  </p:normalViewPr>
  <p:slideViewPr>
    <p:cSldViewPr snapToGrid="0">
      <p:cViewPr varScale="1">
        <p:scale>
          <a:sx n="74" d="100"/>
          <a:sy n="74" d="100"/>
        </p:scale>
        <p:origin x="9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8.fntdata"/><Relationship Id="rId68" Type="http://schemas.openxmlformats.org/officeDocument/2006/relationships/font" Target="fonts/font13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font" Target="fonts/font11.fntdata"/><Relationship Id="rId74" Type="http://schemas.openxmlformats.org/officeDocument/2006/relationships/font" Target="fonts/font19.fntdata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font" Target="fonts/font14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70" Type="http://schemas.openxmlformats.org/officeDocument/2006/relationships/font" Target="fonts/font15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font" Target="fonts/font10.fntdata"/><Relationship Id="rId73" Type="http://schemas.openxmlformats.org/officeDocument/2006/relationships/font" Target="fonts/font18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16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2F9CA208-E493-413F-BB40-1DD50394E8C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830634EC-B8AE-4088-B8A5-EB7DF8E6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3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xfrm>
            <a:off x="5961371" y="5762625"/>
            <a:ext cx="264496" cy="261610"/>
          </a:xfrm>
          <a:prstGeom prst="rect">
            <a:avLst/>
          </a:prstGeom>
        </p:spPr>
        <p:txBody>
          <a:bodyPr wrap="none"/>
          <a:lstStyle>
            <a:lvl1pPr algn="ctr">
              <a:defRPr sz="1200" cap="none" spc="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368896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dark 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5961371" y="5762625"/>
            <a:ext cx="264496" cy="261610"/>
          </a:xfrm>
          <a:prstGeom prst="rect">
            <a:avLst/>
          </a:prstGeom>
        </p:spPr>
        <p:txBody>
          <a:bodyPr wrap="none"/>
          <a:lstStyle>
            <a:lvl1pPr algn="ctr">
              <a:defRPr sz="1200" cap="none" spc="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88275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820810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808163" y="1757522"/>
            <a:ext cx="1453357" cy="145335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581083" y="1757522"/>
            <a:ext cx="1453357" cy="1453356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354003" y="1757522"/>
            <a:ext cx="1453357" cy="145335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126923" y="1757522"/>
            <a:ext cx="1453357" cy="1453356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899843" y="1757522"/>
            <a:ext cx="1453357" cy="1453356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808163" y="3530442"/>
            <a:ext cx="1453357" cy="1453356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581083" y="3530442"/>
            <a:ext cx="1453357" cy="1453356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354003" y="3530442"/>
            <a:ext cx="1453357" cy="145335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126923" y="3530442"/>
            <a:ext cx="1453357" cy="1453356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899843" y="3530442"/>
            <a:ext cx="1453357" cy="145335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2070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dark bg">
    <p:bg>
      <p:bgPr>
        <a:solidFill>
          <a:srgbClr val="3939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10780702" y="422542"/>
            <a:ext cx="135634" cy="108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37" y="5082"/>
                </a:moveTo>
                <a:cubicBezTo>
                  <a:pt x="19237" y="5506"/>
                  <a:pt x="19237" y="5929"/>
                  <a:pt x="19237" y="5929"/>
                </a:cubicBezTo>
                <a:cubicBezTo>
                  <a:pt x="19237" y="13129"/>
                  <a:pt x="14850" y="21600"/>
                  <a:pt x="6750" y="21600"/>
                </a:cubicBezTo>
                <a:cubicBezTo>
                  <a:pt x="4388" y="21600"/>
                  <a:pt x="2025" y="20753"/>
                  <a:pt x="0" y="19059"/>
                </a:cubicBezTo>
                <a:cubicBezTo>
                  <a:pt x="338" y="19059"/>
                  <a:pt x="675" y="19059"/>
                  <a:pt x="1013" y="19059"/>
                </a:cubicBezTo>
                <a:cubicBezTo>
                  <a:pt x="3038" y="19059"/>
                  <a:pt x="5063" y="18212"/>
                  <a:pt x="6413" y="16941"/>
                </a:cubicBezTo>
                <a:cubicBezTo>
                  <a:pt x="4725" y="16941"/>
                  <a:pt x="3038" y="15247"/>
                  <a:pt x="2363" y="13129"/>
                </a:cubicBezTo>
                <a:cubicBezTo>
                  <a:pt x="2700" y="13129"/>
                  <a:pt x="3038" y="13129"/>
                  <a:pt x="3375" y="13129"/>
                </a:cubicBezTo>
                <a:cubicBezTo>
                  <a:pt x="3713" y="13129"/>
                  <a:pt x="4050" y="13129"/>
                  <a:pt x="4388" y="13129"/>
                </a:cubicBezTo>
                <a:cubicBezTo>
                  <a:pt x="2363" y="12282"/>
                  <a:pt x="1013" y="10165"/>
                  <a:pt x="1013" y="7624"/>
                </a:cubicBezTo>
                <a:cubicBezTo>
                  <a:pt x="1013" y="7624"/>
                  <a:pt x="1013" y="7624"/>
                  <a:pt x="1013" y="7624"/>
                </a:cubicBezTo>
                <a:cubicBezTo>
                  <a:pt x="1688" y="8047"/>
                  <a:pt x="2363" y="8047"/>
                  <a:pt x="3038" y="8047"/>
                </a:cubicBezTo>
                <a:cubicBezTo>
                  <a:pt x="1688" y="7200"/>
                  <a:pt x="1013" y="5506"/>
                  <a:pt x="1013" y="3812"/>
                </a:cubicBezTo>
                <a:cubicBezTo>
                  <a:pt x="1013" y="2541"/>
                  <a:pt x="1350" y="1694"/>
                  <a:pt x="1688" y="847"/>
                </a:cubicBezTo>
                <a:cubicBezTo>
                  <a:pt x="3713" y="4235"/>
                  <a:pt x="7088" y="6353"/>
                  <a:pt x="10463" y="6776"/>
                </a:cubicBezTo>
                <a:cubicBezTo>
                  <a:pt x="10463" y="6353"/>
                  <a:pt x="10463" y="5929"/>
                  <a:pt x="10463" y="5506"/>
                </a:cubicBezTo>
                <a:cubicBezTo>
                  <a:pt x="10463" y="2118"/>
                  <a:pt x="12487" y="0"/>
                  <a:pt x="14850" y="0"/>
                </a:cubicBezTo>
                <a:cubicBezTo>
                  <a:pt x="16200" y="0"/>
                  <a:pt x="17212" y="424"/>
                  <a:pt x="18225" y="1694"/>
                </a:cubicBezTo>
                <a:cubicBezTo>
                  <a:pt x="18900" y="1271"/>
                  <a:pt x="19912" y="847"/>
                  <a:pt x="20925" y="424"/>
                </a:cubicBezTo>
                <a:cubicBezTo>
                  <a:pt x="20587" y="1694"/>
                  <a:pt x="19912" y="2541"/>
                  <a:pt x="18900" y="3388"/>
                </a:cubicBezTo>
                <a:cubicBezTo>
                  <a:pt x="19912" y="2965"/>
                  <a:pt x="20587" y="2965"/>
                  <a:pt x="21600" y="2541"/>
                </a:cubicBezTo>
                <a:cubicBezTo>
                  <a:pt x="20925" y="3388"/>
                  <a:pt x="20250" y="4659"/>
                  <a:pt x="19237" y="5082"/>
                </a:cubicBez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22860" rIns="22860"/>
          <a:lstStyle/>
          <a:p>
            <a:pPr algn="l" defTabSz="2286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200"/>
          </a:p>
        </p:txBody>
      </p:sp>
      <p:sp>
        <p:nvSpPr>
          <p:cNvPr id="42" name="Shape 42"/>
          <p:cNvSpPr/>
          <p:nvPr/>
        </p:nvSpPr>
        <p:spPr>
          <a:xfrm>
            <a:off x="10544950" y="405342"/>
            <a:ext cx="74697" cy="142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546"/>
                </a:moveTo>
                <a:cubicBezTo>
                  <a:pt x="17897" y="3546"/>
                  <a:pt x="17897" y="3546"/>
                  <a:pt x="17897" y="3546"/>
                </a:cubicBezTo>
                <a:cubicBezTo>
                  <a:pt x="14811" y="3546"/>
                  <a:pt x="14194" y="4513"/>
                  <a:pt x="14194" y="5481"/>
                </a:cubicBezTo>
                <a:cubicBezTo>
                  <a:pt x="14194" y="8060"/>
                  <a:pt x="14194" y="8060"/>
                  <a:pt x="14194" y="8060"/>
                </a:cubicBezTo>
                <a:cubicBezTo>
                  <a:pt x="21600" y="8060"/>
                  <a:pt x="21600" y="8060"/>
                  <a:pt x="21600" y="8060"/>
                </a:cubicBezTo>
                <a:cubicBezTo>
                  <a:pt x="20366" y="11928"/>
                  <a:pt x="20366" y="11928"/>
                  <a:pt x="20366" y="11928"/>
                </a:cubicBezTo>
                <a:cubicBezTo>
                  <a:pt x="14194" y="11928"/>
                  <a:pt x="14194" y="11928"/>
                  <a:pt x="14194" y="11928"/>
                </a:cubicBezTo>
                <a:cubicBezTo>
                  <a:pt x="14194" y="21600"/>
                  <a:pt x="14194" y="21600"/>
                  <a:pt x="14194" y="21600"/>
                </a:cubicBezTo>
                <a:cubicBezTo>
                  <a:pt x="6789" y="21600"/>
                  <a:pt x="6789" y="21600"/>
                  <a:pt x="6789" y="21600"/>
                </a:cubicBezTo>
                <a:cubicBezTo>
                  <a:pt x="6789" y="11928"/>
                  <a:pt x="6789" y="11928"/>
                  <a:pt x="6789" y="11928"/>
                </a:cubicBezTo>
                <a:cubicBezTo>
                  <a:pt x="0" y="11928"/>
                  <a:pt x="0" y="11928"/>
                  <a:pt x="0" y="11928"/>
                </a:cubicBezTo>
                <a:cubicBezTo>
                  <a:pt x="0" y="8060"/>
                  <a:pt x="0" y="8060"/>
                  <a:pt x="0" y="8060"/>
                </a:cubicBezTo>
                <a:cubicBezTo>
                  <a:pt x="6789" y="8060"/>
                  <a:pt x="6789" y="8060"/>
                  <a:pt x="6789" y="8060"/>
                </a:cubicBezTo>
                <a:cubicBezTo>
                  <a:pt x="6789" y="5158"/>
                  <a:pt x="6789" y="5158"/>
                  <a:pt x="6789" y="5158"/>
                </a:cubicBezTo>
                <a:cubicBezTo>
                  <a:pt x="6789" y="1934"/>
                  <a:pt x="10491" y="0"/>
                  <a:pt x="16046" y="0"/>
                </a:cubicBezTo>
                <a:cubicBezTo>
                  <a:pt x="18514" y="0"/>
                  <a:pt x="20983" y="322"/>
                  <a:pt x="21600" y="322"/>
                </a:cubicBezTo>
                <a:lnTo>
                  <a:pt x="21600" y="3546"/>
                </a:ln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22860" rIns="22860"/>
          <a:lstStyle/>
          <a:p>
            <a:pPr algn="l" defTabSz="2286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200"/>
          </a:p>
        </p:txBody>
      </p:sp>
      <p:sp>
        <p:nvSpPr>
          <p:cNvPr id="44" name="Shape 44"/>
          <p:cNvSpPr/>
          <p:nvPr/>
        </p:nvSpPr>
        <p:spPr>
          <a:xfrm>
            <a:off x="11111247" y="424587"/>
            <a:ext cx="144258" cy="104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2" y="18073"/>
                </a:moveTo>
                <a:cubicBezTo>
                  <a:pt x="20965" y="19837"/>
                  <a:pt x="20012" y="21159"/>
                  <a:pt x="18741" y="21159"/>
                </a:cubicBezTo>
                <a:cubicBezTo>
                  <a:pt x="16200" y="21600"/>
                  <a:pt x="13341" y="21600"/>
                  <a:pt x="10800" y="21600"/>
                </a:cubicBezTo>
                <a:cubicBezTo>
                  <a:pt x="7941" y="21600"/>
                  <a:pt x="5400" y="21600"/>
                  <a:pt x="2541" y="21159"/>
                </a:cubicBezTo>
                <a:cubicBezTo>
                  <a:pt x="1588" y="21159"/>
                  <a:pt x="635" y="19837"/>
                  <a:pt x="318" y="18073"/>
                </a:cubicBezTo>
                <a:cubicBezTo>
                  <a:pt x="0" y="15869"/>
                  <a:pt x="0" y="13224"/>
                  <a:pt x="0" y="11020"/>
                </a:cubicBezTo>
                <a:cubicBezTo>
                  <a:pt x="0" y="8376"/>
                  <a:pt x="0" y="6171"/>
                  <a:pt x="318" y="3527"/>
                </a:cubicBezTo>
                <a:cubicBezTo>
                  <a:pt x="635" y="2204"/>
                  <a:pt x="1588" y="882"/>
                  <a:pt x="2541" y="441"/>
                </a:cubicBezTo>
                <a:cubicBezTo>
                  <a:pt x="5400" y="0"/>
                  <a:pt x="7941" y="0"/>
                  <a:pt x="10800" y="0"/>
                </a:cubicBezTo>
                <a:cubicBezTo>
                  <a:pt x="13341" y="0"/>
                  <a:pt x="16200" y="0"/>
                  <a:pt x="18741" y="441"/>
                </a:cubicBezTo>
                <a:cubicBezTo>
                  <a:pt x="20012" y="882"/>
                  <a:pt x="20965" y="2204"/>
                  <a:pt x="21282" y="3527"/>
                </a:cubicBezTo>
                <a:cubicBezTo>
                  <a:pt x="21600" y="6171"/>
                  <a:pt x="21600" y="8376"/>
                  <a:pt x="21600" y="11020"/>
                </a:cubicBezTo>
                <a:cubicBezTo>
                  <a:pt x="21600" y="13224"/>
                  <a:pt x="21600" y="15869"/>
                  <a:pt x="21282" y="18073"/>
                </a:cubicBezTo>
                <a:close/>
                <a:moveTo>
                  <a:pt x="14929" y="10139"/>
                </a:moveTo>
                <a:cubicBezTo>
                  <a:pt x="8894" y="4849"/>
                  <a:pt x="8894" y="4849"/>
                  <a:pt x="8894" y="4849"/>
                </a:cubicBezTo>
                <a:cubicBezTo>
                  <a:pt x="8576" y="4408"/>
                  <a:pt x="8259" y="4408"/>
                  <a:pt x="7941" y="4408"/>
                </a:cubicBezTo>
                <a:cubicBezTo>
                  <a:pt x="7941" y="4849"/>
                  <a:pt x="7624" y="5290"/>
                  <a:pt x="7624" y="5731"/>
                </a:cubicBezTo>
                <a:cubicBezTo>
                  <a:pt x="7624" y="16310"/>
                  <a:pt x="7624" y="16310"/>
                  <a:pt x="7624" y="16310"/>
                </a:cubicBezTo>
                <a:cubicBezTo>
                  <a:pt x="7624" y="16751"/>
                  <a:pt x="7941" y="17192"/>
                  <a:pt x="7941" y="17192"/>
                </a:cubicBezTo>
                <a:cubicBezTo>
                  <a:pt x="8259" y="17192"/>
                  <a:pt x="8259" y="17192"/>
                  <a:pt x="8259" y="17192"/>
                </a:cubicBezTo>
                <a:cubicBezTo>
                  <a:pt x="8576" y="17192"/>
                  <a:pt x="8576" y="17192"/>
                  <a:pt x="8894" y="17192"/>
                </a:cubicBezTo>
                <a:cubicBezTo>
                  <a:pt x="14929" y="11902"/>
                  <a:pt x="14929" y="11902"/>
                  <a:pt x="14929" y="11902"/>
                </a:cubicBezTo>
                <a:cubicBezTo>
                  <a:pt x="15247" y="11461"/>
                  <a:pt x="15247" y="11461"/>
                  <a:pt x="15247" y="11020"/>
                </a:cubicBezTo>
                <a:cubicBezTo>
                  <a:pt x="15247" y="10580"/>
                  <a:pt x="15247" y="10139"/>
                  <a:pt x="14929" y="10139"/>
                </a:cubicBez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22860" rIns="22860"/>
          <a:lstStyle/>
          <a:p>
            <a:pPr algn="l" defTabSz="2286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200"/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4F5F7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" name="Shape 46"/>
          <p:cNvSpPr/>
          <p:nvPr/>
        </p:nvSpPr>
        <p:spPr>
          <a:xfrm>
            <a:off x="11538703" y="685624"/>
            <a:ext cx="818258" cy="1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2062798" y="1940878"/>
            <a:ext cx="1320800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3764598" y="1940878"/>
            <a:ext cx="1320800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466398" y="1940878"/>
            <a:ext cx="1320800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168198" y="1940878"/>
            <a:ext cx="1320800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869998" y="1940878"/>
            <a:ext cx="1320800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2062798" y="3591878"/>
            <a:ext cx="1320800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764598" y="3591878"/>
            <a:ext cx="1320800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5466398" y="3591878"/>
            <a:ext cx="1320800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7168198" y="3591878"/>
            <a:ext cx="1320800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869998" y="3591878"/>
            <a:ext cx="1320800" cy="1320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356015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060920" y="1139707"/>
            <a:ext cx="8241360" cy="10884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83992" y="2315022"/>
            <a:ext cx="10238179" cy="35096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11518233" y="381348"/>
            <a:ext cx="382124" cy="230832"/>
          </a:xfrm>
          <a:prstGeom prst="rect">
            <a:avLst/>
          </a:prstGeom>
          <a:ln w="3175">
            <a:miter lim="400000"/>
          </a:ln>
        </p:spPr>
        <p:txBody>
          <a:bodyPr wrap="square" lIns="38100" tIns="38100" rIns="38100" bIns="38100">
            <a:spAutoFit/>
          </a:bodyPr>
          <a:lstStyle>
            <a:lvl1pPr algn="l">
              <a:defRPr sz="1000" cap="all" spc="200">
                <a:solidFill>
                  <a:srgbClr val="393941"/>
                </a:solidFill>
                <a:latin typeface="+mn-lt"/>
                <a:ea typeface="+mn-ea"/>
                <a:cs typeface="+mn-cs"/>
                <a:sym typeface="Montserrat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" name="Shape 9"/>
          <p:cNvSpPr/>
          <p:nvPr/>
        </p:nvSpPr>
        <p:spPr>
          <a:xfrm>
            <a:off x="11538703" y="685624"/>
            <a:ext cx="818258" cy="1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3808226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transition spd="med"/>
  <p:hf hdr="0" ftr="0" dt="0"/>
  <p:txStyles>
    <p:titleStyle>
      <a:lvl1pPr marL="0" marR="0" indent="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1pPr>
      <a:lvl2pPr marL="0" marR="0" indent="11430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2pPr>
      <a:lvl3pPr marL="0" marR="0" indent="22860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3pPr>
      <a:lvl4pPr marL="0" marR="0" indent="34290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4pPr>
      <a:lvl5pPr marL="0" marR="0" indent="45720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5pPr>
      <a:lvl6pPr marL="0" marR="0" indent="57150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6pPr>
      <a:lvl7pPr marL="0" marR="0" indent="68580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7pPr>
      <a:lvl8pPr marL="0" marR="0" indent="80010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8pPr>
      <a:lvl9pPr marL="0" marR="0" indent="914400" algn="l" defTabSz="41275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9pPr>
    </p:titleStyle>
    <p:bodyStyle>
      <a:lvl1pPr marL="0" marR="0" indent="0" algn="just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1pPr>
      <a:lvl2pPr marL="0" marR="0" indent="114300" algn="just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2pPr>
      <a:lvl3pPr marL="0" marR="0" indent="228600" algn="just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3pPr>
      <a:lvl4pPr marL="0" marR="0" indent="342900" algn="just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4pPr>
      <a:lvl5pPr marL="0" marR="0" indent="457200" algn="just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5pPr>
      <a:lvl6pPr marL="0" marR="0" indent="571500" algn="just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6pPr>
      <a:lvl7pPr marL="0" marR="0" indent="685800" algn="just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7pPr>
      <a:lvl8pPr marL="0" marR="0" indent="800100" algn="just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8pPr>
      <a:lvl9pPr marL="0" marR="0" indent="914400" algn="just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9pPr>
    </p:bodyStyle>
    <p:otherStyle>
      <a:lvl1pPr marL="0" marR="0" indent="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all" spc="2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1pPr>
      <a:lvl2pPr marL="0" marR="0" indent="11430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all" spc="2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2pPr>
      <a:lvl3pPr marL="0" marR="0" indent="22860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all" spc="2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3pPr>
      <a:lvl4pPr marL="0" marR="0" indent="34290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all" spc="2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4pPr>
      <a:lvl5pPr marL="0" marR="0" indent="45720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all" spc="2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5pPr>
      <a:lvl6pPr marL="0" marR="0" indent="57150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all" spc="2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6pPr>
      <a:lvl7pPr marL="0" marR="0" indent="68580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all" spc="2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7pPr>
      <a:lvl8pPr marL="0" marR="0" indent="80010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all" spc="2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8pPr>
      <a:lvl9pPr marL="0" marR="0" indent="914400" algn="l" defTabSz="4127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all" spc="2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1833458" y="3313785"/>
            <a:ext cx="8520320" cy="13545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Autofit/>
          </a:bodyPr>
          <a:lstStyle>
            <a:lvl1pPr algn="ctr">
              <a:lnSpc>
                <a:spcPct val="80000"/>
              </a:lnSpc>
              <a:defRPr sz="15000"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>
              <a:lnSpc>
                <a:spcPct val="120000"/>
              </a:lnSpc>
            </a:pPr>
            <a:r>
              <a:rPr lang="en-US" sz="6000" kern="0" dirty="0"/>
              <a:t>Coding with AAUP</a:t>
            </a:r>
          </a:p>
        </p:txBody>
      </p:sp>
      <p:sp>
        <p:nvSpPr>
          <p:cNvPr id="56" name="Shape 56"/>
          <p:cNvSpPr/>
          <p:nvPr/>
        </p:nvSpPr>
        <p:spPr>
          <a:xfrm>
            <a:off x="4849028" y="4806221"/>
            <a:ext cx="2493945" cy="1769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 algn="ctr">
              <a:defRPr sz="1800" cap="all" spc="360">
                <a:latin typeface="+mn-lt"/>
                <a:ea typeface="+mn-ea"/>
                <a:cs typeface="+mn-cs"/>
                <a:sym typeface="Montserrat-Regular"/>
              </a:defRPr>
            </a:lvl1pPr>
          </a:lstStyle>
          <a:p>
            <a:pPr defTabSz="412750" rtl="0" hangingPunct="0"/>
            <a:r>
              <a:rPr sz="900" kern="0" spc="180" dirty="0">
                <a:solidFill>
                  <a:srgbClr val="A6A7AC"/>
                </a:solidFill>
                <a:latin typeface="Montserrat-Regular"/>
              </a:rPr>
              <a:t>Free </a:t>
            </a:r>
            <a:r>
              <a:rPr lang="en-US" sz="900" kern="0" spc="180" dirty="0">
                <a:solidFill>
                  <a:srgbClr val="A6A7AC"/>
                </a:solidFill>
                <a:latin typeface="Montserrat-Regular"/>
              </a:rPr>
              <a:t>PowerPoint</a:t>
            </a:r>
            <a:r>
              <a:rPr sz="900" kern="0" spc="180" dirty="0">
                <a:solidFill>
                  <a:srgbClr val="A6A7AC"/>
                </a:solidFill>
                <a:latin typeface="Montserrat-Regular"/>
              </a:rPr>
              <a:t> template</a:t>
            </a:r>
          </a:p>
        </p:txBody>
      </p:sp>
      <p:sp>
        <p:nvSpPr>
          <p:cNvPr id="2" name="عنصر نائب لرقم الشريحة 1">
            <a:extLst>
              <a:ext uri="{FF2B5EF4-FFF2-40B4-BE49-F238E27FC236}">
                <a16:creationId xmlns:a16="http://schemas.microsoft.com/office/drawing/2014/main" id="{A63A12E5-4502-4410-A6EF-4A17126A947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</a:t>
            </a:fld>
            <a:endParaRPr lang="en-US"/>
          </a:p>
        </p:txBody>
      </p:sp>
      <p:pic>
        <p:nvPicPr>
          <p:cNvPr id="1028" name="Picture 4" descr="الرئيسية">
            <a:extLst>
              <a:ext uri="{FF2B5EF4-FFF2-40B4-BE49-F238E27FC236}">
                <a16:creationId xmlns:a16="http://schemas.microsoft.com/office/drawing/2014/main" id="{6F9F9B95-728C-4059-950C-20CCAD001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003" y="1357566"/>
            <a:ext cx="6803231" cy="186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EF060C-639D-6E3A-A3CD-98302413487F}"/>
              </a:ext>
            </a:extLst>
          </p:cNvPr>
          <p:cNvSpPr txBox="1"/>
          <p:nvPr/>
        </p:nvSpPr>
        <p:spPr>
          <a:xfrm>
            <a:off x="3045618" y="4813831"/>
            <a:ext cx="6096000" cy="70788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2000" b="1" kern="0" dirty="0">
                <a:solidFill>
                  <a:srgbClr val="F4F5F7"/>
                </a:solidFill>
                <a:latin typeface="Montserrat-SemiBold"/>
                <a:sym typeface="PT Sans"/>
              </a:rPr>
              <a:t>By: Hussein Younis</a:t>
            </a:r>
          </a:p>
          <a:p>
            <a:pPr algn="ctr"/>
            <a:r>
              <a:rPr lang="en-US" sz="2000" b="1" kern="0" dirty="0">
                <a:solidFill>
                  <a:srgbClr val="F4F5F7"/>
                </a:solidFill>
                <a:latin typeface="Montserrat-SemiBold"/>
                <a:sym typeface="PT Sans"/>
              </a:rPr>
              <a:t>2023 </a:t>
            </a:r>
            <a:endParaRPr lang="en-US" sz="2000" b="1" kern="0" dirty="0">
              <a:solidFill>
                <a:srgbClr val="F4F5F7"/>
              </a:solidFill>
              <a:latin typeface="Montserrat-SemiBold"/>
              <a:sym typeface="Montserrat-SemiBold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time complexity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D58C34-2D10-BEEF-6FEB-50512824D0EF}"/>
              </a:ext>
            </a:extLst>
          </p:cNvPr>
          <p:cNvSpPr txBox="1"/>
          <p:nvPr/>
        </p:nvSpPr>
        <p:spPr>
          <a:xfrm>
            <a:off x="3703439" y="1842739"/>
            <a:ext cx="7689273" cy="46820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0"/>
            <a:r>
              <a:rPr lang="en-US" sz="2400" dirty="0"/>
              <a:t>What is the time complexity for the following code?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D18C86-67BB-B3C6-0A62-6CB399ED7AFB}"/>
              </a:ext>
            </a:extLst>
          </p:cNvPr>
          <p:cNvSpPr txBox="1"/>
          <p:nvPr/>
        </p:nvSpPr>
        <p:spPr>
          <a:xfrm>
            <a:off x="1355094" y="1701051"/>
            <a:ext cx="2348345" cy="83099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0"/>
            <a:r>
              <a:rPr lang="en-US" sz="4800" dirty="0"/>
              <a:t>Exercise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16AFA-ECA7-4924-E238-B50BB0FBF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01" y="2532048"/>
            <a:ext cx="5638276" cy="4284203"/>
          </a:xfrm>
          <a:prstGeom prst="rect">
            <a:avLst/>
          </a:prstGeom>
        </p:spPr>
      </p:pic>
      <p:grpSp>
        <p:nvGrpSpPr>
          <p:cNvPr id="5" name="Group 123">
            <a:extLst>
              <a:ext uri="{FF2B5EF4-FFF2-40B4-BE49-F238E27FC236}">
                <a16:creationId xmlns:a16="http://schemas.microsoft.com/office/drawing/2014/main" id="{099DFBCB-296C-D85D-0292-EA1EF9D07CD8}"/>
              </a:ext>
            </a:extLst>
          </p:cNvPr>
          <p:cNvGrpSpPr/>
          <p:nvPr/>
        </p:nvGrpSpPr>
        <p:grpSpPr>
          <a:xfrm>
            <a:off x="8747895" y="3242533"/>
            <a:ext cx="1812035" cy="545998"/>
            <a:chOff x="0" y="0"/>
            <a:chExt cx="3082561" cy="790599"/>
          </a:xfrm>
        </p:grpSpPr>
        <p:sp>
          <p:nvSpPr>
            <p:cNvPr id="7" name="Shape 121">
              <a:extLst>
                <a:ext uri="{FF2B5EF4-FFF2-40B4-BE49-F238E27FC236}">
                  <a16:creationId xmlns:a16="http://schemas.microsoft.com/office/drawing/2014/main" id="{C0F2DA4F-317C-BDD5-EDBF-01832E653FF1}"/>
                </a:ext>
              </a:extLst>
            </p:cNvPr>
            <p:cNvSpPr/>
            <p:nvPr/>
          </p:nvSpPr>
          <p:spPr>
            <a:xfrm>
              <a:off x="0" y="0"/>
              <a:ext cx="3082561" cy="790599"/>
            </a:xfrm>
            <a:prstGeom prst="roundRect">
              <a:avLst>
                <a:gd name="adj" fmla="val 50000"/>
              </a:avLst>
            </a:prstGeom>
            <a:solidFill>
              <a:srgbClr val="393941"/>
            </a:solidFill>
            <a:ln w="38100" cap="flat">
              <a:solidFill>
                <a:srgbClr val="1A78B9"/>
              </a:solidFill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412750" rtl="0" hangingPunct="0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500" kern="0">
                <a:solidFill>
                  <a:srgbClr val="FFFFFF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8" name="Shape 122">
              <a:extLst>
                <a:ext uri="{FF2B5EF4-FFF2-40B4-BE49-F238E27FC236}">
                  <a16:creationId xmlns:a16="http://schemas.microsoft.com/office/drawing/2014/main" id="{D5C6E1BA-D2AA-F179-EE12-3D993FDCF9A7}"/>
                </a:ext>
              </a:extLst>
            </p:cNvPr>
            <p:cNvSpPr/>
            <p:nvPr/>
          </p:nvSpPr>
          <p:spPr>
            <a:xfrm>
              <a:off x="327689" y="267175"/>
              <a:ext cx="2452584" cy="2562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numCol="1" anchor="ctr">
              <a:spAutoFit/>
            </a:bodyPr>
            <a:lstStyle>
              <a:lvl1pPr algn="ctr">
                <a:defRPr sz="1800" cap="all" spc="36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Montserrat-Regular"/>
                </a:defRPr>
              </a:lvl1pPr>
            </a:lstStyle>
            <a:p>
              <a:pPr defTabSz="412750" rtl="0" hangingPunct="0"/>
              <a:r>
                <a:rPr lang="en-US" sz="900" kern="0" spc="180" dirty="0">
                  <a:latin typeface="Montserrat-Regular"/>
                </a:rPr>
                <a:t>3n</a:t>
              </a:r>
              <a:endParaRPr sz="900" kern="0" spc="180" dirty="0">
                <a:latin typeface="Montserrat-Regular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99CD9A2-C0AA-1AE1-8CDC-C7B72FBAEA9C}"/>
              </a:ext>
            </a:extLst>
          </p:cNvPr>
          <p:cNvSpPr/>
          <p:nvPr/>
        </p:nvSpPr>
        <p:spPr>
          <a:xfrm>
            <a:off x="1810134" y="3242533"/>
            <a:ext cx="4154247" cy="924222"/>
          </a:xfrm>
          <a:prstGeom prst="rect">
            <a:avLst/>
          </a:prstGeom>
          <a:noFill/>
          <a:ln w="76200" cap="flat">
            <a:solidFill>
              <a:srgbClr val="1A78B9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Shape 82">
            <a:extLst>
              <a:ext uri="{FF2B5EF4-FFF2-40B4-BE49-F238E27FC236}">
                <a16:creationId xmlns:a16="http://schemas.microsoft.com/office/drawing/2014/main" id="{A4AC4021-1DBA-CC2F-3173-DDA84A2349A6}"/>
              </a:ext>
            </a:extLst>
          </p:cNvPr>
          <p:cNvSpPr/>
          <p:nvPr/>
        </p:nvSpPr>
        <p:spPr>
          <a:xfrm flipV="1">
            <a:off x="5964382" y="3427045"/>
            <a:ext cx="2783513" cy="176973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21253300"/>
      </p:ext>
    </p:extLst>
  </p:cSld>
  <p:clrMapOvr>
    <a:masterClrMapping/>
  </p:clrMapOvr>
  <p:transition spd="slow">
    <p:cover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time complexity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D58C34-2D10-BEEF-6FEB-50512824D0EF}"/>
              </a:ext>
            </a:extLst>
          </p:cNvPr>
          <p:cNvSpPr txBox="1"/>
          <p:nvPr/>
        </p:nvSpPr>
        <p:spPr>
          <a:xfrm>
            <a:off x="3703439" y="1842739"/>
            <a:ext cx="7689273" cy="46820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0"/>
            <a:r>
              <a:rPr lang="en-US" sz="2400" dirty="0"/>
              <a:t>What is the time complexity for the following code?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D18C86-67BB-B3C6-0A62-6CB399ED7AFB}"/>
              </a:ext>
            </a:extLst>
          </p:cNvPr>
          <p:cNvSpPr txBox="1"/>
          <p:nvPr/>
        </p:nvSpPr>
        <p:spPr>
          <a:xfrm>
            <a:off x="1355094" y="1701051"/>
            <a:ext cx="2348345" cy="83099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0"/>
            <a:r>
              <a:rPr lang="en-US" sz="4800" dirty="0"/>
              <a:t>Exercise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16AFA-ECA7-4924-E238-B50BB0FBF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01" y="2532048"/>
            <a:ext cx="5638276" cy="4284203"/>
          </a:xfrm>
          <a:prstGeom prst="rect">
            <a:avLst/>
          </a:prstGeom>
        </p:spPr>
      </p:pic>
      <p:grpSp>
        <p:nvGrpSpPr>
          <p:cNvPr id="5" name="Group 123">
            <a:extLst>
              <a:ext uri="{FF2B5EF4-FFF2-40B4-BE49-F238E27FC236}">
                <a16:creationId xmlns:a16="http://schemas.microsoft.com/office/drawing/2014/main" id="{099DFBCB-296C-D85D-0292-EA1EF9D07CD8}"/>
              </a:ext>
            </a:extLst>
          </p:cNvPr>
          <p:cNvGrpSpPr/>
          <p:nvPr/>
        </p:nvGrpSpPr>
        <p:grpSpPr>
          <a:xfrm>
            <a:off x="8747895" y="3242533"/>
            <a:ext cx="1812035" cy="545998"/>
            <a:chOff x="0" y="0"/>
            <a:chExt cx="3082561" cy="790599"/>
          </a:xfrm>
        </p:grpSpPr>
        <p:sp>
          <p:nvSpPr>
            <p:cNvPr id="7" name="Shape 121">
              <a:extLst>
                <a:ext uri="{FF2B5EF4-FFF2-40B4-BE49-F238E27FC236}">
                  <a16:creationId xmlns:a16="http://schemas.microsoft.com/office/drawing/2014/main" id="{C0F2DA4F-317C-BDD5-EDBF-01832E653FF1}"/>
                </a:ext>
              </a:extLst>
            </p:cNvPr>
            <p:cNvSpPr/>
            <p:nvPr/>
          </p:nvSpPr>
          <p:spPr>
            <a:xfrm>
              <a:off x="0" y="0"/>
              <a:ext cx="3082561" cy="790599"/>
            </a:xfrm>
            <a:prstGeom prst="roundRect">
              <a:avLst>
                <a:gd name="adj" fmla="val 50000"/>
              </a:avLst>
            </a:prstGeom>
            <a:solidFill>
              <a:srgbClr val="393941"/>
            </a:solidFill>
            <a:ln w="38100" cap="flat">
              <a:solidFill>
                <a:srgbClr val="1A78B9"/>
              </a:solidFill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412750" rtl="0" hangingPunct="0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500" kern="0">
                <a:solidFill>
                  <a:srgbClr val="FFFFFF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8" name="Shape 122">
              <a:extLst>
                <a:ext uri="{FF2B5EF4-FFF2-40B4-BE49-F238E27FC236}">
                  <a16:creationId xmlns:a16="http://schemas.microsoft.com/office/drawing/2014/main" id="{D5C6E1BA-D2AA-F179-EE12-3D993FDCF9A7}"/>
                </a:ext>
              </a:extLst>
            </p:cNvPr>
            <p:cNvSpPr/>
            <p:nvPr/>
          </p:nvSpPr>
          <p:spPr>
            <a:xfrm>
              <a:off x="327689" y="267175"/>
              <a:ext cx="2452584" cy="2562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ctr">
              <a:spAutoFit/>
            </a:bodyPr>
            <a:lstStyle>
              <a:lvl1pPr algn="ctr">
                <a:defRPr sz="1800" cap="all" spc="36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Montserrat-Regular"/>
                </a:defRPr>
              </a:lvl1pPr>
            </a:lstStyle>
            <a:p>
              <a:pPr defTabSz="412750" rtl="0" hangingPunct="0"/>
              <a:r>
                <a:rPr lang="en-US" sz="900" kern="0" spc="180" dirty="0">
                  <a:latin typeface="Montserrat-Regular"/>
                </a:rPr>
                <a:t>N+5</a:t>
              </a:r>
              <a:endParaRPr sz="900" kern="0" spc="180" dirty="0">
                <a:latin typeface="Montserrat-Regular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99CD9A2-C0AA-1AE1-8CDC-C7B72FBAEA9C}"/>
              </a:ext>
            </a:extLst>
          </p:cNvPr>
          <p:cNvSpPr/>
          <p:nvPr/>
        </p:nvSpPr>
        <p:spPr>
          <a:xfrm>
            <a:off x="1716615" y="4212038"/>
            <a:ext cx="4154247" cy="924222"/>
          </a:xfrm>
          <a:prstGeom prst="rect">
            <a:avLst/>
          </a:prstGeom>
          <a:noFill/>
          <a:ln w="76200" cap="flat">
            <a:solidFill>
              <a:srgbClr val="1A78B9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Shape 82">
            <a:extLst>
              <a:ext uri="{FF2B5EF4-FFF2-40B4-BE49-F238E27FC236}">
                <a16:creationId xmlns:a16="http://schemas.microsoft.com/office/drawing/2014/main" id="{A4AC4021-1DBA-CC2F-3173-DDA84A2349A6}"/>
              </a:ext>
            </a:extLst>
          </p:cNvPr>
          <p:cNvSpPr/>
          <p:nvPr/>
        </p:nvSpPr>
        <p:spPr>
          <a:xfrm flipV="1">
            <a:off x="5870862" y="3427044"/>
            <a:ext cx="2877033" cy="784993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9781621"/>
      </p:ext>
    </p:extLst>
  </p:cSld>
  <p:clrMapOvr>
    <a:masterClrMapping/>
  </p:clrMapOvr>
  <p:transition spd="slow">
    <p:cover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time complexity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D58C34-2D10-BEEF-6FEB-50512824D0EF}"/>
              </a:ext>
            </a:extLst>
          </p:cNvPr>
          <p:cNvSpPr txBox="1"/>
          <p:nvPr/>
        </p:nvSpPr>
        <p:spPr>
          <a:xfrm>
            <a:off x="3703439" y="1842739"/>
            <a:ext cx="7689273" cy="46820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0"/>
            <a:r>
              <a:rPr lang="en-US" sz="2400" dirty="0"/>
              <a:t>What is the time complexity for the following code?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D18C86-67BB-B3C6-0A62-6CB399ED7AFB}"/>
              </a:ext>
            </a:extLst>
          </p:cNvPr>
          <p:cNvSpPr txBox="1"/>
          <p:nvPr/>
        </p:nvSpPr>
        <p:spPr>
          <a:xfrm>
            <a:off x="1355094" y="1701051"/>
            <a:ext cx="2348345" cy="83099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0"/>
            <a:r>
              <a:rPr lang="en-US" sz="4800" dirty="0"/>
              <a:t>Exercise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16AFA-ECA7-4924-E238-B50BB0FBF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01" y="2532048"/>
            <a:ext cx="5638276" cy="4284203"/>
          </a:xfrm>
          <a:prstGeom prst="rect">
            <a:avLst/>
          </a:prstGeom>
        </p:spPr>
      </p:pic>
      <p:grpSp>
        <p:nvGrpSpPr>
          <p:cNvPr id="5" name="Group 123">
            <a:extLst>
              <a:ext uri="{FF2B5EF4-FFF2-40B4-BE49-F238E27FC236}">
                <a16:creationId xmlns:a16="http://schemas.microsoft.com/office/drawing/2014/main" id="{099DFBCB-296C-D85D-0292-EA1EF9D07CD8}"/>
              </a:ext>
            </a:extLst>
          </p:cNvPr>
          <p:cNvGrpSpPr/>
          <p:nvPr/>
        </p:nvGrpSpPr>
        <p:grpSpPr>
          <a:xfrm>
            <a:off x="8747895" y="3242533"/>
            <a:ext cx="1812035" cy="545998"/>
            <a:chOff x="0" y="0"/>
            <a:chExt cx="3082561" cy="790599"/>
          </a:xfrm>
        </p:grpSpPr>
        <p:sp>
          <p:nvSpPr>
            <p:cNvPr id="7" name="Shape 121">
              <a:extLst>
                <a:ext uri="{FF2B5EF4-FFF2-40B4-BE49-F238E27FC236}">
                  <a16:creationId xmlns:a16="http://schemas.microsoft.com/office/drawing/2014/main" id="{C0F2DA4F-317C-BDD5-EDBF-01832E653FF1}"/>
                </a:ext>
              </a:extLst>
            </p:cNvPr>
            <p:cNvSpPr/>
            <p:nvPr/>
          </p:nvSpPr>
          <p:spPr>
            <a:xfrm>
              <a:off x="0" y="0"/>
              <a:ext cx="3082561" cy="790599"/>
            </a:xfrm>
            <a:prstGeom prst="roundRect">
              <a:avLst>
                <a:gd name="adj" fmla="val 50000"/>
              </a:avLst>
            </a:prstGeom>
            <a:solidFill>
              <a:srgbClr val="393941"/>
            </a:solidFill>
            <a:ln w="38100" cap="flat">
              <a:solidFill>
                <a:srgbClr val="1A78B9"/>
              </a:solidFill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412750" rtl="0" hangingPunct="0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500" kern="0">
                <a:solidFill>
                  <a:srgbClr val="FFFFFF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8" name="Shape 122">
              <a:extLst>
                <a:ext uri="{FF2B5EF4-FFF2-40B4-BE49-F238E27FC236}">
                  <a16:creationId xmlns:a16="http://schemas.microsoft.com/office/drawing/2014/main" id="{D5C6E1BA-D2AA-F179-EE12-3D993FDCF9A7}"/>
                </a:ext>
              </a:extLst>
            </p:cNvPr>
            <p:cNvSpPr/>
            <p:nvPr/>
          </p:nvSpPr>
          <p:spPr>
            <a:xfrm>
              <a:off x="327689" y="267175"/>
              <a:ext cx="2452584" cy="2562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numCol="1" anchor="ctr">
              <a:spAutoFit/>
            </a:bodyPr>
            <a:lstStyle>
              <a:lvl1pPr algn="ctr">
                <a:defRPr sz="1800" cap="all" spc="36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Montserrat-Regular"/>
                </a:defRPr>
              </a:lvl1pPr>
            </a:lstStyle>
            <a:p>
              <a:pPr defTabSz="412750" rtl="0" hangingPunct="0"/>
              <a:r>
                <a:rPr lang="en-US" sz="900" kern="0" spc="180" dirty="0">
                  <a:latin typeface="Montserrat-Regular"/>
                </a:rPr>
                <a:t>n/2</a:t>
              </a:r>
              <a:endParaRPr sz="900" kern="0" spc="180" dirty="0">
                <a:latin typeface="Montserrat-Regular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99CD9A2-C0AA-1AE1-8CDC-C7B72FBAEA9C}"/>
              </a:ext>
            </a:extLst>
          </p:cNvPr>
          <p:cNvSpPr/>
          <p:nvPr/>
        </p:nvSpPr>
        <p:spPr>
          <a:xfrm>
            <a:off x="1716615" y="5089402"/>
            <a:ext cx="4154247" cy="924222"/>
          </a:xfrm>
          <a:prstGeom prst="rect">
            <a:avLst/>
          </a:prstGeom>
          <a:noFill/>
          <a:ln w="76200" cap="flat">
            <a:solidFill>
              <a:srgbClr val="1A78B9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Shape 82">
            <a:extLst>
              <a:ext uri="{FF2B5EF4-FFF2-40B4-BE49-F238E27FC236}">
                <a16:creationId xmlns:a16="http://schemas.microsoft.com/office/drawing/2014/main" id="{A4AC4021-1DBA-CC2F-3173-DDA84A2349A6}"/>
              </a:ext>
            </a:extLst>
          </p:cNvPr>
          <p:cNvSpPr/>
          <p:nvPr/>
        </p:nvSpPr>
        <p:spPr>
          <a:xfrm flipV="1">
            <a:off x="5870862" y="3427043"/>
            <a:ext cx="2877033" cy="166235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35338463"/>
      </p:ext>
    </p:extLst>
  </p:cSld>
  <p:clrMapOvr>
    <a:masterClrMapping/>
  </p:clrMapOvr>
  <p:transition spd="slow">
    <p:cover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Phases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D58C34-2D10-BEEF-6FEB-50512824D0EF}"/>
              </a:ext>
            </a:extLst>
          </p:cNvPr>
          <p:cNvSpPr txBox="1"/>
          <p:nvPr/>
        </p:nvSpPr>
        <p:spPr>
          <a:xfrm>
            <a:off x="6207647" y="1566773"/>
            <a:ext cx="5586035" cy="230832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0"/>
            <a:r>
              <a:rPr lang="en-US" sz="2400" dirty="0"/>
              <a:t>If the algorithm consists of consecutive phases, the total time complexity is the largest time complexity of a single phase. The reason for this is that the slowest phase is usually the bottleneck of the code.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D18C86-67BB-B3C6-0A62-6CB399ED7AFB}"/>
                  </a:ext>
                </a:extLst>
              </p:cNvPr>
              <p:cNvSpPr txBox="1"/>
              <p:nvPr/>
            </p:nvSpPr>
            <p:spPr>
              <a:xfrm>
                <a:off x="7662376" y="4163696"/>
                <a:ext cx="2348345" cy="83099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l" rtl="0"/>
                <a:r>
                  <a:rPr lang="en-US" sz="4800" dirty="0">
                    <a:solidFill>
                      <a:schemeClr val="tx1">
                        <a:lumMod val="75000"/>
                      </a:schemeClr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800" dirty="0">
                    <a:solidFill>
                      <a:schemeClr val="tx1">
                        <a:lumMod val="7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D18C86-67BB-B3C6-0A62-6CB399ED7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376" y="4163696"/>
                <a:ext cx="2348345" cy="830997"/>
              </a:xfrm>
              <a:prstGeom prst="rect">
                <a:avLst/>
              </a:prstGeom>
              <a:blipFill>
                <a:blip r:embed="rId2"/>
                <a:stretch>
                  <a:fillRect l="-11948" t="-13971" b="-41176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5F69E48-4EB8-CBF7-1C6D-3FE1DCD4F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75" y="1476375"/>
            <a:ext cx="5482125" cy="488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54071"/>
      </p:ext>
    </p:extLst>
  </p:cSld>
  <p:clrMapOvr>
    <a:masterClrMapping/>
  </p:clrMapOvr>
  <p:transition spd="slow">
    <p:cover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Several variables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D18C86-67BB-B3C6-0A62-6CB399ED7AFB}"/>
                  </a:ext>
                </a:extLst>
              </p:cNvPr>
              <p:cNvSpPr txBox="1"/>
              <p:nvPr/>
            </p:nvSpPr>
            <p:spPr>
              <a:xfrm>
                <a:off x="7905749" y="3332250"/>
                <a:ext cx="3071433" cy="83099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l" rtl="0"/>
                <a:r>
                  <a:rPr lang="en-US" sz="4800" dirty="0">
                    <a:solidFill>
                      <a:schemeClr val="tx1">
                        <a:lumMod val="75000"/>
                      </a:schemeClr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4800" dirty="0">
                    <a:solidFill>
                      <a:schemeClr val="tx1">
                        <a:lumMod val="7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D18C86-67BB-B3C6-0A62-6CB399ED7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749" y="3332250"/>
                <a:ext cx="3071433" cy="830997"/>
              </a:xfrm>
              <a:prstGeom prst="rect">
                <a:avLst/>
              </a:prstGeom>
              <a:blipFill>
                <a:blip r:embed="rId2"/>
                <a:stretch>
                  <a:fillRect l="-9127" t="-13971" b="-41176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2D43E02-2A2D-3E9F-7B90-011486A49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18" y="1969424"/>
            <a:ext cx="6479171" cy="355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87631"/>
      </p:ext>
    </p:extLst>
  </p:cSld>
  <p:clrMapOvr>
    <a:masterClrMapping/>
  </p:clrMapOvr>
  <p:transition spd="slow">
    <p:cover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Recursion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99BF06-38A9-619C-94CB-92FA8A18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54" y="1718891"/>
            <a:ext cx="4949028" cy="36257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2CB0FE-F200-77B4-2F92-25DBBA385AE3}"/>
              </a:ext>
            </a:extLst>
          </p:cNvPr>
          <p:cNvSpPr txBox="1"/>
          <p:nvPr/>
        </p:nvSpPr>
        <p:spPr>
          <a:xfrm>
            <a:off x="7303076" y="2189286"/>
            <a:ext cx="3071433" cy="83099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0"/>
            <a:r>
              <a:rPr lang="en-US" sz="4800" dirty="0">
                <a:solidFill>
                  <a:schemeClr val="tx1">
                    <a:lumMod val="75000"/>
                  </a:schemeClr>
                </a:solidFill>
              </a:rPr>
              <a:t>For n = 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8A8939-FE4F-5120-78A9-A080304F07DA}"/>
              </a:ext>
            </a:extLst>
          </p:cNvPr>
          <p:cNvSpPr/>
          <p:nvPr/>
        </p:nvSpPr>
        <p:spPr>
          <a:xfrm>
            <a:off x="6761668" y="3375607"/>
            <a:ext cx="2164123" cy="1175611"/>
          </a:xfrm>
          <a:prstGeom prst="rect">
            <a:avLst/>
          </a:prstGeom>
          <a:noFill/>
          <a:ln w="76200" cap="flat">
            <a:solidFill>
              <a:srgbClr val="1A78B9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32465D-1D50-DCBF-514D-40043799BFEE}"/>
              </a:ext>
            </a:extLst>
          </p:cNvPr>
          <p:cNvSpPr txBox="1"/>
          <p:nvPr/>
        </p:nvSpPr>
        <p:spPr>
          <a:xfrm>
            <a:off x="7136821" y="3516255"/>
            <a:ext cx="3071433" cy="9541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0"/>
            <a:r>
              <a:rPr lang="en-US" sz="2800">
                <a:solidFill>
                  <a:srgbClr val="000000"/>
                </a:solidFill>
              </a:rPr>
              <a:t>If ( n==0)</a:t>
            </a:r>
          </a:p>
          <a:p>
            <a:pPr algn="l" rtl="0"/>
            <a:r>
              <a:rPr lang="en-US" sz="2800">
                <a:solidFill>
                  <a:srgbClr val="000000"/>
                </a:solidFill>
              </a:rPr>
              <a:t>Return 1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78972C-3F4F-2B90-D143-E7ABF4DDAC48}"/>
              </a:ext>
            </a:extLst>
          </p:cNvPr>
          <p:cNvSpPr txBox="1"/>
          <p:nvPr/>
        </p:nvSpPr>
        <p:spPr>
          <a:xfrm>
            <a:off x="9252290" y="3594080"/>
            <a:ext cx="1911927" cy="3693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0"/>
            <a:r>
              <a:rPr lang="en-US" sz="1800" dirty="0">
                <a:solidFill>
                  <a:srgbClr val="000000"/>
                </a:solidFill>
              </a:rPr>
              <a:t>1 unit time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68D764-CBA7-43DD-D2AA-8997B4D7C135}"/>
              </a:ext>
            </a:extLst>
          </p:cNvPr>
          <p:cNvSpPr txBox="1"/>
          <p:nvPr/>
        </p:nvSpPr>
        <p:spPr>
          <a:xfrm>
            <a:off x="9252289" y="3993308"/>
            <a:ext cx="1911927" cy="3693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0"/>
            <a:r>
              <a:rPr lang="en-US" sz="1800" dirty="0">
                <a:solidFill>
                  <a:srgbClr val="000000"/>
                </a:solidFill>
              </a:rPr>
              <a:t>1 unit time</a:t>
            </a:r>
            <a:endParaRPr lang="en-US" dirty="0"/>
          </a:p>
        </p:txBody>
      </p:sp>
      <p:sp>
        <p:nvSpPr>
          <p:cNvPr id="13" name="Shape 65">
            <a:extLst>
              <a:ext uri="{FF2B5EF4-FFF2-40B4-BE49-F238E27FC236}">
                <a16:creationId xmlns:a16="http://schemas.microsoft.com/office/drawing/2014/main" id="{C641DB0D-00AA-5F1C-FA2D-5D0663C36409}"/>
              </a:ext>
            </a:extLst>
          </p:cNvPr>
          <p:cNvSpPr/>
          <p:nvPr/>
        </p:nvSpPr>
        <p:spPr>
          <a:xfrm flipV="1">
            <a:off x="9252289" y="4392537"/>
            <a:ext cx="1595820" cy="12868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0505D4-D035-4489-78BF-879AC1D370D4}"/>
              </a:ext>
            </a:extLst>
          </p:cNvPr>
          <p:cNvSpPr txBox="1"/>
          <p:nvPr/>
        </p:nvSpPr>
        <p:spPr>
          <a:xfrm>
            <a:off x="9252288" y="4816441"/>
            <a:ext cx="1911927" cy="3693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0"/>
            <a:r>
              <a:rPr lang="en-US" sz="1800" dirty="0">
                <a:solidFill>
                  <a:srgbClr val="000000"/>
                </a:solidFill>
              </a:rPr>
              <a:t>2 unit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63371"/>
      </p:ext>
    </p:extLst>
  </p:cSld>
  <p:clrMapOvr>
    <a:masterClrMapping/>
  </p:clrMapOvr>
  <p:transition spd="slow">
    <p:cover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Recursion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99BF06-38A9-619C-94CB-92FA8A18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54" y="1718891"/>
            <a:ext cx="4949028" cy="36257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2CB0FE-F200-77B4-2F92-25DBBA385AE3}"/>
              </a:ext>
            </a:extLst>
          </p:cNvPr>
          <p:cNvSpPr txBox="1"/>
          <p:nvPr/>
        </p:nvSpPr>
        <p:spPr>
          <a:xfrm>
            <a:off x="7303076" y="2189286"/>
            <a:ext cx="3071433" cy="83099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0"/>
            <a:r>
              <a:rPr lang="en-US" sz="4800" dirty="0">
                <a:solidFill>
                  <a:schemeClr val="tx1">
                    <a:lumMod val="75000"/>
                  </a:schemeClr>
                </a:solidFill>
              </a:rPr>
              <a:t>For n &gt; 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8A8939-FE4F-5120-78A9-A080304F07DA}"/>
              </a:ext>
            </a:extLst>
          </p:cNvPr>
          <p:cNvSpPr/>
          <p:nvPr/>
        </p:nvSpPr>
        <p:spPr>
          <a:xfrm>
            <a:off x="6761668" y="3375607"/>
            <a:ext cx="2330377" cy="1591693"/>
          </a:xfrm>
          <a:prstGeom prst="rect">
            <a:avLst/>
          </a:prstGeom>
          <a:noFill/>
          <a:ln w="76200" cap="flat">
            <a:solidFill>
              <a:srgbClr val="1A78B9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32465D-1D50-DCBF-514D-40043799BFEE}"/>
              </a:ext>
            </a:extLst>
          </p:cNvPr>
          <p:cNvSpPr txBox="1"/>
          <p:nvPr/>
        </p:nvSpPr>
        <p:spPr>
          <a:xfrm>
            <a:off x="6817898" y="3493427"/>
            <a:ext cx="3071433" cy="138499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0"/>
            <a:r>
              <a:rPr lang="en-US" sz="2800" dirty="0">
                <a:solidFill>
                  <a:srgbClr val="000000"/>
                </a:solidFill>
              </a:rPr>
              <a:t>If ( n==0)</a:t>
            </a:r>
          </a:p>
          <a:p>
            <a:pPr algn="l" rtl="0"/>
            <a:r>
              <a:rPr lang="en-US" sz="2800" dirty="0">
                <a:solidFill>
                  <a:srgbClr val="000000"/>
                </a:solidFill>
              </a:rPr>
              <a:t>Return n </a:t>
            </a:r>
          </a:p>
          <a:p>
            <a:pPr algn="l" rtl="0"/>
            <a:r>
              <a:rPr lang="en-US" sz="2800" dirty="0">
                <a:solidFill>
                  <a:srgbClr val="000000"/>
                </a:solidFill>
              </a:rPr>
              <a:t>Factorial (n-1)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78972C-3F4F-2B90-D143-E7ABF4DDAC48}"/>
              </a:ext>
            </a:extLst>
          </p:cNvPr>
          <p:cNvSpPr txBox="1"/>
          <p:nvPr/>
        </p:nvSpPr>
        <p:spPr>
          <a:xfrm>
            <a:off x="9348572" y="3493427"/>
            <a:ext cx="1911927" cy="3693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0"/>
            <a:r>
              <a:rPr lang="en-US" sz="1800" dirty="0">
                <a:solidFill>
                  <a:srgbClr val="000000"/>
                </a:solidFill>
              </a:rPr>
              <a:t>1 unit time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68D764-CBA7-43DD-D2AA-8997B4D7C135}"/>
              </a:ext>
            </a:extLst>
          </p:cNvPr>
          <p:cNvSpPr txBox="1"/>
          <p:nvPr/>
        </p:nvSpPr>
        <p:spPr>
          <a:xfrm>
            <a:off x="9348571" y="3969045"/>
            <a:ext cx="1911927" cy="3693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0"/>
            <a:r>
              <a:rPr lang="en-US" sz="1800" dirty="0">
                <a:solidFill>
                  <a:srgbClr val="000000"/>
                </a:solidFill>
              </a:rPr>
              <a:t>1 unit time</a:t>
            </a:r>
            <a:endParaRPr lang="en-US" dirty="0"/>
          </a:p>
        </p:txBody>
      </p:sp>
      <p:sp>
        <p:nvSpPr>
          <p:cNvPr id="13" name="Shape 65">
            <a:extLst>
              <a:ext uri="{FF2B5EF4-FFF2-40B4-BE49-F238E27FC236}">
                <a16:creationId xmlns:a16="http://schemas.microsoft.com/office/drawing/2014/main" id="{C641DB0D-00AA-5F1C-FA2D-5D0663C36409}"/>
              </a:ext>
            </a:extLst>
          </p:cNvPr>
          <p:cNvSpPr/>
          <p:nvPr/>
        </p:nvSpPr>
        <p:spPr>
          <a:xfrm flipV="1">
            <a:off x="9348571" y="4803044"/>
            <a:ext cx="1595820" cy="12868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0505D4-D035-4489-78BF-879AC1D370D4}"/>
              </a:ext>
            </a:extLst>
          </p:cNvPr>
          <p:cNvSpPr txBox="1"/>
          <p:nvPr/>
        </p:nvSpPr>
        <p:spPr>
          <a:xfrm>
            <a:off x="9418545" y="5169374"/>
            <a:ext cx="2250446" cy="92333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0"/>
            <a:r>
              <a:rPr lang="en-US" sz="1800" dirty="0">
                <a:solidFill>
                  <a:srgbClr val="000000"/>
                </a:solidFill>
              </a:rPr>
              <a:t>3 unit time + time of Factorial (n-1)</a:t>
            </a:r>
          </a:p>
          <a:p>
            <a:pPr algn="l" rtl="0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F58F77-5E56-E9C8-2533-5762C12871FC}"/>
              </a:ext>
            </a:extLst>
          </p:cNvPr>
          <p:cNvSpPr txBox="1"/>
          <p:nvPr/>
        </p:nvSpPr>
        <p:spPr>
          <a:xfrm>
            <a:off x="9348571" y="4402804"/>
            <a:ext cx="2455502" cy="3693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0"/>
            <a:r>
              <a:rPr lang="en-US" sz="1800" dirty="0">
                <a:solidFill>
                  <a:srgbClr val="000000"/>
                </a:solidFill>
              </a:rPr>
              <a:t>1 unit time (for call)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978068"/>
      </p:ext>
    </p:extLst>
  </p:cSld>
  <p:clrMapOvr>
    <a:masterClrMapping/>
  </p:clrMapOvr>
  <p:transition spd="slow">
    <p:cover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Recursion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99BF06-38A9-619C-94CB-92FA8A18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54" y="1718891"/>
            <a:ext cx="4949028" cy="36257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2CB0FE-F200-77B4-2F92-25DBBA385AE3}"/>
              </a:ext>
            </a:extLst>
          </p:cNvPr>
          <p:cNvSpPr txBox="1"/>
          <p:nvPr/>
        </p:nvSpPr>
        <p:spPr>
          <a:xfrm>
            <a:off x="6853078" y="1590543"/>
            <a:ext cx="3071433" cy="83099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0"/>
            <a:r>
              <a:rPr lang="en-US" sz="4800" dirty="0">
                <a:solidFill>
                  <a:schemeClr val="tx1">
                    <a:lumMod val="75000"/>
                  </a:schemeClr>
                </a:solidFill>
              </a:rPr>
              <a:t>For n =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0505D4-D035-4489-78BF-879AC1D370D4}"/>
                  </a:ext>
                </a:extLst>
              </p:cNvPr>
              <p:cNvSpPr txBox="1"/>
              <p:nvPr/>
            </p:nvSpPr>
            <p:spPr>
              <a:xfrm>
                <a:off x="6405435" y="2412825"/>
                <a:ext cx="3313833" cy="36933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0505D4-D035-4489-78BF-879AC1D37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435" y="2412825"/>
                <a:ext cx="3313833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71ECBB-D895-2A39-BB11-2F397ECA0AAA}"/>
                  </a:ext>
                </a:extLst>
              </p:cNvPr>
              <p:cNvSpPr txBox="1"/>
              <p:nvPr/>
            </p:nvSpPr>
            <p:spPr>
              <a:xfrm>
                <a:off x="6405434" y="2870025"/>
                <a:ext cx="3313833" cy="36933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71ECBB-D895-2A39-BB11-2F397ECA0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434" y="2870025"/>
                <a:ext cx="3313833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78774-0079-FABE-16BC-C5D88AE4F37A}"/>
                  </a:ext>
                </a:extLst>
              </p:cNvPr>
              <p:cNvSpPr txBox="1"/>
              <p:nvPr/>
            </p:nvSpPr>
            <p:spPr>
              <a:xfrm>
                <a:off x="6405433" y="3327225"/>
                <a:ext cx="3313833" cy="36933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78774-0079-FABE-16BC-C5D88AE4F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433" y="3327225"/>
                <a:ext cx="3313833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6FC4C6-10A3-51B9-B9BA-6168E4CF22E8}"/>
                  </a:ext>
                </a:extLst>
              </p:cNvPr>
              <p:cNvSpPr txBox="1"/>
              <p:nvPr/>
            </p:nvSpPr>
            <p:spPr>
              <a:xfrm>
                <a:off x="6405432" y="3784425"/>
                <a:ext cx="3313833" cy="36933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6FC4C6-10A3-51B9-B9BA-6168E4CF2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432" y="3784425"/>
                <a:ext cx="3313833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DAF1AA-D162-B184-02A6-38058B4A0BC1}"/>
                  </a:ext>
                </a:extLst>
              </p:cNvPr>
              <p:cNvSpPr txBox="1"/>
              <p:nvPr/>
            </p:nvSpPr>
            <p:spPr>
              <a:xfrm>
                <a:off x="6405431" y="4276546"/>
                <a:ext cx="3313833" cy="36933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DAF1AA-D162-B184-02A6-38058B4A0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431" y="4276546"/>
                <a:ext cx="3313833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hape 65">
            <a:extLst>
              <a:ext uri="{FF2B5EF4-FFF2-40B4-BE49-F238E27FC236}">
                <a16:creationId xmlns:a16="http://schemas.microsoft.com/office/drawing/2014/main" id="{3D62A1B1-8F05-E687-D10D-160C009A7EB9}"/>
              </a:ext>
            </a:extLst>
          </p:cNvPr>
          <p:cNvSpPr/>
          <p:nvPr/>
        </p:nvSpPr>
        <p:spPr>
          <a:xfrm flipV="1">
            <a:off x="7058328" y="4645878"/>
            <a:ext cx="2660935" cy="216556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04EEA1-831B-214C-37B5-0C370ED84582}"/>
                  </a:ext>
                </a:extLst>
              </p:cNvPr>
              <p:cNvSpPr txBox="1"/>
              <p:nvPr/>
            </p:nvSpPr>
            <p:spPr>
              <a:xfrm>
                <a:off x="6488558" y="5031432"/>
                <a:ext cx="3313833" cy="36933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04EEA1-831B-214C-37B5-0C370ED84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558" y="5031432"/>
                <a:ext cx="3313833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2D8F25-6EBE-0014-2981-E054C56795E3}"/>
                  </a:ext>
                </a:extLst>
              </p:cNvPr>
              <p:cNvSpPr txBox="1"/>
              <p:nvPr/>
            </p:nvSpPr>
            <p:spPr>
              <a:xfrm>
                <a:off x="6353608" y="5547407"/>
                <a:ext cx="3313833" cy="92333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800" b="0" dirty="0">
                  <a:solidFill>
                    <a:srgbClr val="000000"/>
                  </a:solidFill>
                </a:endParaRPr>
              </a:p>
              <a:p>
                <a:pPr algn="ctr" rtl="0"/>
                <a:r>
                  <a:rPr lang="en-US" sz="1800" b="0" dirty="0">
                    <a:solidFill>
                      <a:srgbClr val="000000"/>
                    </a:solidFill>
                  </a:rPr>
                  <a:t>n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b="0" dirty="0">
                  <a:solidFill>
                    <a:srgbClr val="000000"/>
                  </a:solidFill>
                </a:endParaRPr>
              </a:p>
              <a:p>
                <a:pPr algn="l" rtl="0"/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2D8F25-6EBE-0014-2981-E054C5679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608" y="5547407"/>
                <a:ext cx="3313833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1FB7BAE-C5FF-856D-3597-5853CE8F4B19}"/>
                  </a:ext>
                </a:extLst>
              </p:cNvPr>
              <p:cNvSpPr txBox="1"/>
              <p:nvPr/>
            </p:nvSpPr>
            <p:spPr>
              <a:xfrm>
                <a:off x="6538780" y="6256084"/>
                <a:ext cx="3313833" cy="36933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1FB7BAE-C5FF-856D-3597-5853CE8F4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780" y="6256084"/>
                <a:ext cx="331383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609456"/>
      </p:ext>
    </p:extLst>
  </p:cSld>
  <p:clrMapOvr>
    <a:masterClrMapping/>
  </p:clrMapOvr>
  <p:transition spd="slow">
    <p:cover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Recursion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CB0FE-F200-77B4-2F92-25DBBA385AE3}"/>
              </a:ext>
            </a:extLst>
          </p:cNvPr>
          <p:cNvSpPr txBox="1"/>
          <p:nvPr/>
        </p:nvSpPr>
        <p:spPr>
          <a:xfrm>
            <a:off x="6222279" y="1549691"/>
            <a:ext cx="5047279" cy="64633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0"/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Assume that  n =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71ECBB-D895-2A39-BB11-2F397ECA0AAA}"/>
                  </a:ext>
                </a:extLst>
              </p:cNvPr>
              <p:cNvSpPr txBox="1"/>
              <p:nvPr/>
            </p:nvSpPr>
            <p:spPr>
              <a:xfrm>
                <a:off x="6488557" y="2431181"/>
                <a:ext cx="3313833" cy="36933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71ECBB-D895-2A39-BB11-2F397ECA0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557" y="2431181"/>
                <a:ext cx="331383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78774-0079-FABE-16BC-C5D88AE4F37A}"/>
                  </a:ext>
                </a:extLst>
              </p:cNvPr>
              <p:cNvSpPr txBox="1"/>
              <p:nvPr/>
            </p:nvSpPr>
            <p:spPr>
              <a:xfrm>
                <a:off x="6405430" y="2934038"/>
                <a:ext cx="3313833" cy="36933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78774-0079-FABE-16BC-C5D88AE4F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430" y="2934038"/>
                <a:ext cx="331383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hape 65">
            <a:extLst>
              <a:ext uri="{FF2B5EF4-FFF2-40B4-BE49-F238E27FC236}">
                <a16:creationId xmlns:a16="http://schemas.microsoft.com/office/drawing/2014/main" id="{3D62A1B1-8F05-E687-D10D-160C009A7EB9}"/>
              </a:ext>
            </a:extLst>
          </p:cNvPr>
          <p:cNvSpPr/>
          <p:nvPr/>
        </p:nvSpPr>
        <p:spPr>
          <a:xfrm flipV="1">
            <a:off x="6222279" y="4818371"/>
            <a:ext cx="4775629" cy="14719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 dirty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04EEA1-831B-214C-37B5-0C370ED84582}"/>
                  </a:ext>
                </a:extLst>
              </p:cNvPr>
              <p:cNvSpPr txBox="1"/>
              <p:nvPr/>
            </p:nvSpPr>
            <p:spPr>
              <a:xfrm>
                <a:off x="6552934" y="4487092"/>
                <a:ext cx="4284784" cy="36933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04EEA1-831B-214C-37B5-0C370ED84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934" y="4487092"/>
                <a:ext cx="4284784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2D8F25-6EBE-0014-2981-E054C56795E3}"/>
                  </a:ext>
                </a:extLst>
              </p:cNvPr>
              <p:cNvSpPr txBox="1"/>
              <p:nvPr/>
            </p:nvSpPr>
            <p:spPr>
              <a:xfrm>
                <a:off x="6353608" y="5085742"/>
                <a:ext cx="3313833" cy="92333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b="0" dirty="0">
                    <a:solidFill>
                      <a:srgbClr val="000000"/>
                    </a:solidFill>
                  </a:rPr>
                  <a:t>1</a:t>
                </a:r>
              </a:p>
              <a:p>
                <a:pPr algn="ctr" rtl="0"/>
                <a:r>
                  <a:rPr lang="en-US" sz="1800" b="0" dirty="0">
                    <a:solidFill>
                      <a:srgbClr val="000000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800" b="0" dirty="0">
                  <a:solidFill>
                    <a:srgbClr val="000000"/>
                  </a:solidFill>
                </a:endParaRPr>
              </a:p>
              <a:p>
                <a:pPr algn="l" rtl="0"/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2D8F25-6EBE-0014-2981-E054C5679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608" y="5085742"/>
                <a:ext cx="3313833" cy="923330"/>
              </a:xfrm>
              <a:prstGeom prst="rect">
                <a:avLst/>
              </a:prstGeom>
              <a:blipFill>
                <a:blip r:embed="rId5"/>
                <a:stretch>
                  <a:fillRect t="-1974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1FB7BAE-C5FF-856D-3597-5853CE8F4B19}"/>
                  </a:ext>
                </a:extLst>
              </p:cNvPr>
              <p:cNvSpPr txBox="1"/>
              <p:nvPr/>
            </p:nvSpPr>
            <p:spPr>
              <a:xfrm>
                <a:off x="5863146" y="5670409"/>
                <a:ext cx="5493893" cy="1512978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algn="l" rtl="0"/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1FB7BAE-C5FF-856D-3597-5853CE8F4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146" y="5670409"/>
                <a:ext cx="5493893" cy="15129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B1DB8A1-739D-5247-2857-3F996D30F1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442" y="1760034"/>
            <a:ext cx="4562945" cy="37873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7BBB3F-CFA2-7ED8-13C3-F1AAE20EAA92}"/>
              </a:ext>
            </a:extLst>
          </p:cNvPr>
          <p:cNvSpPr txBox="1"/>
          <p:nvPr/>
        </p:nvSpPr>
        <p:spPr>
          <a:xfrm>
            <a:off x="1384766" y="2434398"/>
            <a:ext cx="6192982" cy="3693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For stop condition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6A989F-7F03-0BC9-1D75-AF82885F5F35}"/>
                  </a:ext>
                </a:extLst>
              </p:cNvPr>
              <p:cNvSpPr txBox="1"/>
              <p:nvPr/>
            </p:nvSpPr>
            <p:spPr>
              <a:xfrm>
                <a:off x="6405430" y="3412515"/>
                <a:ext cx="3313833" cy="36933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6A989F-7F03-0BC9-1D75-AF82885F5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430" y="3412515"/>
                <a:ext cx="331383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7A4A65-A068-A632-5224-2251C0A8D925}"/>
                  </a:ext>
                </a:extLst>
              </p:cNvPr>
              <p:cNvSpPr txBox="1"/>
              <p:nvPr/>
            </p:nvSpPr>
            <p:spPr>
              <a:xfrm>
                <a:off x="6405430" y="3903769"/>
                <a:ext cx="3313833" cy="36933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7A4A65-A068-A632-5224-2251C0A8D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430" y="3903769"/>
                <a:ext cx="33138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780120"/>
      </p:ext>
    </p:extLst>
  </p:cSld>
  <p:clrMapOvr>
    <a:masterClrMapping/>
  </p:clrMapOvr>
  <p:transition spd="slow">
    <p:cover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4" y="496764"/>
            <a:ext cx="10392672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 fontScale="92500"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Recursion(Fibonacci Sequence)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C64E82D-E987-96B4-113A-55F452CC6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29" y="1684931"/>
            <a:ext cx="10930166" cy="184453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DBFE088-4116-BEBD-1E3C-5C26A3626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347" y="3738019"/>
            <a:ext cx="8585305" cy="250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65411"/>
      </p:ext>
    </p:extLst>
  </p:cSld>
  <p:clrMapOvr>
    <a:masterClrMapping/>
  </p:clrMapOvr>
  <p:transition spd="slow"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475368" y="481512"/>
            <a:ext cx="9363982" cy="97108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 fontScale="92500"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The story of Time Complexity 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590509" y="1207943"/>
            <a:ext cx="7272812" cy="0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510CB-259D-9964-B6F8-2B5EC103D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68" y="2159795"/>
            <a:ext cx="5547841" cy="2370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8BE5BE-510E-DBE2-55EF-1CCC92CA5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423" y="2159795"/>
            <a:ext cx="4503810" cy="34902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BF646F-FC8B-5B94-E1A9-48C0B39F94B6}"/>
              </a:ext>
            </a:extLst>
          </p:cNvPr>
          <p:cNvSpPr txBox="1"/>
          <p:nvPr/>
        </p:nvSpPr>
        <p:spPr>
          <a:xfrm>
            <a:off x="0" y="6176433"/>
            <a:ext cx="7124303" cy="40011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2000" b="1" kern="0" dirty="0">
                <a:solidFill>
                  <a:srgbClr val="C00000"/>
                </a:solidFill>
                <a:latin typeface="Montserrat-SemiBold"/>
                <a:sym typeface="PT Sans"/>
              </a:rPr>
              <a:t>Both code works fine, but which one is better?</a:t>
            </a:r>
            <a:endParaRPr lang="en-US" sz="2000" b="1" kern="0" dirty="0">
              <a:solidFill>
                <a:srgbClr val="C00000"/>
              </a:solidFill>
              <a:latin typeface="Montserrat-SemiBold"/>
              <a:sym typeface="Montserrat-SemiBold"/>
            </a:endParaRPr>
          </a:p>
        </p:txBody>
      </p:sp>
    </p:spTree>
  </p:cSld>
  <p:clrMapOvr>
    <a:masterClrMapping/>
  </p:clrMapOvr>
  <p:transition spd="slow">
    <p:cover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4" y="496764"/>
            <a:ext cx="10392672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 fontScale="92500"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Recursion(Fibonacci Sequence)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20</a:t>
            </a:fld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FB2A428-0576-5A17-7A89-D107E0B0A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34" y="1969424"/>
            <a:ext cx="8203684" cy="446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23959"/>
      </p:ext>
    </p:extLst>
  </p:cSld>
  <p:clrMapOvr>
    <a:masterClrMapping/>
  </p:clrMapOvr>
  <p:transition spd="slow">
    <p:cover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Recursion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CB0FE-F200-77B4-2F92-25DBBA385AE3}"/>
              </a:ext>
            </a:extLst>
          </p:cNvPr>
          <p:cNvSpPr txBox="1"/>
          <p:nvPr/>
        </p:nvSpPr>
        <p:spPr>
          <a:xfrm>
            <a:off x="7402897" y="1606683"/>
            <a:ext cx="5047279" cy="64633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0"/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Assume that  n =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71ECBB-D895-2A39-BB11-2F397ECA0AAA}"/>
                  </a:ext>
                </a:extLst>
              </p:cNvPr>
              <p:cNvSpPr txBox="1"/>
              <p:nvPr/>
            </p:nvSpPr>
            <p:spPr>
              <a:xfrm>
                <a:off x="7565002" y="2431181"/>
                <a:ext cx="3313833" cy="36933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71ECBB-D895-2A39-BB11-2F397ECA0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002" y="2431181"/>
                <a:ext cx="331383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78774-0079-FABE-16BC-C5D88AE4F37A}"/>
                  </a:ext>
                </a:extLst>
              </p:cNvPr>
              <p:cNvSpPr txBox="1"/>
              <p:nvPr/>
            </p:nvSpPr>
            <p:spPr>
              <a:xfrm>
                <a:off x="7481875" y="2934038"/>
                <a:ext cx="3805885" cy="1477328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l" rtl="0"/>
                <a:endParaRPr lang="en-US" dirty="0"/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78774-0079-FABE-16BC-C5D88AE4F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875" y="2934038"/>
                <a:ext cx="3805885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hape 65">
            <a:extLst>
              <a:ext uri="{FF2B5EF4-FFF2-40B4-BE49-F238E27FC236}">
                <a16:creationId xmlns:a16="http://schemas.microsoft.com/office/drawing/2014/main" id="{3D62A1B1-8F05-E687-D10D-160C009A7EB9}"/>
              </a:ext>
            </a:extLst>
          </p:cNvPr>
          <p:cNvSpPr/>
          <p:nvPr/>
        </p:nvSpPr>
        <p:spPr>
          <a:xfrm flipV="1">
            <a:off x="7298724" y="4818371"/>
            <a:ext cx="4775629" cy="14719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 dirty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2D8F25-6EBE-0014-2981-E054C56795E3}"/>
                  </a:ext>
                </a:extLst>
              </p:cNvPr>
              <p:cNvSpPr txBox="1"/>
              <p:nvPr/>
            </p:nvSpPr>
            <p:spPr>
              <a:xfrm>
                <a:off x="7430053" y="5085742"/>
                <a:ext cx="3313833" cy="92333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b="0" dirty="0">
                    <a:solidFill>
                      <a:srgbClr val="000000"/>
                    </a:solidFill>
                  </a:rPr>
                  <a:t>1</a:t>
                </a:r>
              </a:p>
              <a:p>
                <a:pPr algn="ctr" rtl="0"/>
                <a:r>
                  <a:rPr lang="en-US" sz="1800" b="0" dirty="0">
                    <a:solidFill>
                      <a:srgbClr val="000000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800" b="0" dirty="0">
                  <a:solidFill>
                    <a:srgbClr val="000000"/>
                  </a:solidFill>
                </a:endParaRPr>
              </a:p>
              <a:p>
                <a:pPr algn="l" rtl="0"/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2D8F25-6EBE-0014-2981-E054C5679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053" y="5085742"/>
                <a:ext cx="3313833" cy="923330"/>
              </a:xfrm>
              <a:prstGeom prst="rect">
                <a:avLst/>
              </a:prstGeom>
              <a:blipFill>
                <a:blip r:embed="rId4"/>
                <a:stretch>
                  <a:fillRect t="-1974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1FB7BAE-C5FF-856D-3597-5853CE8F4B19}"/>
                  </a:ext>
                </a:extLst>
              </p:cNvPr>
              <p:cNvSpPr txBox="1"/>
              <p:nvPr/>
            </p:nvSpPr>
            <p:spPr>
              <a:xfrm>
                <a:off x="6939591" y="5670409"/>
                <a:ext cx="5493893" cy="1512978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algn="l" rtl="0"/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1FB7BAE-C5FF-856D-3597-5853CE8F4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591" y="5670409"/>
                <a:ext cx="5493893" cy="15129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41422EE-30CD-9F1B-D9DC-7B98E5DA7A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694" y="1689170"/>
            <a:ext cx="6835223" cy="236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19256"/>
      </p:ext>
    </p:extLst>
  </p:cSld>
  <p:clrMapOvr>
    <a:masterClrMapping/>
  </p:clrMapOvr>
  <p:transition spd="slow">
    <p:cover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First problem: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DF971-BE91-486A-6F88-AAD958FA5BEB}"/>
              </a:ext>
            </a:extLst>
          </p:cNvPr>
          <p:cNvSpPr txBox="1"/>
          <p:nvPr/>
        </p:nvSpPr>
        <p:spPr>
          <a:xfrm>
            <a:off x="2999509" y="2309152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Equal Left and Right Subarray Sum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B9F00E-2F3A-8F66-92BD-91AF939FB0AB}"/>
              </a:ext>
            </a:extLst>
          </p:cNvPr>
          <p:cNvSpPr txBox="1"/>
          <p:nvPr/>
        </p:nvSpPr>
        <p:spPr>
          <a:xfrm>
            <a:off x="651164" y="3726704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C00000"/>
                </a:solidFill>
                <a:effectLst/>
                <a:latin typeface="sofia-pro"/>
              </a:rPr>
              <a:t>Thi</a:t>
            </a:r>
            <a:r>
              <a:rPr lang="en-US" sz="3200" b="1" dirty="0">
                <a:solidFill>
                  <a:srgbClr val="C00000"/>
                </a:solidFill>
                <a:latin typeface="sofia-pro"/>
              </a:rPr>
              <a:t>s problem form: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22E823-BE8F-5CBB-D7B3-357576A23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791" y="3647643"/>
            <a:ext cx="34290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2742529-B183-DB24-7651-B361E0F78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553" y="5070970"/>
            <a:ext cx="341947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883036"/>
      </p:ext>
    </p:extLst>
  </p:cSld>
  <p:clrMapOvr>
    <a:masterClrMapping/>
  </p:clrMapOvr>
  <p:transition spd="slow">
    <p:cover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First problem: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DF971-BE91-486A-6F88-AAD958FA5BEB}"/>
              </a:ext>
            </a:extLst>
          </p:cNvPr>
          <p:cNvSpPr txBox="1"/>
          <p:nvPr/>
        </p:nvSpPr>
        <p:spPr>
          <a:xfrm>
            <a:off x="1056766" y="1293919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Equal Left and Right Subarray Sum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D03B6-BC3E-4538-02C2-8B2BAF45B082}"/>
              </a:ext>
            </a:extLst>
          </p:cNvPr>
          <p:cNvSpPr txBox="1"/>
          <p:nvPr/>
        </p:nvSpPr>
        <p:spPr>
          <a:xfrm>
            <a:off x="1355094" y="2189286"/>
            <a:ext cx="9461842" cy="70788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0"/>
            <a:r>
              <a:rPr lang="en-US" sz="2000" b="0" i="0" dirty="0">
                <a:solidFill>
                  <a:srgbClr val="C00000"/>
                </a:solidFill>
                <a:effectLst/>
                <a:latin typeface="urw-din"/>
              </a:rPr>
              <a:t>Given an array A of n positive numbers. The task is to find the first index in the array such that the sum of elements before it is equal to the sum of elements after it.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512512-910E-B4F9-F773-52680DB2E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025" y="3890665"/>
            <a:ext cx="5303980" cy="2194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4CCAED-5F9B-169D-758C-26FFA9DB4DE3}"/>
              </a:ext>
            </a:extLst>
          </p:cNvPr>
          <p:cNvSpPr txBox="1"/>
          <p:nvPr/>
        </p:nvSpPr>
        <p:spPr>
          <a:xfrm>
            <a:off x="1548245" y="2983652"/>
            <a:ext cx="8936182" cy="70788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0"/>
            <a:r>
              <a:rPr lang="en-US" sz="2000" dirty="0">
                <a:solidFill>
                  <a:srgbClr val="C00000"/>
                </a:solidFill>
                <a:latin typeface="urw-din"/>
              </a:rPr>
              <a:t>The task is to complete the function </a:t>
            </a:r>
            <a:r>
              <a:rPr lang="en-US" sz="2000" dirty="0" err="1">
                <a:solidFill>
                  <a:srgbClr val="C00000"/>
                </a:solidFill>
                <a:latin typeface="urw-din"/>
              </a:rPr>
              <a:t>equalSum</a:t>
            </a:r>
            <a:r>
              <a:rPr lang="en-US" sz="2000" dirty="0">
                <a:solidFill>
                  <a:srgbClr val="C00000"/>
                </a:solidFill>
                <a:latin typeface="urw-din"/>
              </a:rPr>
              <a:t>() which takes the array and n as input parameters and returns the point. Return -1 if no such point exists</a:t>
            </a:r>
            <a:r>
              <a:rPr lang="en-US" b="0" i="0" dirty="0">
                <a:effectLst/>
                <a:latin typeface="urw-din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51612"/>
      </p:ext>
    </p:extLst>
  </p:cSld>
  <p:clrMapOvr>
    <a:masterClrMapping/>
  </p:clrMapOvr>
  <p:transition spd="slow">
    <p:cover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Problem analysis: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DF971-BE91-486A-6F88-AAD958FA5BEB}"/>
              </a:ext>
            </a:extLst>
          </p:cNvPr>
          <p:cNvSpPr txBox="1"/>
          <p:nvPr/>
        </p:nvSpPr>
        <p:spPr>
          <a:xfrm>
            <a:off x="1056766" y="1293919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Equal Left and Right Subarray Sum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C6850-1BAD-4260-07A6-71A320B978C5}"/>
              </a:ext>
            </a:extLst>
          </p:cNvPr>
          <p:cNvSpPr txBox="1"/>
          <p:nvPr/>
        </p:nvSpPr>
        <p:spPr>
          <a:xfrm>
            <a:off x="1056766" y="2844225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If array is empty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7EAB2-DB55-4323-082F-1990678AF97E}"/>
              </a:ext>
            </a:extLst>
          </p:cNvPr>
          <p:cNvSpPr txBox="1"/>
          <p:nvPr/>
        </p:nvSpPr>
        <p:spPr>
          <a:xfrm>
            <a:off x="1898073" y="3651832"/>
            <a:ext cx="8395854" cy="107721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C00000"/>
                </a:solidFill>
                <a:effectLst/>
                <a:latin typeface="sofia-pro"/>
              </a:rPr>
              <a:t>From definition, The function will always return -1 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B4A58-D2DA-3C6D-E071-E06BD85CF80F}"/>
              </a:ext>
            </a:extLst>
          </p:cNvPr>
          <p:cNvSpPr txBox="1"/>
          <p:nvPr/>
        </p:nvSpPr>
        <p:spPr>
          <a:xfrm>
            <a:off x="-96982" y="2036618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1- input domain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6565968"/>
      </p:ext>
    </p:extLst>
  </p:cSld>
  <p:clrMapOvr>
    <a:masterClrMapping/>
  </p:clrMapOvr>
  <p:transition spd="slow">
    <p:cover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Problem analysis: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DF971-BE91-486A-6F88-AAD958FA5BEB}"/>
              </a:ext>
            </a:extLst>
          </p:cNvPr>
          <p:cNvSpPr txBox="1"/>
          <p:nvPr/>
        </p:nvSpPr>
        <p:spPr>
          <a:xfrm>
            <a:off x="1056766" y="1293919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Equal Left and Right Subarray Sum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C6850-1BAD-4260-07A6-71A320B978C5}"/>
              </a:ext>
            </a:extLst>
          </p:cNvPr>
          <p:cNvSpPr txBox="1"/>
          <p:nvPr/>
        </p:nvSpPr>
        <p:spPr>
          <a:xfrm>
            <a:off x="1056766" y="2844225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If array contains just one element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8695A-D243-301F-290D-76CE28C7986B}"/>
              </a:ext>
            </a:extLst>
          </p:cNvPr>
          <p:cNvSpPr txBox="1"/>
          <p:nvPr/>
        </p:nvSpPr>
        <p:spPr>
          <a:xfrm>
            <a:off x="2005446" y="3436507"/>
            <a:ext cx="7974103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C00000"/>
                </a:solidFill>
                <a:effectLst/>
                <a:latin typeface="sofia-pro"/>
              </a:rPr>
              <a:t>The left sum = 0 and the right sum = 0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7EAB2-DB55-4323-082F-1990678AF97E}"/>
              </a:ext>
            </a:extLst>
          </p:cNvPr>
          <p:cNvSpPr txBox="1"/>
          <p:nvPr/>
        </p:nvSpPr>
        <p:spPr>
          <a:xfrm>
            <a:off x="2005446" y="4179206"/>
            <a:ext cx="8395854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C00000"/>
                </a:solidFill>
                <a:effectLst/>
                <a:latin typeface="sofia-pro"/>
              </a:rPr>
              <a:t>Which mean that the index is always equal to 0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B4A58-D2DA-3C6D-E071-E06BD85CF80F}"/>
              </a:ext>
            </a:extLst>
          </p:cNvPr>
          <p:cNvSpPr txBox="1"/>
          <p:nvPr/>
        </p:nvSpPr>
        <p:spPr>
          <a:xfrm>
            <a:off x="-96982" y="2036618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1- input domain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09187066"/>
      </p:ext>
    </p:extLst>
  </p:cSld>
  <p:clrMapOvr>
    <a:masterClrMapping/>
  </p:clrMapOvr>
  <p:transition spd="slow">
    <p:cover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Problem analysis: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DF971-BE91-486A-6F88-AAD958FA5BEB}"/>
              </a:ext>
            </a:extLst>
          </p:cNvPr>
          <p:cNvSpPr txBox="1"/>
          <p:nvPr/>
        </p:nvSpPr>
        <p:spPr>
          <a:xfrm>
            <a:off x="1056766" y="1293919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Equal Left and Right Subarray Sum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C6850-1BAD-4260-07A6-71A320B978C5}"/>
              </a:ext>
            </a:extLst>
          </p:cNvPr>
          <p:cNvSpPr txBox="1"/>
          <p:nvPr/>
        </p:nvSpPr>
        <p:spPr>
          <a:xfrm>
            <a:off x="1056766" y="2844225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If array contains just two element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8695A-D243-301F-290D-76CE28C7986B}"/>
              </a:ext>
            </a:extLst>
          </p:cNvPr>
          <p:cNvSpPr txBox="1"/>
          <p:nvPr/>
        </p:nvSpPr>
        <p:spPr>
          <a:xfrm>
            <a:off x="4153257" y="3484499"/>
            <a:ext cx="7974103" cy="255454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C00000"/>
                </a:solidFill>
                <a:effectLst/>
                <a:latin typeface="sofia-pro"/>
              </a:rPr>
              <a:t>For line 1: left sum for index 0 = 0</a:t>
            </a:r>
          </a:p>
          <a:p>
            <a:pPr algn="ctr"/>
            <a:r>
              <a:rPr lang="en-US" sz="3200" b="1" dirty="0">
                <a:solidFill>
                  <a:srgbClr val="C00000"/>
                </a:solidFill>
                <a:latin typeface="sofia-pro"/>
              </a:rPr>
              <a:t>Right sum for </a:t>
            </a:r>
            <a:r>
              <a:rPr lang="en-US" sz="3200" b="1" i="0" dirty="0">
                <a:solidFill>
                  <a:srgbClr val="C00000"/>
                </a:solidFill>
                <a:effectLst/>
                <a:latin typeface="sofia-pro"/>
              </a:rPr>
              <a:t>index 0 = 1</a:t>
            </a:r>
            <a:r>
              <a:rPr lang="en-US" sz="3200" b="1" dirty="0">
                <a:solidFill>
                  <a:srgbClr val="C00000"/>
                </a:solidFill>
                <a:latin typeface="sofia-pro"/>
              </a:rPr>
              <a:t> </a:t>
            </a:r>
          </a:p>
          <a:p>
            <a:pPr algn="ctr"/>
            <a:r>
              <a:rPr lang="en-US" sz="3200" b="1" i="0" dirty="0">
                <a:solidFill>
                  <a:srgbClr val="C00000"/>
                </a:solidFill>
                <a:effectLst/>
                <a:latin typeface="sofia-pro"/>
              </a:rPr>
              <a:t>For line 1: left sum for index 1 = 1</a:t>
            </a:r>
          </a:p>
          <a:p>
            <a:pPr algn="ctr"/>
            <a:r>
              <a:rPr lang="en-US" sz="3200" b="1" dirty="0">
                <a:solidFill>
                  <a:srgbClr val="C00000"/>
                </a:solidFill>
                <a:latin typeface="sofia-pro"/>
              </a:rPr>
              <a:t>Right sum for </a:t>
            </a:r>
            <a:r>
              <a:rPr lang="en-US" sz="3200" b="1" i="0" dirty="0">
                <a:solidFill>
                  <a:srgbClr val="C00000"/>
                </a:solidFill>
                <a:effectLst/>
                <a:latin typeface="sofia-pro"/>
              </a:rPr>
              <a:t>index 1 = 0</a:t>
            </a:r>
            <a:r>
              <a:rPr lang="en-US" sz="3200" b="1" dirty="0">
                <a:solidFill>
                  <a:srgbClr val="C00000"/>
                </a:solidFill>
                <a:latin typeface="sofia-pro"/>
              </a:rPr>
              <a:t> </a:t>
            </a:r>
            <a:endParaRPr lang="en-US" sz="3200" dirty="0">
              <a:solidFill>
                <a:srgbClr val="C00000"/>
              </a:solidFill>
            </a:endParaRPr>
          </a:p>
          <a:p>
            <a:pPr algn="ctr"/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B4A58-D2DA-3C6D-E071-E06BD85CF80F}"/>
              </a:ext>
            </a:extLst>
          </p:cNvPr>
          <p:cNvSpPr txBox="1"/>
          <p:nvPr/>
        </p:nvSpPr>
        <p:spPr>
          <a:xfrm>
            <a:off x="-96982" y="2036618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1- input domain</a:t>
            </a:r>
            <a:endParaRPr lang="en-US" sz="3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048238-5416-B01B-0A15-B75F46CD6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25" y="3586924"/>
            <a:ext cx="1638442" cy="16917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796208-9420-E54D-9351-E42AB5A9BF84}"/>
              </a:ext>
            </a:extLst>
          </p:cNvPr>
          <p:cNvSpPr txBox="1"/>
          <p:nvPr/>
        </p:nvSpPr>
        <p:spPr>
          <a:xfrm>
            <a:off x="1900568" y="5827636"/>
            <a:ext cx="6239740" cy="3693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ofia-pro"/>
              </a:rPr>
              <a:t>The function must Return 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41129"/>
      </p:ext>
    </p:extLst>
  </p:cSld>
  <p:clrMapOvr>
    <a:masterClrMapping/>
  </p:clrMapOvr>
  <p:transition spd="slow">
    <p:cover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Problem analysis: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DF971-BE91-486A-6F88-AAD958FA5BEB}"/>
              </a:ext>
            </a:extLst>
          </p:cNvPr>
          <p:cNvSpPr txBox="1"/>
          <p:nvPr/>
        </p:nvSpPr>
        <p:spPr>
          <a:xfrm>
            <a:off x="1056766" y="1293919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Equal Left and Right Subarray Sum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C6850-1BAD-4260-07A6-71A320B978C5}"/>
              </a:ext>
            </a:extLst>
          </p:cNvPr>
          <p:cNvSpPr txBox="1"/>
          <p:nvPr/>
        </p:nvSpPr>
        <p:spPr>
          <a:xfrm>
            <a:off x="1056766" y="2844225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If array contains just two element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8695A-D243-301F-290D-76CE28C7986B}"/>
              </a:ext>
            </a:extLst>
          </p:cNvPr>
          <p:cNvSpPr txBox="1"/>
          <p:nvPr/>
        </p:nvSpPr>
        <p:spPr>
          <a:xfrm>
            <a:off x="4153257" y="3484499"/>
            <a:ext cx="7974103" cy="255454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C00000"/>
                </a:solidFill>
                <a:effectLst/>
                <a:latin typeface="sofia-pro"/>
              </a:rPr>
              <a:t>For line 2: left sum for index 0 = 0</a:t>
            </a:r>
          </a:p>
          <a:p>
            <a:pPr algn="ctr"/>
            <a:r>
              <a:rPr lang="en-US" sz="3200" b="1" dirty="0">
                <a:solidFill>
                  <a:srgbClr val="C00000"/>
                </a:solidFill>
                <a:latin typeface="sofia-pro"/>
              </a:rPr>
              <a:t>Right sum for </a:t>
            </a:r>
            <a:r>
              <a:rPr lang="en-US" sz="3200" b="1" i="0" dirty="0">
                <a:solidFill>
                  <a:srgbClr val="C00000"/>
                </a:solidFill>
                <a:effectLst/>
                <a:latin typeface="sofia-pro"/>
              </a:rPr>
              <a:t>index 0 = 4</a:t>
            </a:r>
            <a:r>
              <a:rPr lang="en-US" sz="3200" b="1" dirty="0">
                <a:solidFill>
                  <a:srgbClr val="C00000"/>
                </a:solidFill>
                <a:latin typeface="sofia-pro"/>
              </a:rPr>
              <a:t> </a:t>
            </a:r>
          </a:p>
          <a:p>
            <a:pPr algn="ctr"/>
            <a:r>
              <a:rPr lang="en-US" sz="3200" b="1" i="0" dirty="0">
                <a:solidFill>
                  <a:srgbClr val="C00000"/>
                </a:solidFill>
                <a:effectLst/>
                <a:latin typeface="sofia-pro"/>
              </a:rPr>
              <a:t>For line 2: left sum for index 1 = 2</a:t>
            </a:r>
          </a:p>
          <a:p>
            <a:pPr algn="ctr"/>
            <a:r>
              <a:rPr lang="en-US" sz="3200" b="1" dirty="0">
                <a:solidFill>
                  <a:srgbClr val="C00000"/>
                </a:solidFill>
                <a:latin typeface="sofia-pro"/>
              </a:rPr>
              <a:t>Right sum for </a:t>
            </a:r>
            <a:r>
              <a:rPr lang="en-US" sz="3200" b="1" i="0" dirty="0">
                <a:solidFill>
                  <a:srgbClr val="C00000"/>
                </a:solidFill>
                <a:effectLst/>
                <a:latin typeface="sofia-pro"/>
              </a:rPr>
              <a:t>index 1 = 0</a:t>
            </a:r>
            <a:r>
              <a:rPr lang="en-US" sz="3200" b="1" dirty="0">
                <a:solidFill>
                  <a:srgbClr val="C00000"/>
                </a:solidFill>
                <a:latin typeface="sofia-pro"/>
              </a:rPr>
              <a:t> </a:t>
            </a:r>
            <a:endParaRPr lang="en-US" sz="3200" dirty="0">
              <a:solidFill>
                <a:srgbClr val="C00000"/>
              </a:solidFill>
            </a:endParaRPr>
          </a:p>
          <a:p>
            <a:pPr algn="ctr"/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B4A58-D2DA-3C6D-E071-E06BD85CF80F}"/>
              </a:ext>
            </a:extLst>
          </p:cNvPr>
          <p:cNvSpPr txBox="1"/>
          <p:nvPr/>
        </p:nvSpPr>
        <p:spPr>
          <a:xfrm>
            <a:off x="-96982" y="2036618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1- input domain</a:t>
            </a:r>
            <a:endParaRPr lang="en-US" sz="3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048238-5416-B01B-0A15-B75F46CD6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25" y="3586924"/>
            <a:ext cx="1638442" cy="16917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796208-9420-E54D-9351-E42AB5A9BF84}"/>
              </a:ext>
            </a:extLst>
          </p:cNvPr>
          <p:cNvSpPr txBox="1"/>
          <p:nvPr/>
        </p:nvSpPr>
        <p:spPr>
          <a:xfrm>
            <a:off x="1900568" y="5827636"/>
            <a:ext cx="6239740" cy="3693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ofia-pro"/>
              </a:rPr>
              <a:t>The function must Return 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0785"/>
      </p:ext>
    </p:extLst>
  </p:cSld>
  <p:clrMapOvr>
    <a:masterClrMapping/>
  </p:clrMapOvr>
  <p:transition spd="slow">
    <p:cover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Problem analysis: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DF971-BE91-486A-6F88-AAD958FA5BEB}"/>
              </a:ext>
            </a:extLst>
          </p:cNvPr>
          <p:cNvSpPr txBox="1"/>
          <p:nvPr/>
        </p:nvSpPr>
        <p:spPr>
          <a:xfrm>
            <a:off x="1056766" y="1293919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Equal Left and Right Subarray Sum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C6850-1BAD-4260-07A6-71A320B978C5}"/>
              </a:ext>
            </a:extLst>
          </p:cNvPr>
          <p:cNvSpPr txBox="1"/>
          <p:nvPr/>
        </p:nvSpPr>
        <p:spPr>
          <a:xfrm>
            <a:off x="1056766" y="2844225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If array contains just two element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8695A-D243-301F-290D-76CE28C7986B}"/>
              </a:ext>
            </a:extLst>
          </p:cNvPr>
          <p:cNvSpPr txBox="1"/>
          <p:nvPr/>
        </p:nvSpPr>
        <p:spPr>
          <a:xfrm>
            <a:off x="4153257" y="3484499"/>
            <a:ext cx="7974103" cy="107721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Form definition the array just contains positive number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B4A58-D2DA-3C6D-E071-E06BD85CF80F}"/>
              </a:ext>
            </a:extLst>
          </p:cNvPr>
          <p:cNvSpPr txBox="1"/>
          <p:nvPr/>
        </p:nvSpPr>
        <p:spPr>
          <a:xfrm>
            <a:off x="-96982" y="2036618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1- input domain</a:t>
            </a:r>
            <a:endParaRPr lang="en-US" sz="3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048238-5416-B01B-0A15-B75F46CD6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25" y="3586924"/>
            <a:ext cx="1638442" cy="16917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796208-9420-E54D-9351-E42AB5A9BF84}"/>
              </a:ext>
            </a:extLst>
          </p:cNvPr>
          <p:cNvSpPr txBox="1"/>
          <p:nvPr/>
        </p:nvSpPr>
        <p:spPr>
          <a:xfrm>
            <a:off x="1900568" y="5827636"/>
            <a:ext cx="6239740" cy="3693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ofia-pro"/>
              </a:rPr>
              <a:t>The function must Return 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21374"/>
      </p:ext>
    </p:extLst>
  </p:cSld>
  <p:clrMapOvr>
    <a:masterClrMapping/>
  </p:clrMapOvr>
  <p:transition spd="slow">
    <p:cover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Problem analysis: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DF971-BE91-486A-6F88-AAD958FA5BEB}"/>
              </a:ext>
            </a:extLst>
          </p:cNvPr>
          <p:cNvSpPr txBox="1"/>
          <p:nvPr/>
        </p:nvSpPr>
        <p:spPr>
          <a:xfrm>
            <a:off x="1056766" y="1293919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Equal Left and Right Subarray Sum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C6850-1BAD-4260-07A6-71A320B978C5}"/>
              </a:ext>
            </a:extLst>
          </p:cNvPr>
          <p:cNvSpPr txBox="1"/>
          <p:nvPr/>
        </p:nvSpPr>
        <p:spPr>
          <a:xfrm>
            <a:off x="1056766" y="2844225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If array contains just two element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B4A58-D2DA-3C6D-E071-E06BD85CF80F}"/>
              </a:ext>
            </a:extLst>
          </p:cNvPr>
          <p:cNvSpPr txBox="1"/>
          <p:nvPr/>
        </p:nvSpPr>
        <p:spPr>
          <a:xfrm>
            <a:off x="-96982" y="2036618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1- input domain</a:t>
            </a:r>
            <a:endParaRPr lang="en-US" sz="3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048238-5416-B01B-0A15-B75F46CD6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25" y="3586924"/>
            <a:ext cx="1638442" cy="16917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796208-9420-E54D-9351-E42AB5A9BF84}"/>
              </a:ext>
            </a:extLst>
          </p:cNvPr>
          <p:cNvSpPr txBox="1"/>
          <p:nvPr/>
        </p:nvSpPr>
        <p:spPr>
          <a:xfrm>
            <a:off x="1900568" y="5827636"/>
            <a:ext cx="6239740" cy="3693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ofia-pro"/>
              </a:rPr>
              <a:t>The function must Return 0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F8D763-AC05-5882-DC37-154634C9D9E2}"/>
              </a:ext>
            </a:extLst>
          </p:cNvPr>
          <p:cNvSpPr txBox="1"/>
          <p:nvPr/>
        </p:nvSpPr>
        <p:spPr>
          <a:xfrm>
            <a:off x="4340855" y="3457757"/>
            <a:ext cx="7974103" cy="255454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C00000"/>
                </a:solidFill>
                <a:effectLst/>
                <a:latin typeface="sofia-pro"/>
              </a:rPr>
              <a:t>For line 4: left sum for index 0 = 0</a:t>
            </a:r>
          </a:p>
          <a:p>
            <a:pPr algn="ctr"/>
            <a:r>
              <a:rPr lang="en-US" sz="3200" b="1" dirty="0">
                <a:solidFill>
                  <a:srgbClr val="C00000"/>
                </a:solidFill>
                <a:latin typeface="sofia-pro"/>
              </a:rPr>
              <a:t>Right sum for </a:t>
            </a:r>
            <a:r>
              <a:rPr lang="en-US" sz="3200" b="1" i="0" dirty="0">
                <a:solidFill>
                  <a:srgbClr val="C00000"/>
                </a:solidFill>
                <a:effectLst/>
                <a:latin typeface="sofia-pro"/>
              </a:rPr>
              <a:t>index 0 = 4</a:t>
            </a:r>
            <a:r>
              <a:rPr lang="en-US" sz="3200" b="1" dirty="0">
                <a:solidFill>
                  <a:srgbClr val="C00000"/>
                </a:solidFill>
                <a:latin typeface="sofia-pro"/>
              </a:rPr>
              <a:t> </a:t>
            </a:r>
          </a:p>
          <a:p>
            <a:pPr algn="ctr"/>
            <a:r>
              <a:rPr lang="en-US" sz="3200" b="1" i="0" dirty="0">
                <a:solidFill>
                  <a:srgbClr val="C00000"/>
                </a:solidFill>
                <a:effectLst/>
                <a:latin typeface="sofia-pro"/>
              </a:rPr>
              <a:t>For line 4: left sum for index 1 = 0</a:t>
            </a:r>
          </a:p>
          <a:p>
            <a:pPr algn="ctr"/>
            <a:r>
              <a:rPr lang="en-US" sz="3200" b="1" dirty="0">
                <a:solidFill>
                  <a:srgbClr val="C00000"/>
                </a:solidFill>
                <a:latin typeface="sofia-pro"/>
              </a:rPr>
              <a:t>Right sum for </a:t>
            </a:r>
            <a:r>
              <a:rPr lang="en-US" sz="3200" b="1" i="0" dirty="0">
                <a:solidFill>
                  <a:srgbClr val="C00000"/>
                </a:solidFill>
                <a:effectLst/>
                <a:latin typeface="sofia-pro"/>
              </a:rPr>
              <a:t>index 1 = 0</a:t>
            </a:r>
            <a:r>
              <a:rPr lang="en-US" sz="3200" b="1" dirty="0">
                <a:solidFill>
                  <a:srgbClr val="C00000"/>
                </a:solidFill>
                <a:latin typeface="sofia-pro"/>
              </a:rPr>
              <a:t> </a:t>
            </a:r>
            <a:endParaRPr lang="en-US" sz="3200" dirty="0">
              <a:solidFill>
                <a:srgbClr val="C00000"/>
              </a:solidFill>
            </a:endParaRPr>
          </a:p>
          <a:p>
            <a:pPr algn="ctr"/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830365"/>
      </p:ext>
    </p:extLst>
  </p:cSld>
  <p:clrMapOvr>
    <a:masterClrMapping/>
  </p:clrMapOvr>
  <p:transition spd="slow"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475368" y="481512"/>
            <a:ext cx="9363982" cy="97108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 fontScale="92500"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The story of Time Complexity 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590509" y="1207943"/>
            <a:ext cx="7272812" cy="0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BF646F-FC8B-5B94-E1A9-48C0B39F94B6}"/>
              </a:ext>
            </a:extLst>
          </p:cNvPr>
          <p:cNvSpPr txBox="1"/>
          <p:nvPr/>
        </p:nvSpPr>
        <p:spPr>
          <a:xfrm>
            <a:off x="2533848" y="5147733"/>
            <a:ext cx="7124303" cy="40011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2000" b="1" kern="0" dirty="0">
                <a:solidFill>
                  <a:srgbClr val="C00000"/>
                </a:solidFill>
                <a:latin typeface="Montserrat-SemiBold"/>
                <a:sym typeface="PT Sans"/>
              </a:rPr>
              <a:t>which one is better?</a:t>
            </a:r>
            <a:endParaRPr lang="en-US" sz="2000" b="1" kern="0" dirty="0">
              <a:solidFill>
                <a:srgbClr val="C00000"/>
              </a:solidFill>
              <a:latin typeface="Montserrat-SemiBold"/>
              <a:sym typeface="Montserrat-Semi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B4719E-0218-F54B-4877-CE5CB625E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68" y="2247232"/>
            <a:ext cx="5520187" cy="1438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8FCC1A-739D-960A-FD3C-66808FB77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09" y="3836996"/>
            <a:ext cx="5349704" cy="472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4C49B7-FB6C-7135-53C1-CE299611C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695" y="3911077"/>
            <a:ext cx="5311600" cy="4419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D5DA60-7ACC-29C4-5E2C-66CD5CFE4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695" y="2179023"/>
            <a:ext cx="5520187" cy="148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76076"/>
      </p:ext>
    </p:extLst>
  </p:cSld>
  <p:clrMapOvr>
    <a:masterClrMapping/>
  </p:clrMapOvr>
  <p:transition spd="slow">
    <p:cover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Problem analysis: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DF971-BE91-486A-6F88-AAD958FA5BEB}"/>
              </a:ext>
            </a:extLst>
          </p:cNvPr>
          <p:cNvSpPr txBox="1"/>
          <p:nvPr/>
        </p:nvSpPr>
        <p:spPr>
          <a:xfrm>
            <a:off x="1056766" y="1293919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Equal Left and Right Subarray Sum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C6850-1BAD-4260-07A6-71A320B978C5}"/>
              </a:ext>
            </a:extLst>
          </p:cNvPr>
          <p:cNvSpPr txBox="1"/>
          <p:nvPr/>
        </p:nvSpPr>
        <p:spPr>
          <a:xfrm>
            <a:off x="1056766" y="2844225"/>
            <a:ext cx="7879416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If array contains more than two element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B4A58-D2DA-3C6D-E071-E06BD85CF80F}"/>
              </a:ext>
            </a:extLst>
          </p:cNvPr>
          <p:cNvSpPr txBox="1"/>
          <p:nvPr/>
        </p:nvSpPr>
        <p:spPr>
          <a:xfrm>
            <a:off x="-96982" y="2036618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1- input domain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F8D763-AC05-5882-DC37-154634C9D9E2}"/>
              </a:ext>
            </a:extLst>
          </p:cNvPr>
          <p:cNvSpPr txBox="1"/>
          <p:nvPr/>
        </p:nvSpPr>
        <p:spPr>
          <a:xfrm>
            <a:off x="1793553" y="3429000"/>
            <a:ext cx="8907554" cy="341632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14350" indent="-514350" algn="l" rtl="0">
              <a:buAutoNum type="arabicPeriod"/>
            </a:pPr>
            <a:r>
              <a:rPr lang="en-US" sz="2400" b="1" i="0" dirty="0">
                <a:solidFill>
                  <a:srgbClr val="C00000"/>
                </a:solidFill>
                <a:effectLst/>
                <a:latin typeface="sofia-pro"/>
              </a:rPr>
              <a:t>for each element </a:t>
            </a:r>
            <a:r>
              <a:rPr lang="en-US" sz="2400" b="1" dirty="0">
                <a:solidFill>
                  <a:srgbClr val="C00000"/>
                </a:solidFill>
                <a:latin typeface="sofia-pro"/>
              </a:rPr>
              <a:t>a[i] in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sofia-pro"/>
              </a:rPr>
              <a:t>array do the following:</a:t>
            </a:r>
          </a:p>
          <a:p>
            <a:pPr marL="971550" lvl="1" indent="-514350" algn="l" rtl="0">
              <a:buFont typeface="+mj-lt"/>
              <a:buAutoNum type="alphaLcParenR"/>
            </a:pPr>
            <a:r>
              <a:rPr lang="en-US" sz="2400" b="1" dirty="0">
                <a:solidFill>
                  <a:srgbClr val="C00000"/>
                </a:solidFill>
                <a:latin typeface="sofia-pro"/>
              </a:rPr>
              <a:t>Assume left Sum = 0 and right sum = 0.</a:t>
            </a:r>
          </a:p>
          <a:p>
            <a:pPr marL="971550" lvl="1" indent="-514350" algn="l" rtl="0">
              <a:buFont typeface="+mj-lt"/>
              <a:buAutoNum type="alphaLcParenR"/>
            </a:pPr>
            <a:r>
              <a:rPr lang="en-US" sz="2400" b="1" dirty="0">
                <a:solidFill>
                  <a:srgbClr val="C00000"/>
                </a:solidFill>
                <a:latin typeface="sofia-pro"/>
              </a:rPr>
              <a:t>calculate the summation from 0 index to i as left sum.</a:t>
            </a:r>
          </a:p>
          <a:p>
            <a:pPr marL="971550" lvl="1" indent="-514350" algn="l" rtl="0">
              <a:buFont typeface="+mj-lt"/>
              <a:buAutoNum type="alphaLcParenR"/>
            </a:pPr>
            <a:r>
              <a:rPr lang="en-US" sz="2400" b="1" dirty="0">
                <a:solidFill>
                  <a:srgbClr val="C00000"/>
                </a:solidFill>
                <a:latin typeface="sofia-pro"/>
              </a:rPr>
              <a:t>calculate the summation from (i+1) index to array length -1 as right sum.</a:t>
            </a:r>
          </a:p>
          <a:p>
            <a:pPr marL="971550" lvl="1" indent="-514350" algn="l" rtl="0">
              <a:buFont typeface="+mj-lt"/>
              <a:buAutoNum type="alphaLcParenR"/>
            </a:pPr>
            <a:r>
              <a:rPr lang="en-US" sz="2400" b="1" dirty="0">
                <a:solidFill>
                  <a:srgbClr val="C00000"/>
                </a:solidFill>
                <a:latin typeface="sofia-pro"/>
              </a:rPr>
              <a:t>If left sum equal to right sum return i.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  <a:latin typeface="sofia-pro"/>
              </a:rPr>
              <a:t>Return -1.</a:t>
            </a:r>
          </a:p>
          <a:p>
            <a:pPr marL="514350" indent="-514350" algn="l" rtl="0">
              <a:buFontTx/>
              <a:buAutoNum type="arabicPeriod"/>
            </a:pPr>
            <a:endParaRPr lang="en-US" sz="2400" b="1" dirty="0">
              <a:solidFill>
                <a:srgbClr val="C00000"/>
              </a:solidFill>
              <a:latin typeface="sofia-pro"/>
            </a:endParaRPr>
          </a:p>
          <a:p>
            <a:pPr algn="l" rtl="0"/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24869"/>
      </p:ext>
    </p:extLst>
  </p:cSld>
  <p:clrMapOvr>
    <a:masterClrMapping/>
  </p:clrMapOvr>
  <p:transition spd="slow">
    <p:cover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Problem coding: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DF971-BE91-486A-6F88-AAD958FA5BEB}"/>
              </a:ext>
            </a:extLst>
          </p:cNvPr>
          <p:cNvSpPr txBox="1"/>
          <p:nvPr/>
        </p:nvSpPr>
        <p:spPr>
          <a:xfrm>
            <a:off x="1056766" y="1293919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Constraints and conditions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A21AE-9D8A-956B-A878-B1FD8DAB1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03" y="2301084"/>
            <a:ext cx="5456393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13695"/>
      </p:ext>
    </p:extLst>
  </p:cSld>
  <p:clrMapOvr>
    <a:masterClrMapping/>
  </p:clrMapOvr>
  <p:transition spd="slow">
    <p:cover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Problem coding: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DF971-BE91-486A-6F88-AAD958FA5BEB}"/>
              </a:ext>
            </a:extLst>
          </p:cNvPr>
          <p:cNvSpPr txBox="1"/>
          <p:nvPr/>
        </p:nvSpPr>
        <p:spPr>
          <a:xfrm>
            <a:off x="1056766" y="1256513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problem implementation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ECC6FD-EB7A-3DAE-628E-329B8822F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906" y="2062934"/>
            <a:ext cx="4938188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31184"/>
      </p:ext>
    </p:extLst>
  </p:cSld>
  <p:clrMapOvr>
    <a:masterClrMapping/>
  </p:clrMapOvr>
  <p:transition spd="slow">
    <p:cover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Problem coding: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DF971-BE91-486A-6F88-AAD958FA5BEB}"/>
              </a:ext>
            </a:extLst>
          </p:cNvPr>
          <p:cNvSpPr txBox="1"/>
          <p:nvPr/>
        </p:nvSpPr>
        <p:spPr>
          <a:xfrm>
            <a:off x="1056766" y="1256513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Test code</a:t>
            </a: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4ED151-ECCE-798C-631C-F41868180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181" y="2743107"/>
            <a:ext cx="4366638" cy="21337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26BF50-A484-FC1B-EE84-80EBCC947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183" y="3429000"/>
            <a:ext cx="4618120" cy="10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09932"/>
      </p:ext>
    </p:extLst>
  </p:cSld>
  <p:clrMapOvr>
    <a:masterClrMapping/>
  </p:clrMapOvr>
  <p:transition spd="slow">
    <p:cover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Problem coding: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DF971-BE91-486A-6F88-AAD958FA5BEB}"/>
              </a:ext>
            </a:extLst>
          </p:cNvPr>
          <p:cNvSpPr txBox="1"/>
          <p:nvPr/>
        </p:nvSpPr>
        <p:spPr>
          <a:xfrm>
            <a:off x="1056766" y="1256513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Execution time analysis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959FA-D78E-C85B-7890-7D291EBDC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792" y="1752600"/>
            <a:ext cx="4661208" cy="4915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102E7E-F342-29C1-E415-88E584AE5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772" y="3044465"/>
            <a:ext cx="4686706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05612"/>
      </p:ext>
    </p:extLst>
  </p:cSld>
  <p:clrMapOvr>
    <a:masterClrMapping/>
  </p:clrMapOvr>
  <p:transition spd="slow">
    <p:cover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4B0021-F35C-7ED0-15A8-038671AFB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31611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9E93F7-1EBC-F8C5-8D39-F47E5C78D2CF}"/>
              </a:ext>
            </a:extLst>
          </p:cNvPr>
          <p:cNvSpPr/>
          <p:nvPr/>
        </p:nvSpPr>
        <p:spPr>
          <a:xfrm>
            <a:off x="586434" y="913982"/>
            <a:ext cx="2642541" cy="1285302"/>
          </a:xfrm>
          <a:prstGeom prst="rect">
            <a:avLst/>
          </a:prstGeom>
          <a:noFill/>
          <a:ln w="28575" cap="flat">
            <a:solidFill>
              <a:srgbClr val="1A78B9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22E71-C970-B6C6-C73F-F6B4C32B9BB8}"/>
              </a:ext>
            </a:extLst>
          </p:cNvPr>
          <p:cNvSpPr txBox="1"/>
          <p:nvPr/>
        </p:nvSpPr>
        <p:spPr>
          <a:xfrm>
            <a:off x="6362699" y="496764"/>
            <a:ext cx="4714875" cy="30777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0"/>
            <a:r>
              <a:rPr lang="en-US" sz="1400" dirty="0">
                <a:solidFill>
                  <a:srgbClr val="000000"/>
                </a:solidFill>
              </a:rPr>
              <a:t>2 unit time if satisfied otherwise 1 unit time </a:t>
            </a:r>
            <a:endParaRPr lang="en-US" sz="1400" dirty="0"/>
          </a:p>
        </p:txBody>
      </p:sp>
      <p:sp>
        <p:nvSpPr>
          <p:cNvPr id="12" name="Shape 65">
            <a:extLst>
              <a:ext uri="{FF2B5EF4-FFF2-40B4-BE49-F238E27FC236}">
                <a16:creationId xmlns:a16="http://schemas.microsoft.com/office/drawing/2014/main" id="{060CAFDA-7655-373E-DB6A-AA993F10D359}"/>
              </a:ext>
            </a:extLst>
          </p:cNvPr>
          <p:cNvSpPr/>
          <p:nvPr/>
        </p:nvSpPr>
        <p:spPr>
          <a:xfrm flipV="1">
            <a:off x="2910968" y="655435"/>
            <a:ext cx="3348254" cy="249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13" name="Shape 65">
            <a:extLst>
              <a:ext uri="{FF2B5EF4-FFF2-40B4-BE49-F238E27FC236}">
                <a16:creationId xmlns:a16="http://schemas.microsoft.com/office/drawing/2014/main" id="{3C2B9ABC-D529-F9F0-5392-1DB9DEAF01AE}"/>
              </a:ext>
            </a:extLst>
          </p:cNvPr>
          <p:cNvSpPr/>
          <p:nvPr/>
        </p:nvSpPr>
        <p:spPr>
          <a:xfrm>
            <a:off x="2910968" y="842924"/>
            <a:ext cx="3348254" cy="195049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9CC2BD-79EC-AE2D-1179-837850A215E3}"/>
              </a:ext>
            </a:extLst>
          </p:cNvPr>
          <p:cNvSpPr txBox="1"/>
          <p:nvPr/>
        </p:nvSpPr>
        <p:spPr>
          <a:xfrm>
            <a:off x="6362698" y="884084"/>
            <a:ext cx="4714875" cy="30777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0"/>
            <a:r>
              <a:rPr lang="en-US" sz="1400" dirty="0">
                <a:solidFill>
                  <a:srgbClr val="000000"/>
                </a:solidFill>
              </a:rPr>
              <a:t>2 unit time if satisfied otherwise 1 unit time </a:t>
            </a:r>
            <a:endParaRPr lang="en-US" sz="1400" dirty="0"/>
          </a:p>
        </p:txBody>
      </p:sp>
      <p:sp>
        <p:nvSpPr>
          <p:cNvPr id="15" name="Shape 65">
            <a:extLst>
              <a:ext uri="{FF2B5EF4-FFF2-40B4-BE49-F238E27FC236}">
                <a16:creationId xmlns:a16="http://schemas.microsoft.com/office/drawing/2014/main" id="{90BCDC27-202E-A4BD-8E99-0A7959D5355C}"/>
              </a:ext>
            </a:extLst>
          </p:cNvPr>
          <p:cNvSpPr/>
          <p:nvPr/>
        </p:nvSpPr>
        <p:spPr>
          <a:xfrm>
            <a:off x="3228975" y="1620998"/>
            <a:ext cx="3348254" cy="195049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DC887A-7748-E767-AA15-0E3426661BAF}"/>
              </a:ext>
            </a:extLst>
          </p:cNvPr>
          <p:cNvSpPr txBox="1"/>
          <p:nvPr/>
        </p:nvSpPr>
        <p:spPr>
          <a:xfrm>
            <a:off x="6686549" y="1631987"/>
            <a:ext cx="4714875" cy="11695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If first if  not satisfied, it will take1 unit time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If first if is satisfied: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And if second if  not satisfied, it will take 3 unit time.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If second if is satisfied, it will take 4 unit time.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83B997-2366-3AF1-0C6D-4F1A2EC1D7B3}"/>
              </a:ext>
            </a:extLst>
          </p:cNvPr>
          <p:cNvSpPr/>
          <p:nvPr/>
        </p:nvSpPr>
        <p:spPr>
          <a:xfrm>
            <a:off x="586434" y="2216762"/>
            <a:ext cx="3680766" cy="716938"/>
          </a:xfrm>
          <a:prstGeom prst="rect">
            <a:avLst/>
          </a:prstGeom>
          <a:noFill/>
          <a:ln w="28575" cap="flat">
            <a:solidFill>
              <a:srgbClr val="1A78B9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8" name="Shape 65">
            <a:extLst>
              <a:ext uri="{FF2B5EF4-FFF2-40B4-BE49-F238E27FC236}">
                <a16:creationId xmlns:a16="http://schemas.microsoft.com/office/drawing/2014/main" id="{A34A7AC7-D2D6-1BEA-FCE5-8AEC64AF3A6F}"/>
              </a:ext>
            </a:extLst>
          </p:cNvPr>
          <p:cNvSpPr/>
          <p:nvPr/>
        </p:nvSpPr>
        <p:spPr>
          <a:xfrm>
            <a:off x="4254989" y="2887571"/>
            <a:ext cx="3348254" cy="195049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B170AB-607D-5A32-DA68-2E6CF9A5BDCB}"/>
              </a:ext>
            </a:extLst>
          </p:cNvPr>
          <p:cNvSpPr txBox="1"/>
          <p:nvPr/>
        </p:nvSpPr>
        <p:spPr>
          <a:xfrm>
            <a:off x="7660391" y="2947974"/>
            <a:ext cx="4714875" cy="30777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0"/>
            <a:r>
              <a:rPr lang="en-US" sz="1400" dirty="0">
                <a:solidFill>
                  <a:srgbClr val="000000"/>
                </a:solidFill>
              </a:rPr>
              <a:t>Array length unit time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3F3762-71EB-A873-EAFF-EC73AE861093}"/>
              </a:ext>
            </a:extLst>
          </p:cNvPr>
          <p:cNvSpPr/>
          <p:nvPr/>
        </p:nvSpPr>
        <p:spPr>
          <a:xfrm>
            <a:off x="517074" y="2999368"/>
            <a:ext cx="3750125" cy="2944649"/>
          </a:xfrm>
          <a:prstGeom prst="rect">
            <a:avLst/>
          </a:prstGeom>
          <a:noFill/>
          <a:ln w="28575" cap="flat">
            <a:solidFill>
              <a:srgbClr val="1A78B9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1" name="Shape 65">
            <a:extLst>
              <a:ext uri="{FF2B5EF4-FFF2-40B4-BE49-F238E27FC236}">
                <a16:creationId xmlns:a16="http://schemas.microsoft.com/office/drawing/2014/main" id="{1C802549-7518-A1C7-984A-724518942CFB}"/>
              </a:ext>
            </a:extLst>
          </p:cNvPr>
          <p:cNvSpPr/>
          <p:nvPr/>
        </p:nvSpPr>
        <p:spPr>
          <a:xfrm>
            <a:off x="4254989" y="4531885"/>
            <a:ext cx="3348254" cy="195049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F0C8A4-38F9-1FCF-3F98-C3022C146C7F}"/>
              </a:ext>
            </a:extLst>
          </p:cNvPr>
          <p:cNvSpPr txBox="1"/>
          <p:nvPr/>
        </p:nvSpPr>
        <p:spPr>
          <a:xfrm>
            <a:off x="7626844" y="4551127"/>
            <a:ext cx="4384182" cy="73866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Each time the second and the third loop will iterate array length time.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The time = array length (array length  + 3)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5691187-4E3B-16FF-828F-C1FC509DD694}"/>
                  </a:ext>
                </a:extLst>
              </p:cNvPr>
              <p:cNvSpPr txBox="1"/>
              <p:nvPr/>
            </p:nvSpPr>
            <p:spPr>
              <a:xfrm>
                <a:off x="7820024" y="5399175"/>
                <a:ext cx="3071433" cy="83099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l" rtl="0"/>
                <a:r>
                  <a:rPr lang="en-US" sz="4800" dirty="0">
                    <a:solidFill>
                      <a:schemeClr val="tx1">
                        <a:lumMod val="75000"/>
                      </a:schemeClr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4800" dirty="0">
                    <a:solidFill>
                      <a:schemeClr val="tx1">
                        <a:lumMod val="7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5691187-4E3B-16FF-828F-C1FC509DD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024" y="5399175"/>
                <a:ext cx="3071433" cy="830997"/>
              </a:xfrm>
              <a:prstGeom prst="rect">
                <a:avLst/>
              </a:prstGeom>
              <a:blipFill>
                <a:blip r:embed="rId3"/>
                <a:stretch>
                  <a:fillRect l="-9127" t="-13971" b="-41176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049169"/>
      </p:ext>
    </p:extLst>
  </p:cSld>
  <p:clrMapOvr>
    <a:masterClrMapping/>
  </p:clrMapOvr>
  <p:transition spd="slow">
    <p:cover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4B0021-F35C-7ED0-15A8-038671AFB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31611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C83B997-2366-3AF1-0C6D-4F1A2EC1D7B3}"/>
              </a:ext>
            </a:extLst>
          </p:cNvPr>
          <p:cNvSpPr/>
          <p:nvPr/>
        </p:nvSpPr>
        <p:spPr>
          <a:xfrm>
            <a:off x="567384" y="559411"/>
            <a:ext cx="3509316" cy="1659913"/>
          </a:xfrm>
          <a:prstGeom prst="rect">
            <a:avLst/>
          </a:prstGeom>
          <a:noFill/>
          <a:ln w="28575" cap="flat">
            <a:solidFill>
              <a:srgbClr val="1A78B9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8" name="Shape 65">
            <a:extLst>
              <a:ext uri="{FF2B5EF4-FFF2-40B4-BE49-F238E27FC236}">
                <a16:creationId xmlns:a16="http://schemas.microsoft.com/office/drawing/2014/main" id="{A34A7AC7-D2D6-1BEA-FCE5-8AEC64AF3A6F}"/>
              </a:ext>
            </a:extLst>
          </p:cNvPr>
          <p:cNvSpPr/>
          <p:nvPr/>
        </p:nvSpPr>
        <p:spPr>
          <a:xfrm>
            <a:off x="4093927" y="1422707"/>
            <a:ext cx="3509316" cy="1659913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B170AB-607D-5A32-DA68-2E6CF9A5BDCB}"/>
              </a:ext>
            </a:extLst>
          </p:cNvPr>
          <p:cNvSpPr txBox="1"/>
          <p:nvPr/>
        </p:nvSpPr>
        <p:spPr>
          <a:xfrm>
            <a:off x="7660391" y="2947974"/>
            <a:ext cx="4714875" cy="30777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0"/>
            <a:r>
              <a:rPr lang="en-US" sz="1400" dirty="0">
                <a:solidFill>
                  <a:srgbClr val="000000"/>
                </a:solidFill>
              </a:rPr>
              <a:t>What will happen if we delete this condition?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75014432"/>
      </p:ext>
    </p:extLst>
  </p:cSld>
  <p:clrMapOvr>
    <a:masterClrMapping/>
  </p:clrMapOvr>
  <p:transition spd="slow">
    <p:cover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4B0021-F35C-7ED0-15A8-038671AFB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31611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C83B997-2366-3AF1-0C6D-4F1A2EC1D7B3}"/>
              </a:ext>
            </a:extLst>
          </p:cNvPr>
          <p:cNvSpPr/>
          <p:nvPr/>
        </p:nvSpPr>
        <p:spPr>
          <a:xfrm>
            <a:off x="567384" y="559411"/>
            <a:ext cx="3509316" cy="1659913"/>
          </a:xfrm>
          <a:prstGeom prst="rect">
            <a:avLst/>
          </a:prstGeom>
          <a:noFill/>
          <a:ln w="28575" cap="flat">
            <a:solidFill>
              <a:srgbClr val="1A78B9"/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8" name="Shape 65">
            <a:extLst>
              <a:ext uri="{FF2B5EF4-FFF2-40B4-BE49-F238E27FC236}">
                <a16:creationId xmlns:a16="http://schemas.microsoft.com/office/drawing/2014/main" id="{A34A7AC7-D2D6-1BEA-FCE5-8AEC64AF3A6F}"/>
              </a:ext>
            </a:extLst>
          </p:cNvPr>
          <p:cNvSpPr/>
          <p:nvPr/>
        </p:nvSpPr>
        <p:spPr>
          <a:xfrm>
            <a:off x="4093927" y="1422707"/>
            <a:ext cx="3509316" cy="1659913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B170AB-607D-5A32-DA68-2E6CF9A5BDCB}"/>
              </a:ext>
            </a:extLst>
          </p:cNvPr>
          <p:cNvSpPr txBox="1"/>
          <p:nvPr/>
        </p:nvSpPr>
        <p:spPr>
          <a:xfrm>
            <a:off x="7660391" y="2947974"/>
            <a:ext cx="4714875" cy="30777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0"/>
            <a:r>
              <a:rPr lang="en-US" sz="1400" dirty="0">
                <a:solidFill>
                  <a:srgbClr val="000000"/>
                </a:solidFill>
              </a:rPr>
              <a:t>What will happen if we delete this condition?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CD6844-D91B-D69A-D46A-73CC22F83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918" y="3429000"/>
            <a:ext cx="5014395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61767"/>
      </p:ext>
    </p:extLst>
  </p:cSld>
  <p:clrMapOvr>
    <a:masterClrMapping/>
  </p:clrMapOvr>
  <p:transition spd="slow">
    <p:cover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Digging more!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E9F83C4-5992-7890-949A-DE6590C11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692383"/>
              </p:ext>
            </p:extLst>
          </p:nvPr>
        </p:nvGraphicFramePr>
        <p:xfrm>
          <a:off x="2032000" y="1574606"/>
          <a:ext cx="8128002" cy="73152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6745510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530796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706619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306829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907394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2676375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898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l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851467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33D3AE8-B404-30CF-A66B-45AE2259FB96}"/>
              </a:ext>
            </a:extLst>
          </p:cNvPr>
          <p:cNvSpPr txBox="1"/>
          <p:nvPr/>
        </p:nvSpPr>
        <p:spPr>
          <a:xfrm>
            <a:off x="381000" y="1476375"/>
            <a:ext cx="1535716" cy="83099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0"/>
            <a:r>
              <a:rPr lang="en-US" sz="4800" dirty="0">
                <a:solidFill>
                  <a:schemeClr val="tx1">
                    <a:lumMod val="75000"/>
                  </a:schemeClr>
                </a:solidFill>
              </a:rPr>
              <a:t>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2">
                <a:extLst>
                  <a:ext uri="{FF2B5EF4-FFF2-40B4-BE49-F238E27FC236}">
                    <a16:creationId xmlns:a16="http://schemas.microsoft.com/office/drawing/2014/main" id="{57667EB5-E9F9-FDB8-14A6-400131EDE5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5784082"/>
                  </p:ext>
                </p:extLst>
              </p:nvPr>
            </p:nvGraphicFramePr>
            <p:xfrm>
              <a:off x="1148858" y="2546569"/>
              <a:ext cx="9684735" cy="4008120"/>
            </p:xfrm>
            <a:graphic>
              <a:graphicData uri="http://schemas.openxmlformats.org/drawingml/2006/table">
                <a:tbl>
                  <a:tblPr bandRow="1">
                    <a:tableStyleId>{16D9F66E-5EB9-4882-86FB-DCBF35E3C3E4}</a:tableStyleId>
                  </a:tblPr>
                  <a:tblGrid>
                    <a:gridCol w="1496587">
                      <a:extLst>
                        <a:ext uri="{9D8B030D-6E8A-4147-A177-3AD203B41FA5}">
                          <a16:colId xmlns:a16="http://schemas.microsoft.com/office/drawing/2014/main" val="1674551080"/>
                        </a:ext>
                      </a:extLst>
                    </a:gridCol>
                    <a:gridCol w="825322">
                      <a:extLst>
                        <a:ext uri="{9D8B030D-6E8A-4147-A177-3AD203B41FA5}">
                          <a16:colId xmlns:a16="http://schemas.microsoft.com/office/drawing/2014/main" val="3153079687"/>
                        </a:ext>
                      </a:extLst>
                    </a:gridCol>
                    <a:gridCol w="1104900">
                      <a:extLst>
                        <a:ext uri="{9D8B030D-6E8A-4147-A177-3AD203B41FA5}">
                          <a16:colId xmlns:a16="http://schemas.microsoft.com/office/drawing/2014/main" val="4002344289"/>
                        </a:ext>
                      </a:extLst>
                    </a:gridCol>
                    <a:gridCol w="2905125">
                      <a:extLst>
                        <a:ext uri="{9D8B030D-6E8A-4147-A177-3AD203B41FA5}">
                          <a16:colId xmlns:a16="http://schemas.microsoft.com/office/drawing/2014/main" val="2070661924"/>
                        </a:ext>
                      </a:extLst>
                    </a:gridCol>
                    <a:gridCol w="3352801">
                      <a:extLst>
                        <a:ext uri="{9D8B030D-6E8A-4147-A177-3AD203B41FA5}">
                          <a16:colId xmlns:a16="http://schemas.microsoft.com/office/drawing/2014/main" val="263068298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400" b="1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+mn-lt"/>
                              <a:ea typeface="+mn-ea"/>
                              <a:cs typeface="+mn-cs"/>
                              <a:sym typeface="Montserrat-Regular"/>
                            </a:rPr>
                            <a:t>Iteration #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400" b="1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+mn-lt"/>
                              <a:ea typeface="+mn-ea"/>
                              <a:cs typeface="+mn-cs"/>
                              <a:sym typeface="Montserrat-Regular"/>
                            </a:rPr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400" b="1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+mn-lt"/>
                              <a:ea typeface="+mn-ea"/>
                              <a:cs typeface="+mn-cs"/>
                              <a:sym typeface="Montserrat-Regular"/>
                            </a:rPr>
                            <a:t>Array[i]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400" b="1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+mn-lt"/>
                              <a:ea typeface="+mn-ea"/>
                              <a:cs typeface="+mn-cs"/>
                              <a:sym typeface="Montserrat-Regular"/>
                            </a:rPr>
                            <a:t>Left sum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400" b="1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+mn-lt"/>
                              <a:ea typeface="+mn-ea"/>
                              <a:cs typeface="+mn-cs"/>
                              <a:sym typeface="Montserrat-Regular"/>
                            </a:rPr>
                            <a:t>Right sum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43898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𝑙𝑒𝑓𝑡</m:t>
                                  </m:r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 </m:t>
                                  </m:r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𝑠𝑢𝑚</m:t>
                                  </m:r>
                                </m:e>
                                <m:sub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= 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𝑟𝑖𝑔</m:t>
                                  </m:r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h</m:t>
                                  </m:r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𝑡</m:t>
                                  </m:r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 </m:t>
                                  </m:r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𝑠𝑢𝑚</m:t>
                                  </m:r>
                                </m:e>
                                <m:sub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100" b="0" i="1" u="none" strike="noStrike" cap="none" spc="200" baseline="0" dirty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Montserrat-Regular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3+5+2+2</a:t>
                          </a:r>
                        </a:p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𝑟𝑖𝑔</m:t>
                                    </m:r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h</m:t>
                                    </m:r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𝑡</m:t>
                                    </m:r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 </m:t>
                                    </m:r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𝑠𝑢𝑚</m:t>
                                    </m:r>
                                  </m:e>
                                  <m:sub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100" b="0" i="1" u="none" strike="noStrike" cap="none" spc="20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Montserrat-Regular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1100" b="0" i="0" u="none" strike="noStrike" cap="none" spc="20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uFillTx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Montserrat-Regular"/>
                                  </a:rPr>
                                  <m:t>Total</m:t>
                                </m:r>
                                <m:r>
                                  <m:rPr>
                                    <m:nor/>
                                  </m:rPr>
                                  <a:rPr lang="en-US" sz="1100" b="0" i="0" u="none" strike="noStrike" cap="none" spc="20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uFillTx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Montserrat-Regular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100" b="0" i="0" u="none" strike="noStrike" cap="none" spc="20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uFillTx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Montserrat-Regular"/>
                                  </a:rPr>
                                  <m:t>sum</m:t>
                                </m:r>
                                <m:r>
                                  <m:rPr>
                                    <m:nor/>
                                  </m:rPr>
                                  <a:rPr lang="en-US" sz="1100" b="0" i="0" u="none" strike="noStrike" cap="none" spc="20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uFillTx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Montserrat-Regular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100" b="0" i="0" u="none" strike="noStrike" cap="none" spc="20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uFillTx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Montserrat-Regular"/>
                                  </a:rPr>
                                  <m:t>– </m:t>
                                </m:r>
                                <m:r>
                                  <m:rPr>
                                    <m:nor/>
                                  </m:rPr>
                                  <a:rPr lang="en-US" sz="1100" b="0" i="0" u="none" strike="noStrike" cap="none" spc="20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uFillTx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Montserrat-Regular"/>
                                  </a:rPr>
                                  <m:t>array</m:t>
                                </m:r>
                                <m:r>
                                  <m:rPr>
                                    <m:nor/>
                                  </m:rPr>
                                  <a:rPr lang="en-US" sz="1100" b="0" i="0" u="none" strike="noStrike" cap="none" spc="20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uFillTx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Montserrat-Regular"/>
                                  </a:rPr>
                                  <m:t>[</m:t>
                                </m:r>
                                <m:r>
                                  <m:rPr>
                                    <m:nor/>
                                  </m:rPr>
                                  <a:rPr lang="en-US" sz="1100" b="0" i="0" u="none" strike="noStrike" cap="none" spc="20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uFillTx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Montserrat-Regular"/>
                                  </a:rPr>
                                  <m:t>0</m:t>
                                </m:r>
                                <m:r>
                                  <m:rPr>
                                    <m:nor/>
                                  </m:rPr>
                                  <a:rPr lang="en-US" sz="1100" b="0" i="0" u="none" strike="noStrike" cap="none" spc="20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uFillTx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Montserrat-Regular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100" b="0" i="0" u="none" strike="noStrike" cap="none" spc="20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Montserrat-Regular"/>
                          </a:endParaRPr>
                        </a:p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sz="1100" b="0" i="0" u="none" strike="noStrike" cap="none" spc="20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Montserrat-Regular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85146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𝑙𝑒𝑓𝑡</m:t>
                                  </m:r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 </m:t>
                                  </m:r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𝑠𝑢𝑚</m:t>
                                  </m:r>
                                </m:e>
                                <m:sub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= 1</a:t>
                          </a:r>
                        </a:p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𝑙𝑒𝑓𝑡</m:t>
                                  </m:r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 </m:t>
                                  </m:r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𝑠𝑢𝑚</m:t>
                                  </m:r>
                                </m:e>
                                <m:sub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𝑙𝑒𝑓𝑡</m:t>
                                  </m:r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 </m:t>
                                  </m:r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𝑠𝑢𝑚</m:t>
                                  </m:r>
                                </m:e>
                                <m:sub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 + array[i-1]</a:t>
                          </a:r>
                        </a:p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sz="1100" b="0" i="0" u="none" strike="noStrike" cap="none" spc="20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Montserrat-Regular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𝑟𝑖𝑔</m:t>
                                  </m:r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h</m:t>
                                  </m:r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𝑡</m:t>
                                  </m:r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 </m:t>
                                  </m:r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𝑠𝑢𝑚</m:t>
                                  </m:r>
                                </m:e>
                                <m:sub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100" b="0" i="1" u="none" strike="noStrike" cap="none" spc="200" baseline="0" dirty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Montserrat-Regular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5+2+2</a:t>
                          </a:r>
                        </a:p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𝑟𝑖𝑔</m:t>
                                    </m:r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h</m:t>
                                    </m:r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𝑡</m:t>
                                    </m:r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 </m:t>
                                    </m:r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𝑠𝑢𝑚</m:t>
                                    </m:r>
                                  </m:e>
                                  <m:sub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100" b="0" i="1" u="none" strike="noStrike" cap="none" spc="20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Montserrat-Regular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𝑟𝑖𝑔</m:t>
                                    </m:r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h</m:t>
                                    </m:r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𝑡</m:t>
                                    </m:r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 </m:t>
                                    </m:r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𝑠𝑢𝑚</m:t>
                                    </m:r>
                                  </m:e>
                                  <m:sub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1100" b="0" i="0" u="none" strike="noStrike" cap="none" spc="20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uFillTx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Montserrat-Regular"/>
                                  </a:rPr>
                                  <m:t>– </m:t>
                                </m:r>
                                <m:r>
                                  <m:rPr>
                                    <m:nor/>
                                  </m:rPr>
                                  <a:rPr lang="en-US" sz="1100" b="0" i="0" u="none" strike="noStrike" cap="none" spc="20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uFillTx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Montserrat-Regular"/>
                                  </a:rPr>
                                  <m:t>array</m:t>
                                </m:r>
                                <m:r>
                                  <m:rPr>
                                    <m:nor/>
                                  </m:rPr>
                                  <a:rPr lang="en-US" sz="1100" b="0" i="0" u="none" strike="noStrike" cap="none" spc="20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uFillTx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Montserrat-Regular"/>
                                  </a:rPr>
                                  <m:t>[</m:t>
                                </m:r>
                                <m:r>
                                  <m:rPr>
                                    <m:nor/>
                                  </m:rPr>
                                  <a:rPr lang="en-US" sz="1100" b="0" i="0" u="none" strike="noStrike" cap="none" spc="20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uFillTx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Montserrat-Regular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1100" b="0" i="0" u="none" strike="noStrike" cap="none" spc="20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uFillTx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Montserrat-Regular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100" b="0" i="0" u="none" strike="noStrike" cap="none" spc="20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Montserrat-Regular"/>
                          </a:endParaRPr>
                        </a:p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sz="1100" b="0" i="0" u="none" strike="noStrike" cap="none" spc="20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Montserrat-Regular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28884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𝑙𝑒𝑓𝑡</m:t>
                                  </m:r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 </m:t>
                                  </m:r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𝑠𝑢𝑚</m:t>
                                  </m:r>
                                </m:e>
                                <m:sub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= 4</a:t>
                          </a:r>
                        </a:p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𝑙𝑒𝑓𝑡</m:t>
                                  </m:r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 </m:t>
                                  </m:r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𝑠𝑢𝑚</m:t>
                                  </m:r>
                                </m:e>
                                <m:sub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𝑙𝑒𝑓𝑡</m:t>
                                  </m:r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 </m:t>
                                  </m:r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𝑠𝑢𝑚</m:t>
                                  </m:r>
                                </m:e>
                                <m:sub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 + array[i-1]</a:t>
                          </a:r>
                        </a:p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sz="1100" b="0" i="0" u="none" strike="noStrike" cap="none" spc="20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Montserrat-Regular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𝑟𝑖𝑔</m:t>
                                  </m:r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h</m:t>
                                  </m:r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𝑡</m:t>
                                  </m:r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 </m:t>
                                  </m:r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𝑠𝑢𝑚</m:t>
                                  </m:r>
                                </m:e>
                                <m:sub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100" b="0" i="1" u="none" strike="noStrike" cap="none" spc="200" baseline="0" dirty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Montserrat-Regular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2+2</a:t>
                          </a:r>
                        </a:p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𝑟𝑖𝑔</m:t>
                                    </m:r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h</m:t>
                                    </m:r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𝑡</m:t>
                                    </m:r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 </m:t>
                                    </m:r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𝑠𝑢𝑚</m:t>
                                    </m:r>
                                  </m:e>
                                  <m:sub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100" b="0" i="1" u="none" strike="noStrike" cap="none" spc="20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Montserrat-Regular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𝑟𝑖𝑔</m:t>
                                    </m:r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h</m:t>
                                    </m:r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𝑡</m:t>
                                    </m:r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 </m:t>
                                    </m:r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𝑠𝑢𝑚</m:t>
                                    </m:r>
                                  </m:e>
                                  <m:sub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1100" b="0" i="0" u="none" strike="noStrike" cap="none" spc="20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uFillTx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Montserrat-Regular"/>
                                  </a:rPr>
                                  <m:t>– </m:t>
                                </m:r>
                                <m:r>
                                  <m:rPr>
                                    <m:nor/>
                                  </m:rPr>
                                  <a:rPr lang="en-US" sz="1100" b="0" i="0" u="none" strike="noStrike" cap="none" spc="20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uFillTx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Montserrat-Regular"/>
                                  </a:rPr>
                                  <m:t>array</m:t>
                                </m:r>
                                <m:r>
                                  <m:rPr>
                                    <m:nor/>
                                  </m:rPr>
                                  <a:rPr lang="en-US" sz="1100" b="0" i="0" u="none" strike="noStrike" cap="none" spc="20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uFillTx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Montserrat-Regular"/>
                                  </a:rPr>
                                  <m:t>[</m:t>
                                </m:r>
                                <m:r>
                                  <m:rPr>
                                    <m:nor/>
                                  </m:rPr>
                                  <a:rPr lang="en-US" sz="1100" b="0" i="0" u="none" strike="noStrike" cap="none" spc="20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uFillTx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Montserrat-Regular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sz="1100" b="0" i="0" u="none" strike="noStrike" cap="none" spc="20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uFillTx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Montserrat-Regular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100" b="0" i="0" u="none" strike="noStrike" cap="none" spc="20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Montserrat-Regular"/>
                          </a:endParaRPr>
                        </a:p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sz="1100" b="0" i="0" u="none" strike="noStrike" cap="none" spc="20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Montserrat-Regular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34338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𝑙𝑒𝑓𝑡</m:t>
                                  </m:r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 </m:t>
                                  </m:r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𝑠𝑢𝑚</m:t>
                                  </m:r>
                                </m:e>
                                <m:sub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= 9</a:t>
                          </a:r>
                        </a:p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𝑙𝑒𝑓𝑡</m:t>
                                  </m:r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 </m:t>
                                  </m:r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𝑠𝑢𝑚</m:t>
                                  </m:r>
                                </m:e>
                                <m:sub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𝑙𝑒𝑓𝑡</m:t>
                                  </m:r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 </m:t>
                                  </m:r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𝑠𝑢𝑚</m:t>
                                  </m:r>
                                </m:e>
                                <m:sub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 + array[i-1]</a:t>
                          </a:r>
                        </a:p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sz="1100" b="0" i="0" u="none" strike="noStrike" cap="none" spc="20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Montserrat-Regular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𝑟𝑖𝑔</m:t>
                                  </m:r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h</m:t>
                                  </m:r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𝑡</m:t>
                                  </m:r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 </m:t>
                                  </m:r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𝑠𝑢𝑚</m:t>
                                  </m:r>
                                </m:e>
                                <m:sub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100" b="0" i="1" u="none" strike="noStrike" cap="none" spc="200" baseline="0" dirty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Montserrat-Regular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2</a:t>
                          </a:r>
                        </a:p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𝑟𝑖𝑔</m:t>
                                    </m:r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h</m:t>
                                    </m:r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𝑡</m:t>
                                    </m:r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 </m:t>
                                    </m:r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𝑠𝑢𝑚</m:t>
                                    </m:r>
                                  </m:e>
                                  <m:sub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100" b="0" i="1" u="none" strike="noStrike" cap="none" spc="20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Montserrat-Regular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𝑟𝑖𝑔</m:t>
                                    </m:r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h</m:t>
                                    </m:r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𝑡</m:t>
                                    </m:r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 </m:t>
                                    </m:r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𝑠𝑢𝑚</m:t>
                                    </m:r>
                                  </m:e>
                                  <m:sub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1100" b="0" i="0" u="none" strike="noStrike" cap="none" spc="20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uFillTx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Montserrat-Regular"/>
                                  </a:rPr>
                                  <m:t>– </m:t>
                                </m:r>
                                <m:r>
                                  <m:rPr>
                                    <m:nor/>
                                  </m:rPr>
                                  <a:rPr lang="en-US" sz="1100" b="0" i="0" u="none" strike="noStrike" cap="none" spc="20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uFillTx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Montserrat-Regular"/>
                                  </a:rPr>
                                  <m:t>array</m:t>
                                </m:r>
                                <m:r>
                                  <m:rPr>
                                    <m:nor/>
                                  </m:rPr>
                                  <a:rPr lang="en-US" sz="1100" b="0" i="0" u="none" strike="noStrike" cap="none" spc="20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uFillTx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Montserrat-Regular"/>
                                  </a:rPr>
                                  <m:t>[</m:t>
                                </m:r>
                                <m:r>
                                  <m:rPr>
                                    <m:nor/>
                                  </m:rPr>
                                  <a:rPr lang="en-US" sz="1100" b="0" i="0" u="none" strike="noStrike" cap="none" spc="20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uFillTx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Montserrat-Regular"/>
                                  </a:rPr>
                                  <m:t>3</m:t>
                                </m:r>
                                <m:r>
                                  <m:rPr>
                                    <m:nor/>
                                  </m:rPr>
                                  <a:rPr lang="en-US" sz="1100" b="0" i="0" u="none" strike="noStrike" cap="none" spc="20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uFillTx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Montserrat-Regular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100" b="0" i="0" u="none" strike="noStrike" cap="none" spc="20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Montserrat-Regular"/>
                          </a:endParaRPr>
                        </a:p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sz="1100" b="0" i="0" u="none" strike="noStrike" cap="none" spc="20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Montserrat-Regular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6097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𝑙𝑒𝑓𝑡</m:t>
                                  </m:r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 </m:t>
                                  </m:r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𝑠𝑢𝑚</m:t>
                                  </m:r>
                                </m:e>
                                <m:sub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= 11</a:t>
                          </a:r>
                        </a:p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𝑙𝑒𝑓𝑡</m:t>
                                  </m:r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 </m:t>
                                  </m:r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𝑠𝑢𝑚</m:t>
                                  </m:r>
                                </m:e>
                                <m:sub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𝑙𝑒𝑓𝑡</m:t>
                                  </m:r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 </m:t>
                                  </m:r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𝑠𝑢𝑚</m:t>
                                  </m:r>
                                </m:e>
                                <m:sub>
                                  <m:r>
                                    <a:rPr lang="en-US" sz="1100" b="0" i="1" u="none" strike="noStrike" cap="none" spc="20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Montserrat-Regular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 + array[i-1]</a:t>
                          </a:r>
                        </a:p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sz="1100" b="0" i="0" u="none" strike="noStrike" cap="none" spc="20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Montserrat-Regular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𝑟𝑖𝑔</m:t>
                                    </m:r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h</m:t>
                                    </m:r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𝑡</m:t>
                                    </m:r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 </m:t>
                                    </m:r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𝑠𝑢𝑚</m:t>
                                    </m:r>
                                  </m:e>
                                  <m:sub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100" b="0" i="1" u="none" strike="noStrike" cap="none" spc="20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Montserrat-Regular"/>
                                  </a:rPr>
                                  <m:t>=</m:t>
                                </m:r>
                                <m:r>
                                  <a:rPr lang="en-US" sz="1100" b="0" i="0" u="none" strike="noStrike" cap="none" spc="20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Montserrat-Regular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b="0" i="0" u="none" strike="noStrike" cap="none" spc="20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Montserrat-Regular"/>
                          </a:endParaRPr>
                        </a:p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𝑟𝑖𝑔</m:t>
                                    </m:r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h</m:t>
                                    </m:r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𝑡</m:t>
                                    </m:r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 </m:t>
                                    </m:r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𝑠𝑢𝑚</m:t>
                                    </m:r>
                                  </m:e>
                                  <m:sub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100" b="0" i="1" u="none" strike="noStrike" cap="none" spc="20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Montserrat-Regular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𝑟𝑖𝑔</m:t>
                                    </m:r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h</m:t>
                                    </m:r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𝑡</m:t>
                                    </m:r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 </m:t>
                                    </m:r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𝑠𝑢𝑚</m:t>
                                    </m:r>
                                  </m:e>
                                  <m:sub>
                                    <m:r>
                                      <a:rPr lang="en-US" sz="1100" b="0" i="1" u="none" strike="noStrike" cap="none" spc="20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Montserrat-Regular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1100" b="0" i="0" u="none" strike="noStrike" cap="none" spc="20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uFillTx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Montserrat-Regular"/>
                                  </a:rPr>
                                  <m:t>– </m:t>
                                </m:r>
                                <m:r>
                                  <m:rPr>
                                    <m:nor/>
                                  </m:rPr>
                                  <a:rPr lang="en-US" sz="1100" b="0" i="0" u="none" strike="noStrike" cap="none" spc="20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uFillTx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Montserrat-Regular"/>
                                  </a:rPr>
                                  <m:t>array</m:t>
                                </m:r>
                                <m:r>
                                  <m:rPr>
                                    <m:nor/>
                                  </m:rPr>
                                  <a:rPr lang="en-US" sz="1100" b="0" i="0" u="none" strike="noStrike" cap="none" spc="20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uFillTx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Montserrat-Regular"/>
                                  </a:rPr>
                                  <m:t>[</m:t>
                                </m:r>
                                <m:r>
                                  <m:rPr>
                                    <m:nor/>
                                  </m:rPr>
                                  <a:rPr lang="en-US" sz="1100" b="0" i="0" u="none" strike="noStrike" cap="none" spc="20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uFillTx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Montserrat-Regular"/>
                                  </a:rPr>
                                  <m:t>4</m:t>
                                </m:r>
                                <m:r>
                                  <m:rPr>
                                    <m:nor/>
                                  </m:rPr>
                                  <a:rPr lang="en-US" sz="1100" b="0" i="0" u="none" strike="noStrike" cap="none" spc="20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uFillTx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  <a:sym typeface="Montserrat-Regular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100" b="0" i="0" u="none" strike="noStrike" cap="none" spc="20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Montserrat-Regular"/>
                          </a:endParaRPr>
                        </a:p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sz="1100" b="0" i="0" u="none" strike="noStrike" cap="none" spc="20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  <a:sym typeface="Montserrat-Regular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47325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2">
                <a:extLst>
                  <a:ext uri="{FF2B5EF4-FFF2-40B4-BE49-F238E27FC236}">
                    <a16:creationId xmlns:a16="http://schemas.microsoft.com/office/drawing/2014/main" id="{57667EB5-E9F9-FDB8-14A6-400131EDE5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5784082"/>
                  </p:ext>
                </p:extLst>
              </p:nvPr>
            </p:nvGraphicFramePr>
            <p:xfrm>
              <a:off x="1148858" y="2546569"/>
              <a:ext cx="9684735" cy="4008120"/>
            </p:xfrm>
            <a:graphic>
              <a:graphicData uri="http://schemas.openxmlformats.org/drawingml/2006/table">
                <a:tbl>
                  <a:tblPr bandRow="1">
                    <a:tableStyleId>{16D9F66E-5EB9-4882-86FB-DCBF35E3C3E4}</a:tableStyleId>
                  </a:tblPr>
                  <a:tblGrid>
                    <a:gridCol w="1496587">
                      <a:extLst>
                        <a:ext uri="{9D8B030D-6E8A-4147-A177-3AD203B41FA5}">
                          <a16:colId xmlns:a16="http://schemas.microsoft.com/office/drawing/2014/main" val="1674551080"/>
                        </a:ext>
                      </a:extLst>
                    </a:gridCol>
                    <a:gridCol w="825322">
                      <a:extLst>
                        <a:ext uri="{9D8B030D-6E8A-4147-A177-3AD203B41FA5}">
                          <a16:colId xmlns:a16="http://schemas.microsoft.com/office/drawing/2014/main" val="3153079687"/>
                        </a:ext>
                      </a:extLst>
                    </a:gridCol>
                    <a:gridCol w="1104900">
                      <a:extLst>
                        <a:ext uri="{9D8B030D-6E8A-4147-A177-3AD203B41FA5}">
                          <a16:colId xmlns:a16="http://schemas.microsoft.com/office/drawing/2014/main" val="4002344289"/>
                        </a:ext>
                      </a:extLst>
                    </a:gridCol>
                    <a:gridCol w="2905125">
                      <a:extLst>
                        <a:ext uri="{9D8B030D-6E8A-4147-A177-3AD203B41FA5}">
                          <a16:colId xmlns:a16="http://schemas.microsoft.com/office/drawing/2014/main" val="2070661924"/>
                        </a:ext>
                      </a:extLst>
                    </a:gridCol>
                    <a:gridCol w="3352801">
                      <a:extLst>
                        <a:ext uri="{9D8B030D-6E8A-4147-A177-3AD203B41FA5}">
                          <a16:colId xmlns:a16="http://schemas.microsoft.com/office/drawing/2014/main" val="263068298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400" b="1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+mn-lt"/>
                              <a:ea typeface="+mn-ea"/>
                              <a:cs typeface="+mn-cs"/>
                              <a:sym typeface="Montserrat-Regular"/>
                            </a:rPr>
                            <a:t>Iteration #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400" b="1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+mn-lt"/>
                              <a:ea typeface="+mn-ea"/>
                              <a:cs typeface="+mn-cs"/>
                              <a:sym typeface="Montserrat-Regular"/>
                            </a:rPr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400" b="1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+mn-lt"/>
                              <a:ea typeface="+mn-ea"/>
                              <a:cs typeface="+mn-cs"/>
                              <a:sym typeface="Montserrat-Regular"/>
                            </a:rPr>
                            <a:t>Array[i]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400" b="1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+mn-lt"/>
                              <a:ea typeface="+mn-ea"/>
                              <a:cs typeface="+mn-cs"/>
                              <a:sym typeface="Montserrat-Regular"/>
                            </a:rPr>
                            <a:t>Left sum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400" b="1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+mn-lt"/>
                              <a:ea typeface="+mn-ea"/>
                              <a:cs typeface="+mn-cs"/>
                              <a:sym typeface="Montserrat-Regular"/>
                            </a:rPr>
                            <a:t>Right sum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4389816"/>
                      </a:ext>
                    </a:extLst>
                  </a:tr>
                  <a:tr h="594360"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8239" t="-62245" r="-115723" b="-5132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273" t="-62245" r="-364" b="-5132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8514671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8239" t="-127200" r="-115723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273" t="-127200" r="-364" b="-3024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88481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8239" t="-227200" r="-115723" b="-2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273" t="-227200" r="-364" b="-2024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433836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8239" t="-324603" r="-115723" b="-100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273" t="-324603" r="-364" b="-1007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609706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275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100" b="0" i="0" u="none" strike="noStrike" cap="none" spc="200" baseline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  <a:sym typeface="Montserrat-Regular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8239" t="-428000" r="-115723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273" t="-428000" r="-364" b="-16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7325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6CC94A3-1CE3-1A4E-50B8-1AB464D313B7}"/>
              </a:ext>
            </a:extLst>
          </p:cNvPr>
          <p:cNvSpPr txBox="1"/>
          <p:nvPr/>
        </p:nvSpPr>
        <p:spPr>
          <a:xfrm>
            <a:off x="7905750" y="1085442"/>
            <a:ext cx="3994608" cy="46166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Total sum = 1+3+5+2+2=13 </a:t>
            </a:r>
          </a:p>
        </p:txBody>
      </p:sp>
    </p:spTree>
    <p:extLst>
      <p:ext uri="{BB962C8B-B14F-4D97-AF65-F5344CB8AC3E}">
        <p14:creationId xmlns:p14="http://schemas.microsoft.com/office/powerpoint/2010/main" val="3052622685"/>
      </p:ext>
    </p:extLst>
  </p:cSld>
  <p:clrMapOvr>
    <a:masterClrMapping/>
  </p:clrMapOvr>
  <p:transition spd="slow">
    <p:cover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Digging more!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38DCF2-0E07-E09E-AD78-C847FBBAA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28" y="0"/>
            <a:ext cx="4801429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CE42E6-6370-DEC6-B0AB-3CECD4A94109}"/>
              </a:ext>
            </a:extLst>
          </p:cNvPr>
          <p:cNvSpPr txBox="1"/>
          <p:nvPr/>
        </p:nvSpPr>
        <p:spPr>
          <a:xfrm>
            <a:off x="1792377" y="3429000"/>
            <a:ext cx="4714875" cy="40011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000000"/>
                </a:solidFill>
              </a:rPr>
              <a:t>What is the time complexity?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93152395"/>
      </p:ext>
    </p:extLst>
  </p:cSld>
  <p:clrMapOvr>
    <a:masterClrMapping/>
  </p:clrMapOvr>
  <p:transition spd="slow">
    <p:cover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475368" y="481512"/>
            <a:ext cx="9363982" cy="97108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 fontScale="92500"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4400" kern="0" dirty="0"/>
              <a:t>How to calculate execution time?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590509" y="1207943"/>
            <a:ext cx="7272812" cy="0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BF646F-FC8B-5B94-E1A9-48C0B39F94B6}"/>
              </a:ext>
            </a:extLst>
          </p:cNvPr>
          <p:cNvSpPr txBox="1"/>
          <p:nvPr/>
        </p:nvSpPr>
        <p:spPr>
          <a:xfrm>
            <a:off x="-280555" y="1534265"/>
            <a:ext cx="7124303" cy="40011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2000" b="1" kern="0" dirty="0">
                <a:solidFill>
                  <a:srgbClr val="C00000"/>
                </a:solidFill>
                <a:latin typeface="Montserrat-SemiBold"/>
                <a:sym typeface="PT Sans"/>
              </a:rPr>
              <a:t>To integrate VSCode with c/c++ </a:t>
            </a:r>
            <a:endParaRPr lang="en-US" sz="2000" b="1" kern="0" dirty="0">
              <a:solidFill>
                <a:srgbClr val="C00000"/>
              </a:solidFill>
              <a:latin typeface="Montserrat-SemiBold"/>
              <a:sym typeface="Montserrat-Semi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76D50A-5D11-49D3-4649-403136E86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71" y="2090238"/>
            <a:ext cx="4286250" cy="4286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3E9332-F2CE-7077-918F-C0B065897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273" y="2090238"/>
            <a:ext cx="4286250" cy="4286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6142F3-FEE9-EB90-D814-DA8FBEBE3F00}"/>
              </a:ext>
            </a:extLst>
          </p:cNvPr>
          <p:cNvSpPr txBox="1"/>
          <p:nvPr/>
        </p:nvSpPr>
        <p:spPr>
          <a:xfrm>
            <a:off x="3677119" y="6472981"/>
            <a:ext cx="6333258" cy="3693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nn-NO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</a:t>
            </a:r>
            <a:r>
              <a:rPr lang="nn-NO" b="1" dirty="0">
                <a:solidFill>
                  <a:srgbClr val="0A0A23"/>
                </a:solidFill>
                <a:latin typeface="Lato" panose="020F0502020204030203" pitchFamily="34" charset="0"/>
              </a:rPr>
              <a:t>/C++ for Visual Studio Code</a:t>
            </a:r>
            <a:endParaRPr lang="en-US" b="1" dirty="0">
              <a:solidFill>
                <a:srgbClr val="0A0A23"/>
              </a:solidFill>
              <a:latin typeface="Lato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C18C54-03DD-58B8-4FFC-4B8767C146B6}"/>
              </a:ext>
            </a:extLst>
          </p:cNvPr>
          <p:cNvSpPr txBox="1"/>
          <p:nvPr/>
        </p:nvSpPr>
        <p:spPr>
          <a:xfrm>
            <a:off x="645572" y="6472981"/>
            <a:ext cx="6333258" cy="3693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How to Install C and C++ Compilers on Windows</a:t>
            </a:r>
          </a:p>
        </p:txBody>
      </p:sp>
    </p:spTree>
    <p:extLst>
      <p:ext uri="{BB962C8B-B14F-4D97-AF65-F5344CB8AC3E}">
        <p14:creationId xmlns:p14="http://schemas.microsoft.com/office/powerpoint/2010/main" val="1707032172"/>
      </p:ext>
    </p:extLst>
  </p:cSld>
  <p:clrMapOvr>
    <a:masterClrMapping/>
  </p:clrMapOvr>
  <p:transition spd="slow">
    <p:cover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Second problem: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DF971-BE91-486A-6F88-AAD958FA5BEB}"/>
              </a:ext>
            </a:extLst>
          </p:cNvPr>
          <p:cNvSpPr txBox="1"/>
          <p:nvPr/>
        </p:nvSpPr>
        <p:spPr>
          <a:xfrm>
            <a:off x="2999509" y="2309152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A. Even Odds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B9F00E-2F3A-8F66-92BD-91AF939FB0AB}"/>
              </a:ext>
            </a:extLst>
          </p:cNvPr>
          <p:cNvSpPr txBox="1"/>
          <p:nvPr/>
        </p:nvSpPr>
        <p:spPr>
          <a:xfrm>
            <a:off x="651164" y="3726704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C00000"/>
                </a:solidFill>
                <a:effectLst/>
                <a:latin typeface="sofia-pro"/>
              </a:rPr>
              <a:t>Thi</a:t>
            </a:r>
            <a:r>
              <a:rPr lang="en-US" sz="3200" b="1" dirty="0">
                <a:solidFill>
                  <a:srgbClr val="C00000"/>
                </a:solidFill>
                <a:latin typeface="sofia-pro"/>
              </a:rPr>
              <a:t>s problem form: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2" name="Picture 2" descr="codeforces-python-solutions · GitHub Topics · GitHub">
            <a:extLst>
              <a:ext uri="{FF2B5EF4-FFF2-40B4-BE49-F238E27FC236}">
                <a16:creationId xmlns:a16="http://schemas.microsoft.com/office/drawing/2014/main" id="{5EBC55B0-A5F4-CDD2-266B-3FA47850E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3352368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899021"/>
      </p:ext>
    </p:extLst>
  </p:cSld>
  <p:clrMapOvr>
    <a:masterClrMapping/>
  </p:clrMapOvr>
  <p:transition spd="slow">
    <p:cover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Second problem: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DF971-BE91-486A-6F88-AAD958FA5BEB}"/>
              </a:ext>
            </a:extLst>
          </p:cNvPr>
          <p:cNvSpPr txBox="1"/>
          <p:nvPr/>
        </p:nvSpPr>
        <p:spPr>
          <a:xfrm>
            <a:off x="1056766" y="1293919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A. Even Odds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E17F2B-50AA-4528-D9B1-24875E34B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40" y="2301142"/>
            <a:ext cx="10150720" cy="11278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1BB1A8-5C1E-164A-A009-B17476355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591" y="3929963"/>
            <a:ext cx="2514818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45095"/>
      </p:ext>
    </p:extLst>
  </p:cSld>
  <p:clrMapOvr>
    <a:masterClrMapping/>
  </p:clrMapOvr>
  <p:transition spd="slow">
    <p:cover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Second problem: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DF971-BE91-486A-6F88-AAD958FA5BEB}"/>
              </a:ext>
            </a:extLst>
          </p:cNvPr>
          <p:cNvSpPr txBox="1"/>
          <p:nvPr/>
        </p:nvSpPr>
        <p:spPr>
          <a:xfrm>
            <a:off x="1056766" y="1293919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A. Even Odds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6364D1-7ACC-D0DD-A156-92F8C1ADE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597" y="2069194"/>
            <a:ext cx="8422805" cy="4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23537"/>
      </p:ext>
    </p:extLst>
  </p:cSld>
  <p:clrMapOvr>
    <a:masterClrMapping/>
  </p:clrMapOvr>
  <p:transition spd="slow">
    <p:cover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Second problem: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DF971-BE91-486A-6F88-AAD958FA5BEB}"/>
              </a:ext>
            </a:extLst>
          </p:cNvPr>
          <p:cNvSpPr txBox="1"/>
          <p:nvPr/>
        </p:nvSpPr>
        <p:spPr>
          <a:xfrm>
            <a:off x="1056766" y="1293919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A. Even Odds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43B90B-4BD7-58BA-D158-20F27697AA87}"/>
              </a:ext>
            </a:extLst>
          </p:cNvPr>
          <p:cNvSpPr txBox="1"/>
          <p:nvPr/>
        </p:nvSpPr>
        <p:spPr>
          <a:xfrm>
            <a:off x="433079" y="2222672"/>
            <a:ext cx="5839924" cy="30469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0"/>
            <a:r>
              <a:rPr lang="en-US" sz="3200" dirty="0">
                <a:solidFill>
                  <a:schemeClr val="tx1">
                    <a:lumMod val="75000"/>
                  </a:schemeClr>
                </a:solidFill>
              </a:rPr>
              <a:t>Its easy just generate the numbers from 1 to n and then push the odd number to an array and then push even number, and finally return the value at k index!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CDA47F-84A6-B038-DBA9-11C946D3C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721" y="0"/>
            <a:ext cx="53072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39042"/>
      </p:ext>
    </p:extLst>
  </p:cSld>
  <p:clrMapOvr>
    <a:masterClrMapping/>
  </p:clrMapOvr>
  <p:transition spd="slow">
    <p:cover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Second problem: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DF971-BE91-486A-6F88-AAD958FA5BEB}"/>
              </a:ext>
            </a:extLst>
          </p:cNvPr>
          <p:cNvSpPr txBox="1"/>
          <p:nvPr/>
        </p:nvSpPr>
        <p:spPr>
          <a:xfrm>
            <a:off x="1056766" y="1293919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A. Even Odds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43B90B-4BD7-58BA-D158-20F27697AA87}"/>
              </a:ext>
            </a:extLst>
          </p:cNvPr>
          <p:cNvSpPr txBox="1"/>
          <p:nvPr/>
        </p:nvSpPr>
        <p:spPr>
          <a:xfrm>
            <a:off x="1056766" y="2383353"/>
            <a:ext cx="5839924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0"/>
            <a:r>
              <a:rPr lang="en-US" sz="3200" dirty="0">
                <a:solidFill>
                  <a:schemeClr val="tx1">
                    <a:lumMod val="75000"/>
                  </a:schemeClr>
                </a:solidFill>
              </a:rPr>
              <a:t>Wait!!! Time limit error!!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14B20C-D440-6AE7-7409-D7CE90694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76" y="3110228"/>
            <a:ext cx="5387807" cy="24538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D3B001-B510-23D4-242A-2804AC774132}"/>
              </a:ext>
            </a:extLst>
          </p:cNvPr>
          <p:cNvSpPr txBox="1"/>
          <p:nvPr/>
        </p:nvSpPr>
        <p:spPr>
          <a:xfrm>
            <a:off x="6896690" y="3889873"/>
            <a:ext cx="5839924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0"/>
            <a:r>
              <a:rPr lang="en-US" sz="3200" dirty="0">
                <a:solidFill>
                  <a:schemeClr val="tx1">
                    <a:lumMod val="75000"/>
                  </a:schemeClr>
                </a:solidFill>
              </a:rPr>
              <a:t>2944 ms = 2.944 s </a:t>
            </a:r>
          </a:p>
        </p:txBody>
      </p:sp>
    </p:spTree>
    <p:extLst>
      <p:ext uri="{BB962C8B-B14F-4D97-AF65-F5344CB8AC3E}">
        <p14:creationId xmlns:p14="http://schemas.microsoft.com/office/powerpoint/2010/main" val="3476546019"/>
      </p:ext>
    </p:extLst>
  </p:cSld>
  <p:clrMapOvr>
    <a:masterClrMapping/>
  </p:clrMapOvr>
  <p:transition spd="slow">
    <p:cover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Problem analysis: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DF971-BE91-486A-6F88-AAD958FA5BEB}"/>
              </a:ext>
            </a:extLst>
          </p:cNvPr>
          <p:cNvSpPr txBox="1"/>
          <p:nvPr/>
        </p:nvSpPr>
        <p:spPr>
          <a:xfrm>
            <a:off x="1056766" y="1293919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b="1" i="0" dirty="0">
                <a:effectLst/>
                <a:latin typeface="sofia-pro"/>
              </a:rPr>
              <a:t>A. Even Odds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C6850-1BAD-4260-07A6-71A320B978C5}"/>
              </a:ext>
            </a:extLst>
          </p:cNvPr>
          <p:cNvSpPr txBox="1"/>
          <p:nvPr/>
        </p:nvSpPr>
        <p:spPr>
          <a:xfrm>
            <a:off x="4714366" y="2033734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For n [ n may be odd or even ]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8695A-D243-301F-290D-76CE28C7986B}"/>
              </a:ext>
            </a:extLst>
          </p:cNvPr>
          <p:cNvSpPr txBox="1"/>
          <p:nvPr/>
        </p:nvSpPr>
        <p:spPr>
          <a:xfrm>
            <a:off x="1804911" y="2623132"/>
            <a:ext cx="7974103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If n is even</a:t>
            </a:r>
            <a:r>
              <a:rPr lang="en-US" sz="3200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B4A58-D2DA-3C6D-E071-E06BD85CF80F}"/>
              </a:ext>
            </a:extLst>
          </p:cNvPr>
          <p:cNvSpPr txBox="1"/>
          <p:nvPr/>
        </p:nvSpPr>
        <p:spPr>
          <a:xfrm>
            <a:off x="-96982" y="2036618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1- input domain</a:t>
            </a:r>
            <a:endParaRPr lang="en-US" sz="32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184E775-3E13-4CAF-B7BC-EF3C58A26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510333"/>
              </p:ext>
            </p:extLst>
          </p:nvPr>
        </p:nvGraphicFramePr>
        <p:xfrm>
          <a:off x="1568450" y="3532086"/>
          <a:ext cx="9055100" cy="320040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1811020">
                  <a:extLst>
                    <a:ext uri="{9D8B030D-6E8A-4147-A177-3AD203B41FA5}">
                      <a16:colId xmlns:a16="http://schemas.microsoft.com/office/drawing/2014/main" val="1674551080"/>
                    </a:ext>
                  </a:extLst>
                </a:gridCol>
                <a:gridCol w="1811020">
                  <a:extLst>
                    <a:ext uri="{9D8B030D-6E8A-4147-A177-3AD203B41FA5}">
                      <a16:colId xmlns:a16="http://schemas.microsoft.com/office/drawing/2014/main" val="3153079687"/>
                    </a:ext>
                  </a:extLst>
                </a:gridCol>
                <a:gridCol w="1811020">
                  <a:extLst>
                    <a:ext uri="{9D8B030D-6E8A-4147-A177-3AD203B41FA5}">
                      <a16:colId xmlns:a16="http://schemas.microsoft.com/office/drawing/2014/main" val="2070661924"/>
                    </a:ext>
                  </a:extLst>
                </a:gridCol>
                <a:gridCol w="1811020">
                  <a:extLst>
                    <a:ext uri="{9D8B030D-6E8A-4147-A177-3AD203B41FA5}">
                      <a16:colId xmlns:a16="http://schemas.microsoft.com/office/drawing/2014/main" val="2630682989"/>
                    </a:ext>
                  </a:extLst>
                </a:gridCol>
                <a:gridCol w="1811020">
                  <a:extLst>
                    <a:ext uri="{9D8B030D-6E8A-4147-A177-3AD203B41FA5}">
                      <a16:colId xmlns:a16="http://schemas.microsoft.com/office/drawing/2014/main" val="26907394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Ali order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#’s of odd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#’s of even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898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1, 2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1, 2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85146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1, 2, 3, 4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1, 3 , 2 ,4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38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1, 2, 3, 4, 5, 6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1, 3, 5, 2, 4, 6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767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1, 2, 3, 4, 5, 6, 7, 8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1275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1, 3, 5, 7, 2, 4, 6, 8</a:t>
                      </a:r>
                    </a:p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b="0" i="0" u="none" strike="noStrike" cap="none" spc="20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uFillTx/>
                        <a:latin typeface="+mn-lt"/>
                        <a:ea typeface="+mn-ea"/>
                        <a:cs typeface="+mn-cs"/>
                        <a:sym typeface="Montserrat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503804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1, 2, 3, 4, 5, 6, 7, 8, 9, 10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1275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1, 3, 5, 7,9, 2, 4, 6, 8, 10</a:t>
                      </a:r>
                    </a:p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b="0" i="0" u="none" strike="noStrike" cap="none" spc="20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uFillTx/>
                        <a:latin typeface="+mn-lt"/>
                        <a:ea typeface="+mn-ea"/>
                        <a:cs typeface="+mn-cs"/>
                        <a:sym typeface="Montserrat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452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394272"/>
      </p:ext>
    </p:extLst>
  </p:cSld>
  <p:clrMapOvr>
    <a:masterClrMapping/>
  </p:clrMapOvr>
  <p:transition spd="slow">
    <p:cover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Problem analysis: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DF971-BE91-486A-6F88-AAD958FA5BEB}"/>
              </a:ext>
            </a:extLst>
          </p:cNvPr>
          <p:cNvSpPr txBox="1"/>
          <p:nvPr/>
        </p:nvSpPr>
        <p:spPr>
          <a:xfrm>
            <a:off x="1056766" y="1293919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b="1" i="0" dirty="0">
                <a:effectLst/>
                <a:latin typeface="sofia-pro"/>
              </a:rPr>
              <a:t>A. Even Odds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C6850-1BAD-4260-07A6-71A320B978C5}"/>
              </a:ext>
            </a:extLst>
          </p:cNvPr>
          <p:cNvSpPr txBox="1"/>
          <p:nvPr/>
        </p:nvSpPr>
        <p:spPr>
          <a:xfrm>
            <a:off x="4714366" y="2033734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For n [ n may be odd or even ]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8695A-D243-301F-290D-76CE28C7986B}"/>
              </a:ext>
            </a:extLst>
          </p:cNvPr>
          <p:cNvSpPr txBox="1"/>
          <p:nvPr/>
        </p:nvSpPr>
        <p:spPr>
          <a:xfrm>
            <a:off x="1804911" y="2623132"/>
            <a:ext cx="7974103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If n is odd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B4A58-D2DA-3C6D-E071-E06BD85CF80F}"/>
              </a:ext>
            </a:extLst>
          </p:cNvPr>
          <p:cNvSpPr txBox="1"/>
          <p:nvPr/>
        </p:nvSpPr>
        <p:spPr>
          <a:xfrm>
            <a:off x="-96982" y="2036618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1- input domain</a:t>
            </a:r>
            <a:endParaRPr lang="en-US" sz="32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184E775-3E13-4CAF-B7BC-EF3C58A26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837026"/>
              </p:ext>
            </p:extLst>
          </p:nvPr>
        </p:nvGraphicFramePr>
        <p:xfrm>
          <a:off x="1568450" y="3532086"/>
          <a:ext cx="9055100" cy="320040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1811020">
                  <a:extLst>
                    <a:ext uri="{9D8B030D-6E8A-4147-A177-3AD203B41FA5}">
                      <a16:colId xmlns:a16="http://schemas.microsoft.com/office/drawing/2014/main" val="1674551080"/>
                    </a:ext>
                  </a:extLst>
                </a:gridCol>
                <a:gridCol w="1811020">
                  <a:extLst>
                    <a:ext uri="{9D8B030D-6E8A-4147-A177-3AD203B41FA5}">
                      <a16:colId xmlns:a16="http://schemas.microsoft.com/office/drawing/2014/main" val="3153079687"/>
                    </a:ext>
                  </a:extLst>
                </a:gridCol>
                <a:gridCol w="1811020">
                  <a:extLst>
                    <a:ext uri="{9D8B030D-6E8A-4147-A177-3AD203B41FA5}">
                      <a16:colId xmlns:a16="http://schemas.microsoft.com/office/drawing/2014/main" val="2070661924"/>
                    </a:ext>
                  </a:extLst>
                </a:gridCol>
                <a:gridCol w="1811020">
                  <a:extLst>
                    <a:ext uri="{9D8B030D-6E8A-4147-A177-3AD203B41FA5}">
                      <a16:colId xmlns:a16="http://schemas.microsoft.com/office/drawing/2014/main" val="2630682989"/>
                    </a:ext>
                  </a:extLst>
                </a:gridCol>
                <a:gridCol w="1811020">
                  <a:extLst>
                    <a:ext uri="{9D8B030D-6E8A-4147-A177-3AD203B41FA5}">
                      <a16:colId xmlns:a16="http://schemas.microsoft.com/office/drawing/2014/main" val="26907394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Ali order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#’s of odd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#’s of even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898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85146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1, 2, 3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1, 3 , 2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38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1, 2, 3, 4, 5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1, 3, 5, 2, 4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767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1, 2, 3, 4, 5, 6, 7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1275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1, 3, 5, 7, 2, 4, 6</a:t>
                      </a:r>
                    </a:p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b="0" i="0" u="none" strike="noStrike" cap="none" spc="20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uFillTx/>
                        <a:latin typeface="+mn-lt"/>
                        <a:ea typeface="+mn-ea"/>
                        <a:cs typeface="+mn-cs"/>
                        <a:sym typeface="Montserrat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503804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1, 2, 3, 4, 5, 6, 7, 8, 9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1275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1, 3, 5, 7,9, 2, 4, 6, 8</a:t>
                      </a:r>
                    </a:p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b="0" i="0" u="none" strike="noStrike" cap="none" spc="20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uFillTx/>
                        <a:latin typeface="+mn-lt"/>
                        <a:ea typeface="+mn-ea"/>
                        <a:cs typeface="+mn-cs"/>
                        <a:sym typeface="Montserrat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452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743695"/>
      </p:ext>
    </p:extLst>
  </p:cSld>
  <p:clrMapOvr>
    <a:masterClrMapping/>
  </p:clrMapOvr>
  <p:transition spd="slow">
    <p:cover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Problem analysis: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DF971-BE91-486A-6F88-AAD958FA5BEB}"/>
              </a:ext>
            </a:extLst>
          </p:cNvPr>
          <p:cNvSpPr txBox="1"/>
          <p:nvPr/>
        </p:nvSpPr>
        <p:spPr>
          <a:xfrm>
            <a:off x="1056766" y="1293919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b="1" i="0" dirty="0">
                <a:effectLst/>
                <a:latin typeface="sofia-pro"/>
              </a:rPr>
              <a:t>A. Even Odds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C6850-1BAD-4260-07A6-71A320B978C5}"/>
              </a:ext>
            </a:extLst>
          </p:cNvPr>
          <p:cNvSpPr txBox="1"/>
          <p:nvPr/>
        </p:nvSpPr>
        <p:spPr>
          <a:xfrm>
            <a:off x="4714366" y="2033734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For n [ n may be odd or even ]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8695A-D243-301F-290D-76CE28C7986B}"/>
              </a:ext>
            </a:extLst>
          </p:cNvPr>
          <p:cNvSpPr txBox="1"/>
          <p:nvPr/>
        </p:nvSpPr>
        <p:spPr>
          <a:xfrm>
            <a:off x="1142950" y="2976423"/>
            <a:ext cx="10079232" cy="156966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If n is even , the midpoint = n /2 , odd number position from 1 to midpoint (included) and even number position from midpoint+1 to 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B4A58-D2DA-3C6D-E071-E06BD85CF80F}"/>
              </a:ext>
            </a:extLst>
          </p:cNvPr>
          <p:cNvSpPr txBox="1"/>
          <p:nvPr/>
        </p:nvSpPr>
        <p:spPr>
          <a:xfrm>
            <a:off x="-96982" y="2036618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1- input domain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ACB01A-D958-9EE1-5773-0650E455D96B}"/>
              </a:ext>
            </a:extLst>
          </p:cNvPr>
          <p:cNvSpPr txBox="1"/>
          <p:nvPr/>
        </p:nvSpPr>
        <p:spPr>
          <a:xfrm>
            <a:off x="1226077" y="4486863"/>
            <a:ext cx="10079232" cy="156966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If n is odd , the midpoint = (n /2)+1 , odd number index from 0 to midpoint(included) and even number index from midpoint+1 to n </a:t>
            </a:r>
          </a:p>
        </p:txBody>
      </p:sp>
    </p:spTree>
    <p:extLst>
      <p:ext uri="{BB962C8B-B14F-4D97-AF65-F5344CB8AC3E}">
        <p14:creationId xmlns:p14="http://schemas.microsoft.com/office/powerpoint/2010/main" val="2752709860"/>
      </p:ext>
    </p:extLst>
  </p:cSld>
  <p:clrMapOvr>
    <a:masterClrMapping/>
  </p:clrMapOvr>
  <p:transition spd="slow">
    <p:cover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Problem analysis: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DF971-BE91-486A-6F88-AAD958FA5BEB}"/>
              </a:ext>
            </a:extLst>
          </p:cNvPr>
          <p:cNvSpPr txBox="1"/>
          <p:nvPr/>
        </p:nvSpPr>
        <p:spPr>
          <a:xfrm>
            <a:off x="1056766" y="1293919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b="1" i="0" dirty="0">
                <a:effectLst/>
                <a:latin typeface="sofia-pro"/>
              </a:rPr>
              <a:t>A. Even Odds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C6850-1BAD-4260-07A6-71A320B978C5}"/>
              </a:ext>
            </a:extLst>
          </p:cNvPr>
          <p:cNvSpPr txBox="1"/>
          <p:nvPr/>
        </p:nvSpPr>
        <p:spPr>
          <a:xfrm>
            <a:off x="4714366" y="2033734"/>
            <a:ext cx="6192982" cy="107721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Relationship between position and number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B4A58-D2DA-3C6D-E071-E06BD85CF80F}"/>
              </a:ext>
            </a:extLst>
          </p:cNvPr>
          <p:cNvSpPr txBox="1"/>
          <p:nvPr/>
        </p:nvSpPr>
        <p:spPr>
          <a:xfrm>
            <a:off x="-96982" y="2036618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1- input domain</a:t>
            </a:r>
            <a:endParaRPr lang="en-US" sz="32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9C59BD1-301E-3BCB-4418-53663773A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466020"/>
              </p:ext>
            </p:extLst>
          </p:nvPr>
        </p:nvGraphicFramePr>
        <p:xfrm>
          <a:off x="488374" y="3063240"/>
          <a:ext cx="11029854" cy="196803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1002714">
                  <a:extLst>
                    <a:ext uri="{9D8B030D-6E8A-4147-A177-3AD203B41FA5}">
                      <a16:colId xmlns:a16="http://schemas.microsoft.com/office/drawing/2014/main" val="2464474713"/>
                    </a:ext>
                  </a:extLst>
                </a:gridCol>
                <a:gridCol w="1002714">
                  <a:extLst>
                    <a:ext uri="{9D8B030D-6E8A-4147-A177-3AD203B41FA5}">
                      <a16:colId xmlns:a16="http://schemas.microsoft.com/office/drawing/2014/main" val="76019023"/>
                    </a:ext>
                  </a:extLst>
                </a:gridCol>
                <a:gridCol w="1002714">
                  <a:extLst>
                    <a:ext uri="{9D8B030D-6E8A-4147-A177-3AD203B41FA5}">
                      <a16:colId xmlns:a16="http://schemas.microsoft.com/office/drawing/2014/main" val="3902156792"/>
                    </a:ext>
                  </a:extLst>
                </a:gridCol>
                <a:gridCol w="1002714">
                  <a:extLst>
                    <a:ext uri="{9D8B030D-6E8A-4147-A177-3AD203B41FA5}">
                      <a16:colId xmlns:a16="http://schemas.microsoft.com/office/drawing/2014/main" val="1357396194"/>
                    </a:ext>
                  </a:extLst>
                </a:gridCol>
                <a:gridCol w="1002714">
                  <a:extLst>
                    <a:ext uri="{9D8B030D-6E8A-4147-A177-3AD203B41FA5}">
                      <a16:colId xmlns:a16="http://schemas.microsoft.com/office/drawing/2014/main" val="2702205318"/>
                    </a:ext>
                  </a:extLst>
                </a:gridCol>
                <a:gridCol w="1002714">
                  <a:extLst>
                    <a:ext uri="{9D8B030D-6E8A-4147-A177-3AD203B41FA5}">
                      <a16:colId xmlns:a16="http://schemas.microsoft.com/office/drawing/2014/main" val="297858398"/>
                    </a:ext>
                  </a:extLst>
                </a:gridCol>
                <a:gridCol w="1002714">
                  <a:extLst>
                    <a:ext uri="{9D8B030D-6E8A-4147-A177-3AD203B41FA5}">
                      <a16:colId xmlns:a16="http://schemas.microsoft.com/office/drawing/2014/main" val="553269508"/>
                    </a:ext>
                  </a:extLst>
                </a:gridCol>
                <a:gridCol w="1002714">
                  <a:extLst>
                    <a:ext uri="{9D8B030D-6E8A-4147-A177-3AD203B41FA5}">
                      <a16:colId xmlns:a16="http://schemas.microsoft.com/office/drawing/2014/main" val="457673571"/>
                    </a:ext>
                  </a:extLst>
                </a:gridCol>
                <a:gridCol w="1002714">
                  <a:extLst>
                    <a:ext uri="{9D8B030D-6E8A-4147-A177-3AD203B41FA5}">
                      <a16:colId xmlns:a16="http://schemas.microsoft.com/office/drawing/2014/main" val="2909960488"/>
                    </a:ext>
                  </a:extLst>
                </a:gridCol>
                <a:gridCol w="1002714">
                  <a:extLst>
                    <a:ext uri="{9D8B030D-6E8A-4147-A177-3AD203B41FA5}">
                      <a16:colId xmlns:a16="http://schemas.microsoft.com/office/drawing/2014/main" val="1438752659"/>
                    </a:ext>
                  </a:extLst>
                </a:gridCol>
                <a:gridCol w="1002714">
                  <a:extLst>
                    <a:ext uri="{9D8B030D-6E8A-4147-A177-3AD203B41FA5}">
                      <a16:colId xmlns:a16="http://schemas.microsoft.com/office/drawing/2014/main" val="1741664201"/>
                    </a:ext>
                  </a:extLst>
                </a:gridCol>
              </a:tblGrid>
              <a:tr h="459278"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49304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6739304"/>
                  </a:ext>
                </a:extLst>
              </a:tr>
              <a:tr h="365760">
                <a:tc gridSpan="11"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After sorting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b="0" i="0" u="none" strike="noStrike" cap="none" spc="20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uFillTx/>
                        <a:latin typeface="+mn-lt"/>
                        <a:ea typeface="+mn-ea"/>
                        <a:cs typeface="+mn-cs"/>
                        <a:sym typeface="Montserrat-Regular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b="0" i="0" u="none" strike="noStrike" cap="none" spc="20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uFillTx/>
                        <a:latin typeface="+mn-lt"/>
                        <a:ea typeface="+mn-ea"/>
                        <a:cs typeface="+mn-cs"/>
                        <a:sym typeface="Montserrat-Regular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b="0" i="0" u="none" strike="noStrike" cap="none" spc="20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uFillTx/>
                        <a:latin typeface="+mn-lt"/>
                        <a:ea typeface="+mn-ea"/>
                        <a:cs typeface="+mn-cs"/>
                        <a:sym typeface="Montserrat-Regular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b="0" i="0" u="none" strike="noStrike" cap="none" spc="20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uFillTx/>
                        <a:latin typeface="+mn-lt"/>
                        <a:ea typeface="+mn-ea"/>
                        <a:cs typeface="+mn-cs"/>
                        <a:sym typeface="Montserrat-Regular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b="0" i="0" u="none" strike="noStrike" cap="none" spc="20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uFillTx/>
                        <a:latin typeface="+mn-lt"/>
                        <a:ea typeface="+mn-ea"/>
                        <a:cs typeface="+mn-cs"/>
                        <a:sym typeface="Montserrat-Regular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b="0" i="0" u="none" strike="noStrike" cap="none" spc="20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uFillTx/>
                        <a:latin typeface="+mn-lt"/>
                        <a:ea typeface="+mn-ea"/>
                        <a:cs typeface="+mn-cs"/>
                        <a:sym typeface="Montserrat-Regular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b="0" i="0" u="none" strike="noStrike" cap="none" spc="20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uFillTx/>
                        <a:latin typeface="+mn-lt"/>
                        <a:ea typeface="+mn-ea"/>
                        <a:cs typeface="+mn-cs"/>
                        <a:sym typeface="Montserrat-Regular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b="0" i="0" u="none" strike="noStrike" cap="none" spc="20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uFillTx/>
                        <a:latin typeface="+mn-lt"/>
                        <a:ea typeface="+mn-ea"/>
                        <a:cs typeface="+mn-cs"/>
                        <a:sym typeface="Montserrat-Regular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b="0" i="0" u="none" strike="noStrike" cap="none" spc="20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uFillTx/>
                        <a:latin typeface="+mn-lt"/>
                        <a:ea typeface="+mn-ea"/>
                        <a:cs typeface="+mn-cs"/>
                        <a:sym typeface="Montserrat-Regular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b="0" i="0" u="none" strike="noStrike" cap="none" spc="20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uFillTx/>
                        <a:latin typeface="+mn-lt"/>
                        <a:ea typeface="+mn-ea"/>
                        <a:cs typeface="+mn-cs"/>
                        <a:sym typeface="Montserrat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469622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41275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24874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7380145"/>
                  </a:ext>
                </a:extLst>
              </a:tr>
            </a:tbl>
          </a:graphicData>
        </a:graphic>
      </p:graphicFrame>
      <p:sp>
        <p:nvSpPr>
          <p:cNvPr id="11" name="Shape 65">
            <a:extLst>
              <a:ext uri="{FF2B5EF4-FFF2-40B4-BE49-F238E27FC236}">
                <a16:creationId xmlns:a16="http://schemas.microsoft.com/office/drawing/2014/main" id="{370EE820-6661-F5D9-E79E-34E6ABE6255B}"/>
              </a:ext>
            </a:extLst>
          </p:cNvPr>
          <p:cNvSpPr/>
          <p:nvPr/>
        </p:nvSpPr>
        <p:spPr>
          <a:xfrm>
            <a:off x="6504618" y="4184907"/>
            <a:ext cx="91" cy="846372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C49A61-DF6E-F6CC-02CB-9FD51EDBD6B2}"/>
              </a:ext>
            </a:extLst>
          </p:cNvPr>
          <p:cNvSpPr txBox="1"/>
          <p:nvPr/>
        </p:nvSpPr>
        <p:spPr>
          <a:xfrm>
            <a:off x="3408127" y="5049176"/>
            <a:ext cx="6192982" cy="40011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FF0000"/>
                </a:solidFill>
                <a:effectLst/>
                <a:latin typeface="sofia-pro"/>
              </a:rPr>
              <a:t>Mid point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ABBF4E-77D9-4B1C-214C-28BE184B228A}"/>
              </a:ext>
            </a:extLst>
          </p:cNvPr>
          <p:cNvSpPr txBox="1"/>
          <p:nvPr/>
        </p:nvSpPr>
        <p:spPr>
          <a:xfrm>
            <a:off x="3179527" y="5853404"/>
            <a:ext cx="6192982" cy="101566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FF0000"/>
                </a:solidFill>
                <a:effectLst/>
                <a:latin typeface="sofia-pro"/>
              </a:rPr>
              <a:t>If position &gt; midpoint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ofia-pro"/>
                <a:sym typeface="Wingdings" panose="05000000000000000000" pitchFamily="2" charset="2"/>
              </a:rPr>
              <a:t> the number is even</a:t>
            </a:r>
          </a:p>
          <a:p>
            <a:pPr algn="ctr"/>
            <a:r>
              <a:rPr lang="en-US" sz="2000" b="1" i="0" dirty="0">
                <a:solidFill>
                  <a:srgbClr val="FF0000"/>
                </a:solidFill>
                <a:effectLst/>
                <a:latin typeface="sofia-pro"/>
              </a:rPr>
              <a:t>If position &lt;= midpoint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ofia-pro"/>
                <a:sym typeface="Wingdings" panose="05000000000000000000" pitchFamily="2" charset="2"/>
              </a:rPr>
              <a:t> the number is odd</a:t>
            </a: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713533"/>
      </p:ext>
    </p:extLst>
  </p:cSld>
  <p:clrMapOvr>
    <a:masterClrMapping/>
  </p:clrMapOvr>
  <p:transition spd="slow">
    <p:cover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Problem analysis: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DF971-BE91-486A-6F88-AAD958FA5BEB}"/>
              </a:ext>
            </a:extLst>
          </p:cNvPr>
          <p:cNvSpPr txBox="1"/>
          <p:nvPr/>
        </p:nvSpPr>
        <p:spPr>
          <a:xfrm>
            <a:off x="1056766" y="1293919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b="1" i="0" dirty="0">
                <a:effectLst/>
                <a:latin typeface="sofia-pro"/>
              </a:rPr>
              <a:t>A. Even Odds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C6850-1BAD-4260-07A6-71A320B978C5}"/>
              </a:ext>
            </a:extLst>
          </p:cNvPr>
          <p:cNvSpPr txBox="1"/>
          <p:nvPr/>
        </p:nvSpPr>
        <p:spPr>
          <a:xfrm>
            <a:off x="4714366" y="2033734"/>
            <a:ext cx="6192982" cy="107721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Relationship between position and number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B4A58-D2DA-3C6D-E071-E06BD85CF80F}"/>
              </a:ext>
            </a:extLst>
          </p:cNvPr>
          <p:cNvSpPr txBox="1"/>
          <p:nvPr/>
        </p:nvSpPr>
        <p:spPr>
          <a:xfrm>
            <a:off x="-96982" y="2036618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1- input domain</a:t>
            </a:r>
            <a:endParaRPr lang="en-US" sz="32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9C59BD1-301E-3BCB-4418-53663773A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471249"/>
              </p:ext>
            </p:extLst>
          </p:nvPr>
        </p:nvGraphicFramePr>
        <p:xfrm>
          <a:off x="488374" y="3063240"/>
          <a:ext cx="10785760" cy="196803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1348220">
                  <a:extLst>
                    <a:ext uri="{9D8B030D-6E8A-4147-A177-3AD203B41FA5}">
                      <a16:colId xmlns:a16="http://schemas.microsoft.com/office/drawing/2014/main" val="2464474713"/>
                    </a:ext>
                  </a:extLst>
                </a:gridCol>
                <a:gridCol w="1348220">
                  <a:extLst>
                    <a:ext uri="{9D8B030D-6E8A-4147-A177-3AD203B41FA5}">
                      <a16:colId xmlns:a16="http://schemas.microsoft.com/office/drawing/2014/main" val="76019023"/>
                    </a:ext>
                  </a:extLst>
                </a:gridCol>
                <a:gridCol w="1348220">
                  <a:extLst>
                    <a:ext uri="{9D8B030D-6E8A-4147-A177-3AD203B41FA5}">
                      <a16:colId xmlns:a16="http://schemas.microsoft.com/office/drawing/2014/main" val="3902156792"/>
                    </a:ext>
                  </a:extLst>
                </a:gridCol>
                <a:gridCol w="1348220">
                  <a:extLst>
                    <a:ext uri="{9D8B030D-6E8A-4147-A177-3AD203B41FA5}">
                      <a16:colId xmlns:a16="http://schemas.microsoft.com/office/drawing/2014/main" val="1357396194"/>
                    </a:ext>
                  </a:extLst>
                </a:gridCol>
                <a:gridCol w="1348220">
                  <a:extLst>
                    <a:ext uri="{9D8B030D-6E8A-4147-A177-3AD203B41FA5}">
                      <a16:colId xmlns:a16="http://schemas.microsoft.com/office/drawing/2014/main" val="2702205318"/>
                    </a:ext>
                  </a:extLst>
                </a:gridCol>
                <a:gridCol w="1348220">
                  <a:extLst>
                    <a:ext uri="{9D8B030D-6E8A-4147-A177-3AD203B41FA5}">
                      <a16:colId xmlns:a16="http://schemas.microsoft.com/office/drawing/2014/main" val="297858398"/>
                    </a:ext>
                  </a:extLst>
                </a:gridCol>
                <a:gridCol w="1348220">
                  <a:extLst>
                    <a:ext uri="{9D8B030D-6E8A-4147-A177-3AD203B41FA5}">
                      <a16:colId xmlns:a16="http://schemas.microsoft.com/office/drawing/2014/main" val="553269508"/>
                    </a:ext>
                  </a:extLst>
                </a:gridCol>
                <a:gridCol w="1348220">
                  <a:extLst>
                    <a:ext uri="{9D8B030D-6E8A-4147-A177-3AD203B41FA5}">
                      <a16:colId xmlns:a16="http://schemas.microsoft.com/office/drawing/2014/main" val="457673571"/>
                    </a:ext>
                  </a:extLst>
                </a:gridCol>
              </a:tblGrid>
              <a:tr h="459278"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49304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6739304"/>
                  </a:ext>
                </a:extLst>
              </a:tr>
              <a:tr h="365760">
                <a:tc gridSpan="8">
                  <a:txBody>
                    <a:bodyPr/>
                    <a:lstStyle/>
                    <a:p>
                      <a:pPr marL="0" marR="0" lvl="0" indent="0" algn="ctr" defTabSz="41275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After sorting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b="0" i="0" u="none" strike="noStrike" cap="none" spc="20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uFillTx/>
                        <a:latin typeface="+mn-lt"/>
                        <a:ea typeface="+mn-ea"/>
                        <a:cs typeface="+mn-cs"/>
                        <a:sym typeface="Montserrat-Regular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b="0" i="0" u="none" strike="noStrike" cap="none" spc="20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uFillTx/>
                        <a:latin typeface="+mn-lt"/>
                        <a:ea typeface="+mn-ea"/>
                        <a:cs typeface="+mn-cs"/>
                        <a:sym typeface="Montserrat-Regular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b="0" i="0" u="none" strike="noStrike" cap="none" spc="20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uFillTx/>
                        <a:latin typeface="+mn-lt"/>
                        <a:ea typeface="+mn-ea"/>
                        <a:cs typeface="+mn-cs"/>
                        <a:sym typeface="Montserrat-Regular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b="0" i="0" u="none" strike="noStrike" cap="none" spc="20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uFillTx/>
                        <a:latin typeface="+mn-lt"/>
                        <a:ea typeface="+mn-ea"/>
                        <a:cs typeface="+mn-cs"/>
                        <a:sym typeface="Montserrat-Regular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b="0" i="0" u="none" strike="noStrike" cap="none" spc="20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uFillTx/>
                        <a:latin typeface="+mn-lt"/>
                        <a:ea typeface="+mn-ea"/>
                        <a:cs typeface="+mn-cs"/>
                        <a:sym typeface="Montserrat-Regular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b="0" i="0" u="none" strike="noStrike" cap="none" spc="20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uFillTx/>
                        <a:latin typeface="+mn-lt"/>
                        <a:ea typeface="+mn-ea"/>
                        <a:cs typeface="+mn-cs"/>
                        <a:sym typeface="Montserrat-Regular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b="0" i="0" u="none" strike="noStrike" cap="none" spc="20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uFillTx/>
                        <a:latin typeface="+mn-lt"/>
                        <a:ea typeface="+mn-ea"/>
                        <a:cs typeface="+mn-cs"/>
                        <a:sym typeface="Montserrat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36333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41275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24874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7380145"/>
                  </a:ext>
                </a:extLst>
              </a:tr>
            </a:tbl>
          </a:graphicData>
        </a:graphic>
      </p:graphicFrame>
      <p:sp>
        <p:nvSpPr>
          <p:cNvPr id="11" name="Shape 65">
            <a:extLst>
              <a:ext uri="{FF2B5EF4-FFF2-40B4-BE49-F238E27FC236}">
                <a16:creationId xmlns:a16="http://schemas.microsoft.com/office/drawing/2014/main" id="{370EE820-6661-F5D9-E79E-34E6ABE6255B}"/>
              </a:ext>
            </a:extLst>
          </p:cNvPr>
          <p:cNvSpPr/>
          <p:nvPr/>
        </p:nvSpPr>
        <p:spPr>
          <a:xfrm>
            <a:off x="7249657" y="4202804"/>
            <a:ext cx="91" cy="846372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C49A61-DF6E-F6CC-02CB-9FD51EDBD6B2}"/>
              </a:ext>
            </a:extLst>
          </p:cNvPr>
          <p:cNvSpPr txBox="1"/>
          <p:nvPr/>
        </p:nvSpPr>
        <p:spPr>
          <a:xfrm>
            <a:off x="4052363" y="5073015"/>
            <a:ext cx="6192982" cy="40011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FF0000"/>
                </a:solidFill>
                <a:effectLst/>
                <a:latin typeface="sofia-pro"/>
              </a:rPr>
              <a:t>Mid point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B8ECB7-7248-E6D3-DFA4-474CCAE2D420}"/>
              </a:ext>
            </a:extLst>
          </p:cNvPr>
          <p:cNvSpPr txBox="1"/>
          <p:nvPr/>
        </p:nvSpPr>
        <p:spPr>
          <a:xfrm>
            <a:off x="2784763" y="5842337"/>
            <a:ext cx="6192982" cy="101566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FF0000"/>
                </a:solidFill>
                <a:effectLst/>
                <a:latin typeface="sofia-pro"/>
              </a:rPr>
              <a:t>If position &gt; midpoint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ofia-pro"/>
                <a:sym typeface="Wingdings" panose="05000000000000000000" pitchFamily="2" charset="2"/>
              </a:rPr>
              <a:t> the number is even</a:t>
            </a:r>
          </a:p>
          <a:p>
            <a:pPr algn="ctr"/>
            <a:r>
              <a:rPr lang="en-US" sz="2000" b="1" i="0" dirty="0">
                <a:solidFill>
                  <a:srgbClr val="FF0000"/>
                </a:solidFill>
                <a:effectLst/>
                <a:latin typeface="sofia-pro"/>
              </a:rPr>
              <a:t>If position &lt;= midpoint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ofia-pro"/>
                <a:sym typeface="Wingdings" panose="05000000000000000000" pitchFamily="2" charset="2"/>
              </a:rPr>
              <a:t> the number is odd</a:t>
            </a: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91315"/>
      </p:ext>
    </p:extLst>
  </p:cSld>
  <p:clrMapOvr>
    <a:masterClrMapping/>
  </p:clrMapOvr>
  <p:transition spd="slow"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475368" y="481512"/>
            <a:ext cx="9363982" cy="97108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 fontScale="92500"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4400" kern="0" dirty="0"/>
              <a:t>How to calculate execution time?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590509" y="1207943"/>
            <a:ext cx="7272812" cy="0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C18C54-03DD-58B8-4FFC-4B8767C146B6}"/>
              </a:ext>
            </a:extLst>
          </p:cNvPr>
          <p:cNvSpPr txBox="1"/>
          <p:nvPr/>
        </p:nvSpPr>
        <p:spPr>
          <a:xfrm>
            <a:off x="645572" y="6472981"/>
            <a:ext cx="6333258" cy="3693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How to Install C and C++ Compilers on Windows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7A325-7DF8-BDDC-850D-7D84C80C7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818" y="1768036"/>
            <a:ext cx="6873836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31701"/>
      </p:ext>
    </p:extLst>
  </p:cSld>
  <p:clrMapOvr>
    <a:masterClrMapping/>
  </p:clrMapOvr>
  <p:transition spd="slow">
    <p:cover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Problem analysis: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DF971-BE91-486A-6F88-AAD958FA5BEB}"/>
              </a:ext>
            </a:extLst>
          </p:cNvPr>
          <p:cNvSpPr txBox="1"/>
          <p:nvPr/>
        </p:nvSpPr>
        <p:spPr>
          <a:xfrm>
            <a:off x="1056766" y="1293919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b="1" i="0" dirty="0">
                <a:effectLst/>
                <a:latin typeface="sofia-pro"/>
              </a:rPr>
              <a:t>A. Even Odds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C6850-1BAD-4260-07A6-71A320B978C5}"/>
              </a:ext>
            </a:extLst>
          </p:cNvPr>
          <p:cNvSpPr txBox="1"/>
          <p:nvPr/>
        </p:nvSpPr>
        <p:spPr>
          <a:xfrm>
            <a:off x="4714366" y="2033734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If n is odd = 7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B4A58-D2DA-3C6D-E071-E06BD85CF80F}"/>
              </a:ext>
            </a:extLst>
          </p:cNvPr>
          <p:cNvSpPr txBox="1"/>
          <p:nvPr/>
        </p:nvSpPr>
        <p:spPr>
          <a:xfrm>
            <a:off x="-96982" y="2036618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1- input domain</a:t>
            </a:r>
            <a:endParaRPr lang="en-US" sz="32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9C59BD1-301E-3BCB-4418-53663773A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67041"/>
              </p:ext>
            </p:extLst>
          </p:nvPr>
        </p:nvGraphicFramePr>
        <p:xfrm>
          <a:off x="488374" y="3063240"/>
          <a:ext cx="10785760" cy="77724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1348220">
                  <a:extLst>
                    <a:ext uri="{9D8B030D-6E8A-4147-A177-3AD203B41FA5}">
                      <a16:colId xmlns:a16="http://schemas.microsoft.com/office/drawing/2014/main" val="2464474713"/>
                    </a:ext>
                  </a:extLst>
                </a:gridCol>
                <a:gridCol w="1348220">
                  <a:extLst>
                    <a:ext uri="{9D8B030D-6E8A-4147-A177-3AD203B41FA5}">
                      <a16:colId xmlns:a16="http://schemas.microsoft.com/office/drawing/2014/main" val="76019023"/>
                    </a:ext>
                  </a:extLst>
                </a:gridCol>
                <a:gridCol w="1348220">
                  <a:extLst>
                    <a:ext uri="{9D8B030D-6E8A-4147-A177-3AD203B41FA5}">
                      <a16:colId xmlns:a16="http://schemas.microsoft.com/office/drawing/2014/main" val="3902156792"/>
                    </a:ext>
                  </a:extLst>
                </a:gridCol>
                <a:gridCol w="1348220">
                  <a:extLst>
                    <a:ext uri="{9D8B030D-6E8A-4147-A177-3AD203B41FA5}">
                      <a16:colId xmlns:a16="http://schemas.microsoft.com/office/drawing/2014/main" val="1357396194"/>
                    </a:ext>
                  </a:extLst>
                </a:gridCol>
                <a:gridCol w="1348220">
                  <a:extLst>
                    <a:ext uri="{9D8B030D-6E8A-4147-A177-3AD203B41FA5}">
                      <a16:colId xmlns:a16="http://schemas.microsoft.com/office/drawing/2014/main" val="2702205318"/>
                    </a:ext>
                  </a:extLst>
                </a:gridCol>
                <a:gridCol w="1348220">
                  <a:extLst>
                    <a:ext uri="{9D8B030D-6E8A-4147-A177-3AD203B41FA5}">
                      <a16:colId xmlns:a16="http://schemas.microsoft.com/office/drawing/2014/main" val="297858398"/>
                    </a:ext>
                  </a:extLst>
                </a:gridCol>
                <a:gridCol w="1348220">
                  <a:extLst>
                    <a:ext uri="{9D8B030D-6E8A-4147-A177-3AD203B41FA5}">
                      <a16:colId xmlns:a16="http://schemas.microsoft.com/office/drawing/2014/main" val="553269508"/>
                    </a:ext>
                  </a:extLst>
                </a:gridCol>
                <a:gridCol w="1348220">
                  <a:extLst>
                    <a:ext uri="{9D8B030D-6E8A-4147-A177-3AD203B41FA5}">
                      <a16:colId xmlns:a16="http://schemas.microsoft.com/office/drawing/2014/main" val="45767357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ctr" defTabSz="41275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24874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7380145"/>
                  </a:ext>
                </a:extLst>
              </a:tr>
            </a:tbl>
          </a:graphicData>
        </a:graphic>
      </p:graphicFrame>
      <p:sp>
        <p:nvSpPr>
          <p:cNvPr id="11" name="Shape 65">
            <a:extLst>
              <a:ext uri="{FF2B5EF4-FFF2-40B4-BE49-F238E27FC236}">
                <a16:creationId xmlns:a16="http://schemas.microsoft.com/office/drawing/2014/main" id="{370EE820-6661-F5D9-E79E-34E6ABE6255B}"/>
              </a:ext>
            </a:extLst>
          </p:cNvPr>
          <p:cNvSpPr/>
          <p:nvPr/>
        </p:nvSpPr>
        <p:spPr>
          <a:xfrm>
            <a:off x="7249657" y="3063240"/>
            <a:ext cx="91" cy="846372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C49A61-DF6E-F6CC-02CB-9FD51EDBD6B2}"/>
              </a:ext>
            </a:extLst>
          </p:cNvPr>
          <p:cNvSpPr txBox="1"/>
          <p:nvPr/>
        </p:nvSpPr>
        <p:spPr>
          <a:xfrm>
            <a:off x="6192982" y="3882217"/>
            <a:ext cx="1888039" cy="40011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FF0000"/>
                </a:solidFill>
                <a:effectLst/>
                <a:latin typeface="sofia-pro"/>
              </a:rPr>
              <a:t>Mid point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B8ECB7-7248-E6D3-DFA4-474CCAE2D420}"/>
              </a:ext>
            </a:extLst>
          </p:cNvPr>
          <p:cNvSpPr txBox="1"/>
          <p:nvPr/>
        </p:nvSpPr>
        <p:spPr>
          <a:xfrm>
            <a:off x="-1011382" y="4451590"/>
            <a:ext cx="6192982" cy="193899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sofia-pro"/>
              </a:rPr>
              <a:t>When position k is odd</a:t>
            </a:r>
            <a:endParaRPr lang="en-US" sz="2000" b="1" i="0" dirty="0">
              <a:solidFill>
                <a:srgbClr val="FF0000"/>
              </a:solidFill>
              <a:effectLst/>
              <a:latin typeface="sofia-pro"/>
            </a:endParaRPr>
          </a:p>
          <a:p>
            <a:pPr algn="ctr"/>
            <a:r>
              <a:rPr lang="en-US" sz="2000" b="1" i="0" dirty="0">
                <a:solidFill>
                  <a:srgbClr val="FF0000"/>
                </a:solidFill>
                <a:effectLst/>
                <a:latin typeface="sofia-pro"/>
              </a:rPr>
              <a:t>position 1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ofia-pro"/>
                <a:sym typeface="Wingdings" panose="05000000000000000000" pitchFamily="2" charset="2"/>
              </a:rPr>
              <a:t> 1</a:t>
            </a:r>
          </a:p>
          <a:p>
            <a:pPr algn="ctr"/>
            <a:r>
              <a:rPr lang="en-US" sz="2000" b="1" i="0" dirty="0">
                <a:solidFill>
                  <a:srgbClr val="FF0000"/>
                </a:solidFill>
                <a:effectLst/>
                <a:latin typeface="sofia-pro"/>
              </a:rPr>
              <a:t>position 2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ofia-pro"/>
                <a:sym typeface="Wingdings" panose="05000000000000000000" pitchFamily="2" charset="2"/>
              </a:rPr>
              <a:t> 3</a:t>
            </a:r>
          </a:p>
          <a:p>
            <a:pPr algn="ctr"/>
            <a:r>
              <a:rPr lang="en-US" sz="2000" b="1" i="0" dirty="0">
                <a:solidFill>
                  <a:srgbClr val="FF0000"/>
                </a:solidFill>
                <a:effectLst/>
                <a:latin typeface="sofia-pro"/>
              </a:rPr>
              <a:t>position 3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ofia-pro"/>
                <a:sym typeface="Wingdings" panose="05000000000000000000" pitchFamily="2" charset="2"/>
              </a:rPr>
              <a:t> 5</a:t>
            </a:r>
          </a:p>
          <a:p>
            <a:pPr algn="ctr"/>
            <a:r>
              <a:rPr lang="en-US" sz="2000" b="1" i="0" dirty="0">
                <a:solidFill>
                  <a:srgbClr val="FF0000"/>
                </a:solidFill>
                <a:effectLst/>
                <a:latin typeface="sofia-pro"/>
              </a:rPr>
              <a:t>position 4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ofia-pro"/>
                <a:sym typeface="Wingdings" panose="05000000000000000000" pitchFamily="2" charset="2"/>
              </a:rPr>
              <a:t> 7</a:t>
            </a: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C1BB5-A086-7654-26DA-351065D86EF4}"/>
              </a:ext>
            </a:extLst>
          </p:cNvPr>
          <p:cNvSpPr txBox="1"/>
          <p:nvPr/>
        </p:nvSpPr>
        <p:spPr>
          <a:xfrm>
            <a:off x="8614064" y="3909612"/>
            <a:ext cx="1888039" cy="40011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FF0000"/>
                </a:solidFill>
                <a:effectLst/>
                <a:latin typeface="sofia-pro"/>
              </a:rPr>
              <a:t>Even number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7855D1-64FF-9A7F-D6C5-95214F03EFC7}"/>
              </a:ext>
            </a:extLst>
          </p:cNvPr>
          <p:cNvSpPr txBox="1"/>
          <p:nvPr/>
        </p:nvSpPr>
        <p:spPr>
          <a:xfrm>
            <a:off x="2826327" y="3882217"/>
            <a:ext cx="1888039" cy="40011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FF0000"/>
                </a:solidFill>
                <a:effectLst/>
                <a:latin typeface="sofia-pro"/>
              </a:rPr>
              <a:t>odd number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4506C3-B7F4-CD55-ABAF-E287DC0C3312}"/>
              </a:ext>
            </a:extLst>
          </p:cNvPr>
          <p:cNvSpPr txBox="1"/>
          <p:nvPr/>
        </p:nvSpPr>
        <p:spPr>
          <a:xfrm>
            <a:off x="2455361" y="5085902"/>
            <a:ext cx="3425893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(2 * k ) -1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9F8645-F740-350F-D80C-7DD56A6E88AD}"/>
              </a:ext>
            </a:extLst>
          </p:cNvPr>
          <p:cNvSpPr txBox="1"/>
          <p:nvPr/>
        </p:nvSpPr>
        <p:spPr>
          <a:xfrm>
            <a:off x="4040510" y="4448706"/>
            <a:ext cx="6192982" cy="132343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sofia-pro"/>
              </a:rPr>
              <a:t>When position k is even</a:t>
            </a:r>
            <a:endParaRPr lang="en-US" sz="2000" b="1" i="0" dirty="0">
              <a:solidFill>
                <a:srgbClr val="FF0000"/>
              </a:solidFill>
              <a:effectLst/>
              <a:latin typeface="sofia-pro"/>
            </a:endParaRPr>
          </a:p>
          <a:p>
            <a:pPr algn="ctr"/>
            <a:r>
              <a:rPr lang="en-US" sz="2000" b="1" i="0" dirty="0">
                <a:solidFill>
                  <a:srgbClr val="FF0000"/>
                </a:solidFill>
                <a:effectLst/>
                <a:latin typeface="sofia-pro"/>
              </a:rPr>
              <a:t>position 5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ofia-pro"/>
                <a:sym typeface="Wingdings" panose="05000000000000000000" pitchFamily="2" charset="2"/>
              </a:rPr>
              <a:t> 2</a:t>
            </a:r>
          </a:p>
          <a:p>
            <a:pPr algn="ctr"/>
            <a:r>
              <a:rPr lang="en-US" sz="2000" b="1" i="0" dirty="0">
                <a:solidFill>
                  <a:srgbClr val="FF0000"/>
                </a:solidFill>
                <a:effectLst/>
                <a:latin typeface="sofia-pro"/>
              </a:rPr>
              <a:t>position 6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ofia-pro"/>
                <a:sym typeface="Wingdings" panose="05000000000000000000" pitchFamily="2" charset="2"/>
              </a:rPr>
              <a:t> 4</a:t>
            </a:r>
          </a:p>
          <a:p>
            <a:pPr algn="ctr"/>
            <a:r>
              <a:rPr lang="en-US" sz="2000" b="1" i="0" dirty="0">
                <a:solidFill>
                  <a:srgbClr val="FF0000"/>
                </a:solidFill>
                <a:effectLst/>
                <a:latin typeface="sofia-pro"/>
              </a:rPr>
              <a:t>position 7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ofia-pro"/>
                <a:sym typeface="Wingdings" panose="05000000000000000000" pitchFamily="2" charset="2"/>
              </a:rPr>
              <a:t> 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21B31A-D994-B26E-6E72-D00E18461213}"/>
              </a:ext>
            </a:extLst>
          </p:cNvPr>
          <p:cNvSpPr txBox="1"/>
          <p:nvPr/>
        </p:nvSpPr>
        <p:spPr>
          <a:xfrm>
            <a:off x="7944358" y="4890553"/>
            <a:ext cx="4286251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(k - midpoint) *2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298962"/>
      </p:ext>
    </p:extLst>
  </p:cSld>
  <p:clrMapOvr>
    <a:masterClrMapping/>
  </p:clrMapOvr>
  <p:transition spd="slow">
    <p:cover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Problem analysis: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DF971-BE91-486A-6F88-AAD958FA5BEB}"/>
              </a:ext>
            </a:extLst>
          </p:cNvPr>
          <p:cNvSpPr txBox="1"/>
          <p:nvPr/>
        </p:nvSpPr>
        <p:spPr>
          <a:xfrm>
            <a:off x="1056766" y="1293919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b="1" i="0" dirty="0">
                <a:effectLst/>
                <a:latin typeface="sofia-pro"/>
              </a:rPr>
              <a:t>A. Even Odds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C6850-1BAD-4260-07A6-71A320B978C5}"/>
              </a:ext>
            </a:extLst>
          </p:cNvPr>
          <p:cNvSpPr txBox="1"/>
          <p:nvPr/>
        </p:nvSpPr>
        <p:spPr>
          <a:xfrm>
            <a:off x="4714366" y="2033734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If n is even = 6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B4A58-D2DA-3C6D-E071-E06BD85CF80F}"/>
              </a:ext>
            </a:extLst>
          </p:cNvPr>
          <p:cNvSpPr txBox="1"/>
          <p:nvPr/>
        </p:nvSpPr>
        <p:spPr>
          <a:xfrm>
            <a:off x="-96982" y="2036618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1- input domain</a:t>
            </a:r>
            <a:endParaRPr lang="en-US" sz="32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9C59BD1-301E-3BCB-4418-53663773A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93580"/>
              </p:ext>
            </p:extLst>
          </p:nvPr>
        </p:nvGraphicFramePr>
        <p:xfrm>
          <a:off x="488374" y="3063240"/>
          <a:ext cx="9437540" cy="77724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1348220">
                  <a:extLst>
                    <a:ext uri="{9D8B030D-6E8A-4147-A177-3AD203B41FA5}">
                      <a16:colId xmlns:a16="http://schemas.microsoft.com/office/drawing/2014/main" val="2464474713"/>
                    </a:ext>
                  </a:extLst>
                </a:gridCol>
                <a:gridCol w="1348220">
                  <a:extLst>
                    <a:ext uri="{9D8B030D-6E8A-4147-A177-3AD203B41FA5}">
                      <a16:colId xmlns:a16="http://schemas.microsoft.com/office/drawing/2014/main" val="76019023"/>
                    </a:ext>
                  </a:extLst>
                </a:gridCol>
                <a:gridCol w="1348220">
                  <a:extLst>
                    <a:ext uri="{9D8B030D-6E8A-4147-A177-3AD203B41FA5}">
                      <a16:colId xmlns:a16="http://schemas.microsoft.com/office/drawing/2014/main" val="3902156792"/>
                    </a:ext>
                  </a:extLst>
                </a:gridCol>
                <a:gridCol w="1348220">
                  <a:extLst>
                    <a:ext uri="{9D8B030D-6E8A-4147-A177-3AD203B41FA5}">
                      <a16:colId xmlns:a16="http://schemas.microsoft.com/office/drawing/2014/main" val="1357396194"/>
                    </a:ext>
                  </a:extLst>
                </a:gridCol>
                <a:gridCol w="1348220">
                  <a:extLst>
                    <a:ext uri="{9D8B030D-6E8A-4147-A177-3AD203B41FA5}">
                      <a16:colId xmlns:a16="http://schemas.microsoft.com/office/drawing/2014/main" val="2702205318"/>
                    </a:ext>
                  </a:extLst>
                </a:gridCol>
                <a:gridCol w="1348220">
                  <a:extLst>
                    <a:ext uri="{9D8B030D-6E8A-4147-A177-3AD203B41FA5}">
                      <a16:colId xmlns:a16="http://schemas.microsoft.com/office/drawing/2014/main" val="297858398"/>
                    </a:ext>
                  </a:extLst>
                </a:gridCol>
                <a:gridCol w="1348220">
                  <a:extLst>
                    <a:ext uri="{9D8B030D-6E8A-4147-A177-3AD203B41FA5}">
                      <a16:colId xmlns:a16="http://schemas.microsoft.com/office/drawing/2014/main" val="553269508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ctr" defTabSz="41275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24874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1275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u="none" strike="noStrike" cap="none" spc="20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Montserrat-Regular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7380145"/>
                  </a:ext>
                </a:extLst>
              </a:tr>
            </a:tbl>
          </a:graphicData>
        </a:graphic>
      </p:graphicFrame>
      <p:sp>
        <p:nvSpPr>
          <p:cNvPr id="11" name="Shape 65">
            <a:extLst>
              <a:ext uri="{FF2B5EF4-FFF2-40B4-BE49-F238E27FC236}">
                <a16:creationId xmlns:a16="http://schemas.microsoft.com/office/drawing/2014/main" id="{370EE820-6661-F5D9-E79E-34E6ABE6255B}"/>
              </a:ext>
            </a:extLst>
          </p:cNvPr>
          <p:cNvSpPr/>
          <p:nvPr/>
        </p:nvSpPr>
        <p:spPr>
          <a:xfrm>
            <a:off x="5878056" y="3035845"/>
            <a:ext cx="91" cy="846372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C49A61-DF6E-F6CC-02CB-9FD51EDBD6B2}"/>
              </a:ext>
            </a:extLst>
          </p:cNvPr>
          <p:cNvSpPr txBox="1"/>
          <p:nvPr/>
        </p:nvSpPr>
        <p:spPr>
          <a:xfrm>
            <a:off x="4790209" y="3931325"/>
            <a:ext cx="1888039" cy="40011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FF0000"/>
                </a:solidFill>
                <a:effectLst/>
                <a:latin typeface="sofia-pro"/>
              </a:rPr>
              <a:t>Mid point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B8ECB7-7248-E6D3-DFA4-474CCAE2D420}"/>
              </a:ext>
            </a:extLst>
          </p:cNvPr>
          <p:cNvSpPr txBox="1"/>
          <p:nvPr/>
        </p:nvSpPr>
        <p:spPr>
          <a:xfrm>
            <a:off x="-1011382" y="4451590"/>
            <a:ext cx="6192982" cy="163121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sofia-pro"/>
              </a:rPr>
              <a:t>When position k is odd</a:t>
            </a:r>
            <a:endParaRPr lang="en-US" sz="2000" b="1" i="0" dirty="0">
              <a:solidFill>
                <a:srgbClr val="FF0000"/>
              </a:solidFill>
              <a:effectLst/>
              <a:latin typeface="sofia-pro"/>
            </a:endParaRPr>
          </a:p>
          <a:p>
            <a:pPr algn="ctr"/>
            <a:r>
              <a:rPr lang="en-US" sz="2000" b="1" i="0" dirty="0">
                <a:solidFill>
                  <a:srgbClr val="FF0000"/>
                </a:solidFill>
                <a:effectLst/>
                <a:latin typeface="sofia-pro"/>
              </a:rPr>
              <a:t>position 1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ofia-pro"/>
                <a:sym typeface="Wingdings" panose="05000000000000000000" pitchFamily="2" charset="2"/>
              </a:rPr>
              <a:t> 1</a:t>
            </a:r>
          </a:p>
          <a:p>
            <a:pPr algn="ctr"/>
            <a:r>
              <a:rPr lang="en-US" sz="2000" b="1" i="0" dirty="0">
                <a:solidFill>
                  <a:srgbClr val="FF0000"/>
                </a:solidFill>
                <a:effectLst/>
                <a:latin typeface="sofia-pro"/>
              </a:rPr>
              <a:t>position 2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ofia-pro"/>
                <a:sym typeface="Wingdings" panose="05000000000000000000" pitchFamily="2" charset="2"/>
              </a:rPr>
              <a:t> 3</a:t>
            </a:r>
          </a:p>
          <a:p>
            <a:pPr algn="ctr"/>
            <a:r>
              <a:rPr lang="en-US" sz="2000" b="1" i="0" dirty="0">
                <a:solidFill>
                  <a:srgbClr val="FF0000"/>
                </a:solidFill>
                <a:effectLst/>
                <a:latin typeface="sofia-pro"/>
              </a:rPr>
              <a:t>position 3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ofia-pro"/>
                <a:sym typeface="Wingdings" panose="05000000000000000000" pitchFamily="2" charset="2"/>
              </a:rPr>
              <a:t> 5</a:t>
            </a: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C1BB5-A086-7654-26DA-351065D86EF4}"/>
              </a:ext>
            </a:extLst>
          </p:cNvPr>
          <p:cNvSpPr txBox="1"/>
          <p:nvPr/>
        </p:nvSpPr>
        <p:spPr>
          <a:xfrm>
            <a:off x="7304454" y="3882217"/>
            <a:ext cx="1888039" cy="40011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FF0000"/>
                </a:solidFill>
                <a:effectLst/>
                <a:latin typeface="sofia-pro"/>
              </a:rPr>
              <a:t>Even number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7855D1-64FF-9A7F-D6C5-95214F03EFC7}"/>
              </a:ext>
            </a:extLst>
          </p:cNvPr>
          <p:cNvSpPr txBox="1"/>
          <p:nvPr/>
        </p:nvSpPr>
        <p:spPr>
          <a:xfrm>
            <a:off x="2055489" y="3867875"/>
            <a:ext cx="1888039" cy="40011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FF0000"/>
                </a:solidFill>
                <a:effectLst/>
                <a:latin typeface="sofia-pro"/>
              </a:rPr>
              <a:t>odd number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4506C3-B7F4-CD55-ABAF-E287DC0C3312}"/>
              </a:ext>
            </a:extLst>
          </p:cNvPr>
          <p:cNvSpPr txBox="1"/>
          <p:nvPr/>
        </p:nvSpPr>
        <p:spPr>
          <a:xfrm>
            <a:off x="2455361" y="5085902"/>
            <a:ext cx="3425893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(2 * k ) -1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9F8645-F740-350F-D80C-7DD56A6E88AD}"/>
              </a:ext>
            </a:extLst>
          </p:cNvPr>
          <p:cNvSpPr txBox="1"/>
          <p:nvPr/>
        </p:nvSpPr>
        <p:spPr>
          <a:xfrm>
            <a:off x="4040510" y="4448706"/>
            <a:ext cx="6192982" cy="132343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sofia-pro"/>
              </a:rPr>
              <a:t>When position k is even</a:t>
            </a:r>
            <a:endParaRPr lang="en-US" sz="2000" b="1" i="0" dirty="0">
              <a:solidFill>
                <a:srgbClr val="FF0000"/>
              </a:solidFill>
              <a:effectLst/>
              <a:latin typeface="sofia-pro"/>
            </a:endParaRPr>
          </a:p>
          <a:p>
            <a:pPr algn="ctr"/>
            <a:r>
              <a:rPr lang="en-US" sz="2000" b="1" i="0" dirty="0">
                <a:solidFill>
                  <a:srgbClr val="FF0000"/>
                </a:solidFill>
                <a:effectLst/>
                <a:latin typeface="sofia-pro"/>
              </a:rPr>
              <a:t>position 4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ofia-pro"/>
                <a:sym typeface="Wingdings" panose="05000000000000000000" pitchFamily="2" charset="2"/>
              </a:rPr>
              <a:t> 2</a:t>
            </a:r>
          </a:p>
          <a:p>
            <a:pPr algn="ctr"/>
            <a:r>
              <a:rPr lang="en-US" sz="2000" b="1" i="0" dirty="0">
                <a:solidFill>
                  <a:srgbClr val="FF0000"/>
                </a:solidFill>
                <a:effectLst/>
                <a:latin typeface="sofia-pro"/>
              </a:rPr>
              <a:t>position 5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ofia-pro"/>
                <a:sym typeface="Wingdings" panose="05000000000000000000" pitchFamily="2" charset="2"/>
              </a:rPr>
              <a:t> 4</a:t>
            </a:r>
          </a:p>
          <a:p>
            <a:pPr algn="ctr"/>
            <a:r>
              <a:rPr lang="en-US" sz="2000" b="1" i="0" dirty="0">
                <a:solidFill>
                  <a:srgbClr val="FF0000"/>
                </a:solidFill>
                <a:effectLst/>
                <a:latin typeface="sofia-pro"/>
              </a:rPr>
              <a:t>position 6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ofia-pro"/>
                <a:sym typeface="Wingdings" panose="05000000000000000000" pitchFamily="2" charset="2"/>
              </a:rPr>
              <a:t> 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21B31A-D994-B26E-6E72-D00E18461213}"/>
              </a:ext>
            </a:extLst>
          </p:cNvPr>
          <p:cNvSpPr txBox="1"/>
          <p:nvPr/>
        </p:nvSpPr>
        <p:spPr>
          <a:xfrm>
            <a:off x="7944358" y="4890553"/>
            <a:ext cx="4286251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sofia-pro"/>
              </a:rPr>
              <a:t>(k - midpoint) *2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1704409"/>
      </p:ext>
    </p:extLst>
  </p:cSld>
  <p:clrMapOvr>
    <a:masterClrMapping/>
  </p:clrMapOvr>
  <p:transition spd="slow">
    <p:cover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Problem analysis: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DF971-BE91-486A-6F88-AAD958FA5BEB}"/>
              </a:ext>
            </a:extLst>
          </p:cNvPr>
          <p:cNvSpPr txBox="1"/>
          <p:nvPr/>
        </p:nvSpPr>
        <p:spPr>
          <a:xfrm>
            <a:off x="1056766" y="1293919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b="1" i="0" dirty="0">
                <a:effectLst/>
                <a:latin typeface="sofia-pro"/>
              </a:rPr>
              <a:t>A. Even Odds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E8537FE-006E-E4E6-7DC7-D0EFEA55B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678" y="1878694"/>
            <a:ext cx="5813295" cy="48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82488"/>
      </p:ext>
    </p:extLst>
  </p:cSld>
  <p:clrMapOvr>
    <a:masterClrMapping/>
  </p:clrMapOvr>
  <p:transition spd="slow">
    <p:cover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Problem analysis: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DF971-BE91-486A-6F88-AAD958FA5BEB}"/>
              </a:ext>
            </a:extLst>
          </p:cNvPr>
          <p:cNvSpPr txBox="1"/>
          <p:nvPr/>
        </p:nvSpPr>
        <p:spPr>
          <a:xfrm>
            <a:off x="1056766" y="1293919"/>
            <a:ext cx="6192982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b="1" i="0" dirty="0">
                <a:effectLst/>
                <a:latin typeface="sofia-pro"/>
              </a:rPr>
              <a:t>A. Even Odds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223F82-6EFD-CCF0-0AD3-4E6B4F75C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070" y="1368941"/>
            <a:ext cx="6675698" cy="53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00883"/>
      </p:ext>
    </p:extLst>
  </p:cSld>
  <p:clrMapOvr>
    <a:masterClrMapping/>
  </p:clrMapOvr>
  <p:transition spd="slow"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time complexity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57DF63-F28C-55B0-3F2B-190A35F208F4}"/>
              </a:ext>
            </a:extLst>
          </p:cNvPr>
          <p:cNvSpPr txBox="1"/>
          <p:nvPr/>
        </p:nvSpPr>
        <p:spPr>
          <a:xfrm>
            <a:off x="1226127" y="1668609"/>
            <a:ext cx="10598727" cy="92333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rgbClr val="000000"/>
                </a:solidFill>
              </a:rPr>
              <a:t>The time complexity of an algorithm estimates how much time the algorithm will use for some input. The idea is to represent the efficiency as a function whose parameter is the size of the input. By calculating the time complexity, we can find out whether the algorithm is fast enough without implementing it.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D58C34-2D10-BEEF-6FEB-50512824D0EF}"/>
              </a:ext>
            </a:extLst>
          </p:cNvPr>
          <p:cNvSpPr txBox="1"/>
          <p:nvPr/>
        </p:nvSpPr>
        <p:spPr>
          <a:xfrm>
            <a:off x="779317" y="3198167"/>
            <a:ext cx="7689273" cy="46166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0"/>
            <a:r>
              <a:rPr lang="en-US" sz="2400" dirty="0"/>
              <a:t>The time complexity of an algorithm is denoted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D18C86-67BB-B3C6-0A62-6CB399ED7AFB}"/>
              </a:ext>
            </a:extLst>
          </p:cNvPr>
          <p:cNvSpPr txBox="1"/>
          <p:nvPr/>
        </p:nvSpPr>
        <p:spPr>
          <a:xfrm>
            <a:off x="2275608" y="3013500"/>
            <a:ext cx="6192982" cy="83099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4800" dirty="0"/>
              <a:t>O(···)</a:t>
            </a:r>
          </a:p>
        </p:txBody>
      </p:sp>
    </p:spTree>
    <p:extLst>
      <p:ext uri="{BB962C8B-B14F-4D97-AF65-F5344CB8AC3E}">
        <p14:creationId xmlns:p14="http://schemas.microsoft.com/office/powerpoint/2010/main" val="1827149972"/>
      </p:ext>
    </p:extLst>
  </p:cSld>
  <p:clrMapOvr>
    <a:masterClrMapping/>
  </p:clrMapOvr>
  <p:transition spd="slow"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time complexity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D58C34-2D10-BEEF-6FEB-50512824D0EF}"/>
              </a:ext>
            </a:extLst>
          </p:cNvPr>
          <p:cNvSpPr txBox="1"/>
          <p:nvPr/>
        </p:nvSpPr>
        <p:spPr>
          <a:xfrm>
            <a:off x="3703439" y="4843897"/>
            <a:ext cx="7689273" cy="46166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0"/>
            <a:r>
              <a:rPr lang="en-US" sz="2400" dirty="0"/>
              <a:t>How many times does the loop will iterate?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D18C86-67BB-B3C6-0A62-6CB399ED7AFB}"/>
              </a:ext>
            </a:extLst>
          </p:cNvPr>
          <p:cNvSpPr txBox="1"/>
          <p:nvPr/>
        </p:nvSpPr>
        <p:spPr>
          <a:xfrm>
            <a:off x="1355094" y="1701051"/>
            <a:ext cx="6192982" cy="83099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0"/>
            <a:r>
              <a:rPr lang="en-US" sz="4800" dirty="0"/>
              <a:t>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80510-B28B-8389-A6C9-EEDA7BF9E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041" y="1824260"/>
            <a:ext cx="6192982" cy="26717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D9F7D3-82A7-097E-7F79-A8974F26388F}"/>
              </a:ext>
            </a:extLst>
          </p:cNvPr>
          <p:cNvSpPr txBox="1"/>
          <p:nvPr/>
        </p:nvSpPr>
        <p:spPr>
          <a:xfrm>
            <a:off x="1869448" y="2575361"/>
            <a:ext cx="2265159" cy="58477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0"/>
            <a:r>
              <a:rPr lang="en-US" sz="3200" dirty="0">
                <a:solidFill>
                  <a:schemeClr val="tx1">
                    <a:lumMod val="75000"/>
                  </a:schemeClr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231733141"/>
      </p:ext>
    </p:extLst>
  </p:cSld>
  <p:clrMapOvr>
    <a:masterClrMapping/>
  </p:clrMapOvr>
  <p:transition spd="slow"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time complexity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D58C34-2D10-BEEF-6FEB-50512824D0EF}"/>
                  </a:ext>
                </a:extLst>
              </p:cNvPr>
              <p:cNvSpPr txBox="1"/>
              <p:nvPr/>
            </p:nvSpPr>
            <p:spPr>
              <a:xfrm>
                <a:off x="3703439" y="4843897"/>
                <a:ext cx="7689273" cy="468205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l" rtl="0"/>
                <a:r>
                  <a:rPr lang="en-US" sz="2400" dirty="0"/>
                  <a:t>If there are k nested loops, the time complexity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D58C34-2D10-BEEF-6FEB-50512824D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439" y="4843897"/>
                <a:ext cx="7689273" cy="468205"/>
              </a:xfrm>
              <a:prstGeom prst="rect">
                <a:avLst/>
              </a:prstGeom>
              <a:blipFill>
                <a:blip r:embed="rId2"/>
                <a:stretch>
                  <a:fillRect l="-1269" t="-5263" b="-34211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DD18C86-67BB-B3C6-0A62-6CB399ED7AFB}"/>
              </a:ext>
            </a:extLst>
          </p:cNvPr>
          <p:cNvSpPr txBox="1"/>
          <p:nvPr/>
        </p:nvSpPr>
        <p:spPr>
          <a:xfrm>
            <a:off x="1355094" y="1701051"/>
            <a:ext cx="6192982" cy="83099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0"/>
            <a:r>
              <a:rPr lang="en-US" sz="4800" dirty="0"/>
              <a:t>Loops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D9F7D3-82A7-097E-7F79-A8974F26388F}"/>
                  </a:ext>
                </a:extLst>
              </p:cNvPr>
              <p:cNvSpPr txBox="1"/>
              <p:nvPr/>
            </p:nvSpPr>
            <p:spPr>
              <a:xfrm>
                <a:off x="1869448" y="2575361"/>
                <a:ext cx="2265159" cy="584775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l" rtl="0"/>
                <a:r>
                  <a:rPr lang="en-US" sz="3200" dirty="0">
                    <a:solidFill>
                      <a:schemeClr val="tx1">
                        <a:lumMod val="75000"/>
                      </a:schemeClr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chemeClr val="tx1">
                        <a:lumMod val="7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D9F7D3-82A7-097E-7F79-A8974F263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448" y="2575361"/>
                <a:ext cx="2265159" cy="584775"/>
              </a:xfrm>
              <a:prstGeom prst="rect">
                <a:avLst/>
              </a:prstGeom>
              <a:blipFill>
                <a:blip r:embed="rId3"/>
                <a:stretch>
                  <a:fillRect l="-7008" t="-11458" b="-35417"/>
                </a:stretch>
              </a:blipFill>
              <a:ln w="3175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B804788-E0FB-B5B6-0B6A-48B5B43E4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888" y="1701051"/>
            <a:ext cx="6017407" cy="321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55831"/>
      </p:ext>
    </p:extLst>
  </p:cSld>
  <p:clrMapOvr>
    <a:masterClrMapping/>
  </p:clrMapOvr>
  <p:transition spd="slow">
    <p:cover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92645" y="496764"/>
            <a:ext cx="7117880" cy="9796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defTabSz="412750" rtl="0" hangingPunct="0"/>
            <a:r>
              <a:rPr lang="en-US" sz="5000" kern="0" dirty="0"/>
              <a:t>time complexity</a:t>
            </a:r>
          </a:p>
        </p:txBody>
      </p:sp>
      <p:sp>
        <p:nvSpPr>
          <p:cNvPr id="65" name="Shape 65"/>
          <p:cNvSpPr/>
          <p:nvPr/>
        </p:nvSpPr>
        <p:spPr>
          <a:xfrm flipV="1">
            <a:off x="1056766" y="1209675"/>
            <a:ext cx="6848983" cy="46838"/>
          </a:xfrm>
          <a:prstGeom prst="line">
            <a:avLst/>
          </a:prstGeom>
          <a:ln w="50800">
            <a:solidFill>
              <a:srgbClr val="1A78B9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rtl="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3C9FB3-5066-4A48-BF20-E83FC51A42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D58C34-2D10-BEEF-6FEB-50512824D0EF}"/>
              </a:ext>
            </a:extLst>
          </p:cNvPr>
          <p:cNvSpPr txBox="1"/>
          <p:nvPr/>
        </p:nvSpPr>
        <p:spPr>
          <a:xfrm>
            <a:off x="3703439" y="1842739"/>
            <a:ext cx="7689273" cy="46820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0"/>
            <a:r>
              <a:rPr lang="en-US" sz="2400" dirty="0"/>
              <a:t>What is the time complexity for the following code?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D18C86-67BB-B3C6-0A62-6CB399ED7AFB}"/>
              </a:ext>
            </a:extLst>
          </p:cNvPr>
          <p:cNvSpPr txBox="1"/>
          <p:nvPr/>
        </p:nvSpPr>
        <p:spPr>
          <a:xfrm>
            <a:off x="1355094" y="1701051"/>
            <a:ext cx="2348345" cy="83099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rtl="0"/>
            <a:r>
              <a:rPr lang="en-US" sz="4800" dirty="0"/>
              <a:t>Exercise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16AFA-ECA7-4924-E238-B50BB0FBF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215" y="2452632"/>
            <a:ext cx="5638276" cy="428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23258"/>
      </p:ext>
    </p:extLst>
  </p:cSld>
  <p:clrMapOvr>
    <a:masterClrMapping/>
  </p:clrMapOvr>
  <p:transition spd="slow">
    <p:cover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AC9006"/>
      </a:dk1>
      <a:lt1>
        <a:srgbClr val="A6A7AC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Custom 2">
      <a:majorFont>
        <a:latin typeface="Cairo ExtraLight"/>
        <a:ea typeface="Montserrat-Regular"/>
        <a:cs typeface="Cairo ExtraLight"/>
      </a:majorFont>
      <a:minorFont>
        <a:latin typeface="Cairo Light"/>
        <a:ea typeface="Montserrat-Regular"/>
        <a:cs typeface="Cairo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just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0" i="0" u="none" strike="noStrike" cap="none" spc="0" normalizeH="0" baseline="0">
            <a:ln>
              <a:noFill/>
            </a:ln>
            <a:solidFill>
              <a:srgbClr val="A6A7AC"/>
            </a:solidFill>
            <a:effectLst/>
            <a:uFillTx/>
            <a:latin typeface="PT Sans"/>
            <a:ea typeface="PT Sans"/>
            <a:cs typeface="PT Sans"/>
            <a:sym typeface="PT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9460</TotalTime>
  <Words>2310</Words>
  <Application>Microsoft Office PowerPoint</Application>
  <PresentationFormat>Widescreen</PresentationFormat>
  <Paragraphs>544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7" baseType="lpstr">
      <vt:lpstr>PT Sans</vt:lpstr>
      <vt:lpstr>urw-din</vt:lpstr>
      <vt:lpstr>Segoe UI</vt:lpstr>
      <vt:lpstr>Cambria Math</vt:lpstr>
      <vt:lpstr>Montserrat-SemiBold</vt:lpstr>
      <vt:lpstr>Cairo Light</vt:lpstr>
      <vt:lpstr>Calibri</vt:lpstr>
      <vt:lpstr>Montserrat-Regular</vt:lpstr>
      <vt:lpstr>Roboto Regular</vt:lpstr>
      <vt:lpstr>Helvetica Light</vt:lpstr>
      <vt:lpstr>Lato</vt:lpstr>
      <vt:lpstr>sofia-pro</vt:lpstr>
      <vt:lpstr>Arial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ادركها بوربوينت</dc:creator>
  <cp:lastModifiedBy>حسين يونس</cp:lastModifiedBy>
  <cp:revision>123</cp:revision>
  <dcterms:created xsi:type="dcterms:W3CDTF">2022-03-07T20:52:20Z</dcterms:created>
  <dcterms:modified xsi:type="dcterms:W3CDTF">2023-05-01T15:45:12Z</dcterms:modified>
</cp:coreProperties>
</file>