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46" roundtripDataSignature="AMtx7miCXVt35ft2xZA13dCAKqo+Cz9M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D5BF55-E055-4966-9B4E-459C86308BBC}">
  <a:tblStyle styleId="{C1D5BF55-E055-4966-9B4E-459C86308B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4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6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5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5d185bc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45d185bc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5038ba7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5038ba7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5d185bc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45d185bc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5038ba75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5038ba7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5c4c9108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45c4c910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5038ba75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5038ba75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5d185bc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5d185bc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5038ba75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45038ba75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5c4c9108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45c4c9108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5038ba75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45038ba75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5c4c910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45c4c910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5c4c910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5c4c910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5c4c9108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5c4c910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5c4c9108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45c4c9108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45c4c910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45c4c91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5d185bc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5d185bc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5038ba75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45038ba75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45c4c9108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45c4c9108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45c4c9108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245c4c9108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45038ba7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45038ba7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5c4c910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45c4c910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45d185bc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245d185bc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5c4c910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45c4c910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5038ba75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45038ba75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5038ba75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45038ba75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5038ba75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5038ba75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5038ba75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45038ba75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5038ba7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5038ba7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5c4c9108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45c4c910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1" name="Google Shape;261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5" name="Google Shape;265;p3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9" name="Google Shape;269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2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2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2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2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2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2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2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2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2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2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2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2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2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2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2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02" name="Google Shape;102;p2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03" name="Google Shape;103;p2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2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07" name="Google Shape;107;p2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2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11" name="Google Shape;111;p2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Google Shape;113;p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17" name="Google Shape;117;p2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18" name="Google Shape;118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23" name="Google Shape;123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2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29" name="Google Shape;129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2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34" name="Google Shape;134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2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38" name="Google Shape;138;p2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2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44" name="Google Shape;144;p2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49" name="Google Shape;149;p2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2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53" name="Google Shape;153;p2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2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59" name="Google Shape;159;p2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64" name="Google Shape;164;p2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2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69" name="Google Shape;169;p2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Google Shape;172;p2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73" name="Google Shape;173;p2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2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78" name="Google Shape;178;p2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2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83" name="Google Shape;183;p2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89" name="Google Shape;189;p2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94" name="Google Shape;194;p2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2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98" name="Google Shape;198;p2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2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3" name="Google Shape;203;p2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9" name="Google Shape;209;p2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2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14" name="Google Shape;214;p2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18" name="Google Shape;218;p2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24" name="Google Shape;224;p2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29" name="Google Shape;229;p2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2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34" name="Google Shape;234;p2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2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38" name="Google Shape;238;p2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2" name="Google Shape;242;p26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7" name="Google Shape;247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5" name="Google Shape;255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729625" y="17394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500"/>
              <a:t>UDEMY Courses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5d185bcea_0_8"/>
          <p:cNvSpPr txBox="1"/>
          <p:nvPr>
            <p:ph type="title"/>
          </p:nvPr>
        </p:nvSpPr>
        <p:spPr>
          <a:xfrm>
            <a:off x="747800" y="1613825"/>
            <a:ext cx="7285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</a:t>
            </a:r>
            <a:r>
              <a:rPr lang="en" sz="4000"/>
              <a:t>ne-Way ANOVA  Test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(Numerical - Category)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5038ba75a_0_21"/>
          <p:cNvSpPr txBox="1"/>
          <p:nvPr/>
        </p:nvSpPr>
        <p:spPr>
          <a:xfrm>
            <a:off x="183600" y="239850"/>
            <a:ext cx="87768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Null Hypothesis (H₀): The means of all groups are equal.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Alternative Hypothesis (H₁): At least one group mean is different from the others.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H0: μA = μB = μC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Ha: At least one mean height is different.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 the mean and variance for each group.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Get Mean of  numerical col for A=μA , μB and μC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μ = (μA + μB + μC) / 3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 = (Between-group variability “SSB” ) / (Within-group variability “SSW” ).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SSB=n*Σ(μ -μi)**2  &amp;  SSW=Σ</a:t>
            </a:r>
            <a:r>
              <a:rPr lang="en" sz="900"/>
              <a:t>groups</a:t>
            </a:r>
            <a:r>
              <a:rPr lang="en" sz="1300"/>
              <a:t> (Σ</a:t>
            </a:r>
            <a:r>
              <a:rPr lang="en" sz="900"/>
              <a:t>points</a:t>
            </a:r>
            <a:r>
              <a:rPr lang="en" sz="1300"/>
              <a:t> (ni-nj)**2)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Degrees of freedom between groups (DFB) = Number of groups - 1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Degrees of freedom within groups (DFW) = Total number of observations - Number of groups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F=(SSB/DFB)/(SSW/DFW)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F&gt;.05  fail to reject null Hypothesis 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F&lt;.05 reject null Hypothesis 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5d185bcea_0_12"/>
          <p:cNvSpPr txBox="1"/>
          <p:nvPr>
            <p:ph type="title"/>
          </p:nvPr>
        </p:nvSpPr>
        <p:spPr>
          <a:xfrm>
            <a:off x="824000" y="1613825"/>
            <a:ext cx="7285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Spearman's rank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correlation coefficient test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(Numerical - Numerical)</a:t>
            </a:r>
            <a:endParaRPr sz="3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5038ba75a_0_46"/>
          <p:cNvSpPr txBox="1"/>
          <p:nvPr/>
        </p:nvSpPr>
        <p:spPr>
          <a:xfrm>
            <a:off x="166175" y="245625"/>
            <a:ext cx="84312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Null Hypothesis (H₀): There is no monotonic relationship between the two variables.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Hypothesis (H₁): There is a monotonic relationship between the two variables.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Assign ranks to the values of each variable independently.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Compute the differences in ranks between the two variables = 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formula for Spearman's rank correlation coefficient is: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 = 1 - [(6 * Σd²) / (n * (n² - 1))]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 = n - 2,                               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 (ρ * sqrt(n - 2)) / sqrt(1 - ρ^2)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And use t-distribution table or statistical software to determine the p-value corresponding to the calculated test statistic.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ρ approaches 1 then there is a positive monotonic relation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 approaches -1 then there is a negative monotonic relation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 approaches 0 then there is no monotonic relation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P-value &lt; 0.05 then we are sure the result in the spearman correlation is valid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5c4c9108d_0_5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Subject and Level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245038ba75a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5" y="878689"/>
            <a:ext cx="3580750" cy="33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45038ba75a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875" y="1069363"/>
            <a:ext cx="4633374" cy="300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245d185bce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949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245038ba75a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88" y="152400"/>
            <a:ext cx="724483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5c4c9108d_0_62"/>
          <p:cNvSpPr txBox="1"/>
          <p:nvPr>
            <p:ph type="title"/>
          </p:nvPr>
        </p:nvSpPr>
        <p:spPr>
          <a:xfrm>
            <a:off x="802325" y="1592150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Duration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g245038ba75a_1_32"/>
          <p:cNvPicPr preferRelativeResize="0"/>
          <p:nvPr/>
        </p:nvPicPr>
        <p:blipFill rotWithShape="1">
          <a:blip r:embed="rId3">
            <a:alphaModFix/>
          </a:blip>
          <a:srcRect b="2009" l="0" r="0" t="-2010"/>
          <a:stretch/>
        </p:blipFill>
        <p:spPr>
          <a:xfrm>
            <a:off x="205950" y="141325"/>
            <a:ext cx="8732100" cy="48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Our Customer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245c4c9108d_0_23"/>
          <p:cNvPicPr preferRelativeResize="0"/>
          <p:nvPr/>
        </p:nvPicPr>
        <p:blipFill rotWithShape="1">
          <a:blip r:embed="rId3">
            <a:alphaModFix/>
          </a:blip>
          <a:srcRect b="2037" l="0" r="0" t="0"/>
          <a:stretch/>
        </p:blipFill>
        <p:spPr>
          <a:xfrm>
            <a:off x="322475" y="388875"/>
            <a:ext cx="8499050" cy="43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g245c4c9108d_0_27"/>
          <p:cNvPicPr preferRelativeResize="0"/>
          <p:nvPr/>
        </p:nvPicPr>
        <p:blipFill rotWithShape="1">
          <a:blip r:embed="rId3">
            <a:alphaModFix/>
          </a:blip>
          <a:srcRect b="1497" l="1351" r="0" t="0"/>
          <a:stretch/>
        </p:blipFill>
        <p:spPr>
          <a:xfrm>
            <a:off x="157300" y="145875"/>
            <a:ext cx="8829401" cy="48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5c4c9108d_0_38"/>
          <p:cNvSpPr txBox="1"/>
          <p:nvPr/>
        </p:nvSpPr>
        <p:spPr>
          <a:xfrm>
            <a:off x="565975" y="1709850"/>
            <a:ext cx="3670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Anova test:  p-value=0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There is a significant difference in the mean subject across different content_duration.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245c4c9108d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554" y="377920"/>
            <a:ext cx="4009351" cy="43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5c4c9108d_0_6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Price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45c4c9108d_0_0"/>
          <p:cNvSpPr txBox="1"/>
          <p:nvPr/>
        </p:nvSpPr>
        <p:spPr>
          <a:xfrm>
            <a:off x="212625" y="1968450"/>
            <a:ext cx="30000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One-Way ANOVA test: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p-value=0.6634652659006761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Mean does not depend</a:t>
            </a:r>
            <a:endParaRPr sz="1600"/>
          </a:p>
        </p:txBody>
      </p:sp>
      <p:pic>
        <p:nvPicPr>
          <p:cNvPr id="399" name="Google Shape;399;g245c4c910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125" y="1035850"/>
            <a:ext cx="461302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5d185bcea_0_23"/>
          <p:cNvSpPr txBox="1"/>
          <p:nvPr/>
        </p:nvSpPr>
        <p:spPr>
          <a:xfrm>
            <a:off x="128850" y="2236375"/>
            <a:ext cx="349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Spearman's rank correlation coefficient test: </a:t>
            </a:r>
            <a:r>
              <a:rPr lang="en" sz="1600">
                <a:highlight>
                  <a:schemeClr val="lt1"/>
                </a:highlight>
              </a:rPr>
              <a:t>p-value=0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There is a weak relation.</a:t>
            </a:r>
            <a:endParaRPr sz="1600"/>
          </a:p>
        </p:txBody>
      </p:sp>
      <p:pic>
        <p:nvPicPr>
          <p:cNvPr id="405" name="Google Shape;405;g245d185bce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50" y="841763"/>
            <a:ext cx="5218650" cy="37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245038ba75a_1_51"/>
          <p:cNvPicPr preferRelativeResize="0"/>
          <p:nvPr/>
        </p:nvPicPr>
        <p:blipFill rotWithShape="1">
          <a:blip r:embed="rId3">
            <a:alphaModFix/>
          </a:blip>
          <a:srcRect b="0" l="0" r="0" t="4516"/>
          <a:stretch/>
        </p:blipFill>
        <p:spPr>
          <a:xfrm>
            <a:off x="294225" y="670375"/>
            <a:ext cx="8504625" cy="421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g245c4c9108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00" y="560500"/>
            <a:ext cx="8660599" cy="40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245c4c9108d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821" y="560500"/>
            <a:ext cx="3262450" cy="22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5c4c9108d_0_7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Rating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g245038ba75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38" y="395200"/>
            <a:ext cx="7165526" cy="4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"/>
          <p:cNvSpPr txBox="1"/>
          <p:nvPr>
            <p:ph idx="4294967295" type="body"/>
          </p:nvPr>
        </p:nvSpPr>
        <p:spPr>
          <a:xfrm>
            <a:off x="358900" y="880200"/>
            <a:ext cx="87189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course providing cooperates like: AMIT, Noon academy and “نفهم”.  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02" y="3193277"/>
            <a:ext cx="1852525" cy="18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"/>
          <p:cNvPicPr preferRelativeResize="0"/>
          <p:nvPr/>
        </p:nvPicPr>
        <p:blipFill rotWithShape="1">
          <a:blip r:embed="rId4">
            <a:alphaModFix/>
          </a:blip>
          <a:srcRect b="0" l="0" r="-6871" t="0"/>
          <a:stretch/>
        </p:blipFill>
        <p:spPr>
          <a:xfrm>
            <a:off x="5738025" y="3193275"/>
            <a:ext cx="1979775" cy="18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6700" y="3193275"/>
            <a:ext cx="1852525" cy="18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g245c4c9108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50" y="337050"/>
            <a:ext cx="7506102" cy="446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45d185bcea_0_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Conclusion</a:t>
            </a:r>
            <a:endParaRPr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5c4c9108d_0_82"/>
          <p:cNvSpPr txBox="1"/>
          <p:nvPr/>
        </p:nvSpPr>
        <p:spPr>
          <a:xfrm>
            <a:off x="736950" y="632250"/>
            <a:ext cx="7670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Subject: the web development showed to be the most popular subject in our data.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Level: the “all level” category reached the highest audience rate.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Course duration : the mean duration for the courses is 5 hours.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Data publish : the months that showed high trending numbers were February and October.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We also implemented models to predict the price and rating of the course. 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5038ba75a_1_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Problem Description 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5038ba75a_1_15"/>
          <p:cNvSpPr txBox="1"/>
          <p:nvPr>
            <p:ph idx="4294967295" type="body"/>
          </p:nvPr>
        </p:nvSpPr>
        <p:spPr>
          <a:xfrm>
            <a:off x="212550" y="880200"/>
            <a:ext cx="87189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analyze the courses data.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the audience reachability and satisfaction.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ways to optimize price and other properties from duration and number of lectures etc.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 insights about the available course data.	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5038ba75a_1_22"/>
          <p:cNvSpPr txBox="1"/>
          <p:nvPr/>
        </p:nvSpPr>
        <p:spPr>
          <a:xfrm>
            <a:off x="364500" y="632250"/>
            <a:ext cx="8415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What type of course that is most interesting for the audience.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What level should the course be.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What is the optimal number of lectures. And its duration.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What part of the year should the course be posted.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5038ba75a_1_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UDEMY </a:t>
            </a:r>
            <a:r>
              <a:rPr lang="en" sz="4000"/>
              <a:t>Courses</a:t>
            </a:r>
            <a:r>
              <a:rPr lang="en" sz="4000"/>
              <a:t> Data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5038ba75a_1_0"/>
          <p:cNvSpPr txBox="1"/>
          <p:nvPr/>
        </p:nvSpPr>
        <p:spPr>
          <a:xfrm>
            <a:off x="1154550" y="1212325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16" name="Google Shape;316;g245038ba75a_1_0"/>
          <p:cNvGraphicFramePr/>
          <p:nvPr/>
        </p:nvGraphicFramePr>
        <p:xfrm>
          <a:off x="1334250" y="6882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{C1D5BF55-E055-4966-9B4E-459C86308BBC}</a:tableStyleId>
              </a:tblPr>
              <a:tblGrid>
                <a:gridCol w="2380575"/>
                <a:gridCol w="4094925"/>
              </a:tblGrid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course_id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identifier of the course.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course_title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title of the course.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URL of the course.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price of the course.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num_subscribers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number of subscribers.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num_reviews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number of reviews.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num_lectures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number of lectures.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level of the course.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rating of the course.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content_duration</a:t>
                      </a:r>
                      <a:endParaRPr b="1" sz="1200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content duration of the. </a:t>
                      </a:r>
                      <a:endParaRPr sz="1200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published_timestamp</a:t>
                      </a:r>
                      <a:endParaRPr b="1" sz="1200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timestamp of the publication. </a:t>
                      </a:r>
                      <a:r>
                        <a:rPr lang="en" sz="1100">
                          <a:highlight>
                            <a:schemeClr val="lt1"/>
                          </a:highlight>
                        </a:rPr>
                        <a:t>1/1/2011 → 1/6/2017</a:t>
                      </a:r>
                      <a:endParaRPr sz="1200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</a:t>
                      </a:r>
                      <a:endParaRPr b="1" sz="1200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subject of the course.</a:t>
                      </a:r>
                      <a:endParaRPr sz="1200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5c4c9108d_0_5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Hypothesis</a:t>
            </a:r>
            <a:r>
              <a:rPr lang="en" sz="4000"/>
              <a:t> Tests used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