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2"/>
  </p:notesMasterIdLst>
  <p:handoutMasterIdLst>
    <p:handoutMasterId r:id="rId13"/>
  </p:handoutMasterIdLst>
  <p:sldIdLst>
    <p:sldId id="256" r:id="rId5"/>
    <p:sldId id="257" r:id="rId6"/>
    <p:sldId id="258" r:id="rId7"/>
    <p:sldId id="262" r:id="rId8"/>
    <p:sldId id="302" r:id="rId9"/>
    <p:sldId id="31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6327"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2/13/2024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0797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4BAB9-E650-C47D-D2FF-4B54A44E1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26D91-0428-7D86-AE1C-923FF31A4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504D68-55EA-6741-1A3D-39D6DC7F5E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4D032D-F286-3453-EC5D-9B5A51870178}"/>
              </a:ext>
            </a:extLst>
          </p:cNvPr>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246379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63763-0015-170B-7965-B01AE97EB3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BE7C1-E7E4-F5F5-2161-52BE41DBF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3D251-D8C2-C28B-B11E-2085E23C05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B72F11-56D6-8F18-4475-A8B8BAFBA721}"/>
              </a:ext>
            </a:extLst>
          </p:cNvPr>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597965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54722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301845"/>
            <a:ext cx="4650901" cy="2907456"/>
          </a:xfrm>
        </p:spPr>
        <p:txBody>
          <a:bodyPr>
            <a:noAutofit/>
          </a:bodyPr>
          <a:lstStyle>
            <a:lvl1pPr algn="ctr">
              <a:defRPr sz="48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3776699"/>
            <a:ext cx="4636800" cy="1212169"/>
          </a:xfrm>
        </p:spPr>
        <p:txBody>
          <a:bodyPr anchor="ctr" anchorCtr="0">
            <a:noAutofit/>
          </a:bodyPr>
          <a:lstStyle>
            <a:lvl1pPr marL="0" indent="0" algn="ctr">
              <a:buNone/>
              <a:defRPr/>
            </a:lvl1pPr>
          </a:lstStyle>
          <a:p>
            <a:r>
              <a:rPr lang="en-US" dirty="0">
                <a:cs typeface="Calibri"/>
              </a:rPr>
              <a:t>Click to add subtitle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hasCustomPrompt="1"/>
          </p:nvPr>
        </p:nvSpPr>
        <p:spPr>
          <a:xfrm>
            <a:off x="989399" y="1767212"/>
            <a:ext cx="4928400" cy="661912"/>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hasCustomPrompt="1"/>
          </p:nvPr>
        </p:nvSpPr>
        <p:spPr>
          <a:xfrm>
            <a:off x="989400" y="2431256"/>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hasCustomPrompt="1"/>
          </p:nvPr>
        </p:nvSpPr>
        <p:spPr>
          <a:xfrm>
            <a:off x="6274200" y="1767212"/>
            <a:ext cx="4928400" cy="66240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hasCustomPrompt="1"/>
          </p:nvPr>
        </p:nvSpPr>
        <p:spPr>
          <a:xfrm>
            <a:off x="6274200" y="2431257"/>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hasCustomPrompt="1"/>
          </p:nvPr>
        </p:nvSpPr>
        <p:spPr>
          <a:xfrm>
            <a:off x="989399" y="1890674"/>
            <a:ext cx="2971400" cy="50797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hasCustomPrompt="1"/>
          </p:nvPr>
        </p:nvSpPr>
        <p:spPr>
          <a:xfrm>
            <a:off x="989400" y="2431256"/>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hasCustomPrompt="1"/>
          </p:nvPr>
        </p:nvSpPr>
        <p:spPr>
          <a:xfrm>
            <a:off x="46103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hasCustomPrompt="1"/>
          </p:nvPr>
        </p:nvSpPr>
        <p:spPr>
          <a:xfrm>
            <a:off x="46103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hasCustomPrompt="1"/>
          </p:nvPr>
        </p:nvSpPr>
        <p:spPr>
          <a:xfrm>
            <a:off x="82312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hasCustomPrompt="1"/>
          </p:nvPr>
        </p:nvSpPr>
        <p:spPr>
          <a:xfrm>
            <a:off x="82312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318001" y="536573"/>
            <a:ext cx="7424950" cy="1453003"/>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627063" y="536575"/>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hasCustomPrompt="1"/>
          </p:nvPr>
        </p:nvSpPr>
        <p:spPr>
          <a:xfrm>
            <a:off x="616853" y="2557090"/>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hasCustomPrompt="1"/>
          </p:nvPr>
        </p:nvSpPr>
        <p:spPr>
          <a:xfrm>
            <a:off x="627063" y="4576347"/>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317999" y="2876550"/>
            <a:ext cx="7424949"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dirty="0"/>
              <a:t>Sample Footer Text</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794707" y="180903"/>
            <a:ext cx="3856679" cy="1808674"/>
          </a:xfrm>
        </p:spPr>
        <p:txBody>
          <a:bodyPr>
            <a:noAutofit/>
          </a:bodyPr>
          <a:lstStyle>
            <a:lvl1pPr algn="ctr">
              <a:defRPr/>
            </a:lvl1pPr>
          </a:lstStyle>
          <a:p>
            <a:r>
              <a:rPr lang="en-US" dirty="0"/>
              <a:t>Click to add title</a:t>
            </a:r>
          </a:p>
        </p:txBody>
      </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hasCustomPrompt="1"/>
          </p:nvPr>
        </p:nvSpPr>
        <p:spPr>
          <a:xfrm>
            <a:off x="7794331" y="2876550"/>
            <a:ext cx="3853379" cy="3239886"/>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142049"/>
            <a:ext cx="3856679" cy="1847528"/>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7" y="0"/>
            <a:ext cx="7212013" cy="6858000"/>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056600" y="147487"/>
            <a:ext cx="4078800" cy="1842090"/>
          </a:xfrm>
        </p:spPr>
        <p:txBody>
          <a:bodyPr>
            <a:noAutofit/>
          </a:bodyPr>
          <a:lstStyle>
            <a:lvl1pPr algn="ctr">
              <a:defRPr/>
            </a:lvl1pPr>
          </a:lstStyle>
          <a:p>
            <a:r>
              <a:rPr lang="en-US" dirty="0"/>
              <a:t>Click to add title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9400" y="563402"/>
            <a:ext cx="4075200" cy="2058573"/>
          </a:xfrm>
        </p:spPr>
        <p:txBody>
          <a:bodyPr>
            <a:noAutofit/>
          </a:bodyPr>
          <a:lstStyle>
            <a:lvl1pPr algn="ctr">
              <a:defRPr sz="32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021861"/>
            <a:ext cx="4075200" cy="1071249"/>
          </a:xfrm>
        </p:spPr>
        <p:txBody>
          <a:bodyPr anchor="ctr" anchorCtr="0">
            <a:noAutofit/>
          </a:bodyPr>
          <a:lstStyle>
            <a:lvl1pPr marL="0" indent="0" algn="ctr">
              <a:buNone/>
              <a:defRPr/>
            </a:lvl1pPr>
          </a:lstStyle>
          <a:p>
            <a:r>
              <a:rPr lang="en-US" dirty="0">
                <a:cs typeface="Calibri"/>
              </a:rPr>
              <a:t>Click to add subtitle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563563"/>
            <a:ext cx="4995863" cy="2706687"/>
          </a:xfrm>
        </p:spPr>
        <p:txBody>
          <a:bodyPr>
            <a:normAutofit/>
          </a:bodyPr>
          <a:lstStyle>
            <a:lvl1pPr marL="0" indent="0" algn="ctr">
              <a:buNone/>
              <a:defRPr sz="1600"/>
            </a:lvl1pPr>
          </a:lstStyle>
          <a:p>
            <a:r>
              <a:rPr lang="en-US" dirty="0"/>
              <a:t>Click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hasCustomPrompt="1"/>
          </p:nvPr>
        </p:nvSpPr>
        <p:spPr>
          <a:xfrm>
            <a:off x="6654800" y="3587750"/>
            <a:ext cx="4995863" cy="2698750"/>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hasCustomPrompt="1"/>
          </p:nvPr>
        </p:nvSpPr>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hasCustomPrompt="1"/>
          </p:nvPr>
        </p:nvSpPr>
        <p:spPr>
          <a:xfrm>
            <a:off x="838200" y="1839595"/>
            <a:ext cx="10515600" cy="4154488"/>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hasCustomPrompt="1"/>
          </p:nvPr>
        </p:nvSpPr>
        <p:spPr>
          <a:xfrm>
            <a:off x="7324726" y="4217899"/>
            <a:ext cx="4079874" cy="1681456"/>
          </a:xfrm>
        </p:spPr>
        <p:txBody>
          <a:bodyPr anchor="t" anchorCtr="0">
            <a:noAutofit/>
          </a:bodyPr>
          <a:lstStyle>
            <a:lvl1pPr algn="ctr">
              <a:defRPr sz="3200"/>
            </a:lvl1pPr>
          </a:lstStyle>
          <a:p>
            <a:r>
              <a:rPr lang="en-US" dirty="0"/>
              <a:t>Click to add title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hasCustomPrompt="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cs typeface="Calibri"/>
              </a:rPr>
              <a:t>Click to add text</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hasCustomPrompt="1"/>
          </p:nvPr>
        </p:nvSpPr>
        <p:spPr>
          <a:xfrm>
            <a:off x="539750" y="536575"/>
            <a:ext cx="2366963" cy="2760663"/>
          </a:xfrm>
        </p:spPr>
        <p:txBody>
          <a:bodyPr>
            <a:normAutofit/>
          </a:bodyPr>
          <a:lstStyle>
            <a:lvl1pPr marL="0" indent="0" algn="ctr">
              <a:buNone/>
              <a:defRPr sz="1400"/>
            </a:lvl1pPr>
          </a:lstStyle>
          <a:p>
            <a:r>
              <a:rPr lang="en-US" dirty="0"/>
              <a:t>Click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hasCustomPrompt="1"/>
          </p:nvPr>
        </p:nvSpPr>
        <p:spPr>
          <a:xfrm>
            <a:off x="3174887" y="543842"/>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hasCustomPrompt="1"/>
          </p:nvPr>
        </p:nvSpPr>
        <p:spPr>
          <a:xfrm>
            <a:off x="539642" y="3563566"/>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hasCustomPrompt="1"/>
          </p:nvPr>
        </p:nvSpPr>
        <p:spPr>
          <a:xfrm>
            <a:off x="3174779" y="3570833"/>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 name="Date Placeholder 3">
            <a:extLst>
              <a:ext uri="{FF2B5EF4-FFF2-40B4-BE49-F238E27FC236}">
                <a16:creationId xmlns:a16="http://schemas.microsoft.com/office/drawing/2014/main" id="{CB202C98-E75D-B85B-BA5A-69510E72D89F}"/>
              </a:ext>
            </a:extLst>
          </p:cNvPr>
          <p:cNvSpPr>
            <a:spLocks noGrp="1"/>
          </p:cNvSpPr>
          <p:nvPr>
            <p:ph type="dt" sz="half" idx="14"/>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22FD5-ED2C-5537-28D3-22E667449086}"/>
              </a:ext>
            </a:extLst>
          </p:cNvPr>
          <p:cNvSpPr>
            <a:spLocks noGrp="1"/>
          </p:cNvSpPr>
          <p:nvPr>
            <p:ph type="ftr" sz="quarter" idx="15"/>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8DAA607-CDC0-96AF-96AA-13FA32BB3AEA}"/>
              </a:ext>
            </a:extLst>
          </p:cNvPr>
          <p:cNvSpPr>
            <a:spLocks noGrp="1"/>
          </p:cNvSpPr>
          <p:nvPr>
            <p:ph type="sldNum" sz="quarter" idx="16"/>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p:txBody>
          <a:bodyPr>
            <a:noAutofit/>
          </a:bodyPr>
          <a:lstStyle>
            <a:lvl1pPr algn="ctr">
              <a:defRPr/>
            </a:lvl1pPr>
          </a:lstStyle>
          <a:p>
            <a:r>
              <a:rPr lang="en-US" dirty="0"/>
              <a:t>Click to add title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hasCustomPrompt="1"/>
          </p:nvPr>
        </p:nvSpPr>
        <p:spPr>
          <a:xfrm>
            <a:off x="1166813"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hasCustomPrompt="1"/>
          </p:nvPr>
        </p:nvSpPr>
        <p:spPr>
          <a:xfrm>
            <a:off x="1166813"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hasCustomPrompt="1"/>
          </p:nvPr>
        </p:nvSpPr>
        <p:spPr>
          <a:xfrm>
            <a:off x="1166813"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hasCustomPrompt="1"/>
          </p:nvPr>
        </p:nvSpPr>
        <p:spPr>
          <a:xfrm>
            <a:off x="3228885"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hasCustomPrompt="1"/>
          </p:nvPr>
        </p:nvSpPr>
        <p:spPr>
          <a:xfrm>
            <a:off x="322888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hasCustomPrompt="1"/>
          </p:nvPr>
        </p:nvSpPr>
        <p:spPr>
          <a:xfrm>
            <a:off x="322888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hasCustomPrompt="1"/>
          </p:nvPr>
        </p:nvSpPr>
        <p:spPr>
          <a:xfrm>
            <a:off x="5302249"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hasCustomPrompt="1"/>
          </p:nvPr>
        </p:nvSpPr>
        <p:spPr>
          <a:xfrm>
            <a:off x="5302249"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hasCustomPrompt="1"/>
          </p:nvPr>
        </p:nvSpPr>
        <p:spPr>
          <a:xfrm>
            <a:off x="5302249"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hasCustomPrompt="1"/>
          </p:nvPr>
        </p:nvSpPr>
        <p:spPr>
          <a:xfrm>
            <a:off x="7364764"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hasCustomPrompt="1"/>
          </p:nvPr>
        </p:nvSpPr>
        <p:spPr>
          <a:xfrm>
            <a:off x="736476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hasCustomPrompt="1"/>
          </p:nvPr>
        </p:nvSpPr>
        <p:spPr>
          <a:xfrm>
            <a:off x="736476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hasCustomPrompt="1"/>
          </p:nvPr>
        </p:nvSpPr>
        <p:spPr>
          <a:xfrm>
            <a:off x="9437688"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hasCustomPrompt="1"/>
          </p:nvPr>
        </p:nvSpPr>
        <p:spPr>
          <a:xfrm>
            <a:off x="9437688"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hasCustomPrompt="1"/>
          </p:nvPr>
        </p:nvSpPr>
        <p:spPr>
          <a:xfrm>
            <a:off x="9437688"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989400"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hasCustomPrompt="1"/>
          </p:nvPr>
        </p:nvSpPr>
        <p:spPr>
          <a:xfrm>
            <a:off x="6274202"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301845"/>
            <a:ext cx="4650901" cy="2907456"/>
          </a:xfrm>
        </p:spPr>
        <p:txBody>
          <a:bodyPr>
            <a:normAutofit/>
          </a:bodyPr>
          <a:lstStyle/>
          <a:p>
            <a:r>
              <a:rPr lang="en-US" dirty="0"/>
              <a:t>Euclidean Distance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90000" y="3776699"/>
            <a:ext cx="4636800" cy="1212169"/>
          </a:xfrm>
        </p:spPr>
        <p:txBody>
          <a:bodyPr>
            <a:normAutofit/>
          </a:bodyPr>
          <a:lstStyle/>
          <a:p>
            <a:r>
              <a:rPr lang="ar-YE" dirty="0"/>
              <a:t>حسين علي إبراهيم الشامي</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21437" y="142049"/>
            <a:ext cx="11034944" cy="1847528"/>
          </a:xfrm>
        </p:spPr>
        <p:txBody>
          <a:bodyPr wrap="square" anchor="b">
            <a:normAutofit/>
          </a:bodyPr>
          <a:lstStyle/>
          <a:p>
            <a:r>
              <a:rPr lang="en-US" dirty="0"/>
              <a:t>Euclidean Distance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0" y="3089429"/>
            <a:ext cx="12192000" cy="3626522"/>
          </a:xfrm>
        </p:spPr>
        <p:txBody>
          <a:bodyPr>
            <a:normAutofit/>
          </a:bodyPr>
          <a:lstStyle/>
          <a:p>
            <a:pPr marL="0" indent="0">
              <a:lnSpc>
                <a:spcPct val="80000"/>
              </a:lnSpc>
              <a:buNone/>
            </a:pPr>
            <a:r>
              <a:rPr lang="en-US" sz="2400" dirty="0">
                <a:ea typeface="SimSun" panose="02010600030101010101" pitchFamily="2" charset="-122"/>
              </a:rPr>
              <a:t>It is defined as the distance between two points. In other words, the Euclidean distance between two points in the Euclidean space is defined as the length of the line segment between two points.</a:t>
            </a:r>
            <a:endParaRPr lang="en-US" altLang="zh-CN" sz="2400" dirty="0">
              <a:ea typeface="SimSun" panose="02010600030101010101" pitchFamily="2" charset="-122"/>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147487"/>
            <a:ext cx="4078800" cy="1842090"/>
          </a:xfrm>
        </p:spPr>
        <p:txBody>
          <a:bodyPr wrap="square" anchor="b">
            <a:normAutofit/>
          </a:bodyPr>
          <a:lstStyle/>
          <a:p>
            <a:r>
              <a:rPr lang="en-US" dirty="0"/>
              <a:t>Euclidean Distance’s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876550"/>
                <a:ext cx="4819650" cy="3231287"/>
              </a:xfrm>
            </p:spPr>
            <p:txBody>
              <a:bodyPr>
                <a:noAutofit/>
              </a:bodyPr>
              <a:lstStyle/>
              <a:p>
                <a:r>
                  <a:rPr lang="en-US" dirty="0"/>
                  <a:t>The formula to measure the distance between two points is:</a:t>
                </a:r>
              </a:p>
              <a:p>
                <a:endParaRPr lang="en-US" dirty="0"/>
              </a:p>
              <a:p>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d>
                                </m:e>
                                <m:sup>
                                  <m:r>
                                    <a:rPr lang="en-US" sz="2400" i="1">
                                      <a:latin typeface="Cambria Math" panose="02040503050406030204" pitchFamily="18" charset="0"/>
                                    </a:rPr>
                                    <m:t>2</m:t>
                                  </m:r>
                                </m:sup>
                              </m:sSup>
                            </m:e>
                          </m:nary>
                        </m:e>
                      </m:rad>
                    </m:oMath>
                  </m:oMathPara>
                </a14:m>
                <a:endParaRPr lang="en-US" dirty="0"/>
              </a:p>
            </p:txBody>
          </p:sp>
        </mc:Choice>
        <mc:Fallback>
          <p:sp>
            <p:nvSpPr>
              <p:cNvPr id="3" name="Content Placeholder 2">
                <a:extLst>
                  <a:ext uri="{FF2B5EF4-FFF2-40B4-BE49-F238E27FC236}">
                    <a16:creationId xmlns:a16="http://schemas.microsoft.com/office/drawing/2014/main" id="{95B371F2-DBA5-415A-82C8-651F587B857A}"/>
                  </a:ext>
                </a:extLst>
              </p:cNvPr>
              <p:cNvSpPr>
                <a:spLocks noGrp="1" noRot="1" noChangeAspect="1" noMove="1" noResize="1" noEditPoints="1" noAdjustHandles="1" noChangeArrowheads="1" noChangeShapeType="1" noTextEdit="1"/>
              </p:cNvSpPr>
              <p:nvPr>
                <p:ph type="body" sz="quarter" idx="13"/>
              </p:nvPr>
            </p:nvSpPr>
            <p:spPr>
              <a:xfrm>
                <a:off x="3686175" y="2876550"/>
                <a:ext cx="4819650" cy="3231287"/>
              </a:xfrm>
              <a:blipFill>
                <a:blip r:embed="rId3"/>
                <a:stretch>
                  <a:fillRect r="-633"/>
                </a:stretch>
              </a:blipFill>
            </p:spPr>
            <p:txBody>
              <a:bodyPr/>
              <a:lstStyle/>
              <a:p>
                <a:r>
                  <a:rPr lang="ar-YE">
                    <a:noFill/>
                  </a:rPr>
                  <a:t> </a:t>
                </a:r>
              </a:p>
            </p:txBody>
          </p:sp>
        </mc:Fallback>
      </mc:AlternateContent>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a:normAutofit/>
          </a:bodyPr>
          <a:lstStyle/>
          <a:p>
            <a:r>
              <a:rPr lang="en-US" dirty="0"/>
              <a:t>Example</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990000" y="4021861"/>
            <a:ext cx="4075200" cy="1071249"/>
          </a:xfrm>
        </p:spPr>
        <p:txBody>
          <a:bodyPr>
            <a:normAutofit/>
          </a:bodyPr>
          <a:lstStyle/>
          <a:p>
            <a:r>
              <a:rPr lang="en-US" sz="1800" dirty="0"/>
              <a:t>Find the Euclidean distance between Texts 1, 2 and 3:</a:t>
            </a:r>
          </a:p>
        </p:txBody>
      </p:sp>
      <p:pic>
        <p:nvPicPr>
          <p:cNvPr id="3" name="صورة 2">
            <a:extLst>
              <a:ext uri="{FF2B5EF4-FFF2-40B4-BE49-F238E27FC236}">
                <a16:creationId xmlns:a16="http://schemas.microsoft.com/office/drawing/2014/main" id="{5A8BD182-41D8-0CC4-AE2F-5E011907F07E}"/>
              </a:ext>
            </a:extLst>
          </p:cNvPr>
          <p:cNvPicPr>
            <a:picLocks noChangeAspect="1"/>
          </p:cNvPicPr>
          <p:nvPr/>
        </p:nvPicPr>
        <p:blipFill rotWithShape="1">
          <a:blip r:embed="rId3"/>
          <a:srcRect l="14670" r="7817"/>
          <a:stretch/>
        </p:blipFill>
        <p:spPr>
          <a:xfrm>
            <a:off x="6152940" y="2633077"/>
            <a:ext cx="6039060" cy="1591845"/>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078F5-C589-F799-E022-BD6EB1E9F6B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42AAB92-ED90-D378-C77D-B93E864655FC}"/>
              </a:ext>
            </a:extLst>
          </p:cNvPr>
          <p:cNvSpPr>
            <a:spLocks noGrp="1"/>
          </p:cNvSpPr>
          <p:nvPr>
            <p:ph type="title"/>
          </p:nvPr>
        </p:nvSpPr>
        <p:spPr>
          <a:xfrm>
            <a:off x="989400" y="563402"/>
            <a:ext cx="4075200" cy="2058573"/>
          </a:xfrm>
        </p:spPr>
        <p:txBody>
          <a:bodyPr>
            <a:normAutofit/>
          </a:bodyPr>
          <a:lstStyle/>
          <a:p>
            <a:r>
              <a:rPr lang="en-US" dirty="0"/>
              <a:t>Example</a:t>
            </a:r>
          </a:p>
        </p:txBody>
      </p:sp>
      <p:sp>
        <p:nvSpPr>
          <p:cNvPr id="8" name="Subtitle 7">
            <a:extLst>
              <a:ext uri="{FF2B5EF4-FFF2-40B4-BE49-F238E27FC236}">
                <a16:creationId xmlns:a16="http://schemas.microsoft.com/office/drawing/2014/main" id="{E52EFA2D-14AD-D0B2-30DE-C57741C0E3A6}"/>
              </a:ext>
            </a:extLst>
          </p:cNvPr>
          <p:cNvSpPr>
            <a:spLocks noGrp="1"/>
          </p:cNvSpPr>
          <p:nvPr>
            <p:ph type="subTitle" idx="1"/>
          </p:nvPr>
        </p:nvSpPr>
        <p:spPr>
          <a:xfrm>
            <a:off x="0" y="4021861"/>
            <a:ext cx="6096000" cy="2836139"/>
          </a:xfrm>
        </p:spPr>
        <p:txBody>
          <a:bodyPr>
            <a:normAutofit/>
          </a:bodyPr>
          <a:lstStyle/>
          <a:p>
            <a:r>
              <a:rPr lang="en-US" sz="1600" dirty="0"/>
              <a:t>The distance between Text 1 and 2: 1.414</a:t>
            </a:r>
          </a:p>
          <a:p>
            <a:r>
              <a:rPr lang="en-US" sz="1600" dirty="0"/>
              <a:t>Text 1 and 3: 2</a:t>
            </a:r>
          </a:p>
          <a:p>
            <a:r>
              <a:rPr lang="en-US" sz="1600" dirty="0"/>
              <a:t>Text 2 and 3: 2.45</a:t>
            </a:r>
          </a:p>
        </p:txBody>
      </p:sp>
      <p:pic>
        <p:nvPicPr>
          <p:cNvPr id="4" name="صورة 3">
            <a:extLst>
              <a:ext uri="{FF2B5EF4-FFF2-40B4-BE49-F238E27FC236}">
                <a16:creationId xmlns:a16="http://schemas.microsoft.com/office/drawing/2014/main" id="{D1AE806F-9AC1-459E-BAF4-6CF5EF51B32C}"/>
              </a:ext>
            </a:extLst>
          </p:cNvPr>
          <p:cNvPicPr>
            <a:picLocks noChangeAspect="1"/>
          </p:cNvPicPr>
          <p:nvPr/>
        </p:nvPicPr>
        <p:blipFill rotWithShape="1">
          <a:blip r:embed="rId3"/>
          <a:srcRect l="13872" r="2780"/>
          <a:stretch/>
        </p:blipFill>
        <p:spPr>
          <a:xfrm>
            <a:off x="6096000" y="1968182"/>
            <a:ext cx="6096000" cy="2736958"/>
          </a:xfrm>
          <a:prstGeom prst="rect">
            <a:avLst/>
          </a:prstGeom>
        </p:spPr>
      </p:pic>
    </p:spTree>
    <p:extLst>
      <p:ext uri="{BB962C8B-B14F-4D97-AF65-F5344CB8AC3E}">
        <p14:creationId xmlns:p14="http://schemas.microsoft.com/office/powerpoint/2010/main" val="344865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C885A-7890-0F8A-5C85-D9AB41B6A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ECE40-4310-AA1B-F068-CA96A2212C1F}"/>
              </a:ext>
            </a:extLst>
          </p:cNvPr>
          <p:cNvSpPr>
            <a:spLocks noGrp="1"/>
          </p:cNvSpPr>
          <p:nvPr>
            <p:ph type="title"/>
          </p:nvPr>
        </p:nvSpPr>
        <p:spPr>
          <a:xfrm>
            <a:off x="989400" y="395289"/>
            <a:ext cx="10213200" cy="1112836"/>
          </a:xfrm>
        </p:spPr>
        <p:txBody>
          <a:bodyPr/>
          <a:lstStyle/>
          <a:p>
            <a:r>
              <a:rPr lang="en-US" dirty="0"/>
              <a:t>Final Result: Similarity</a:t>
            </a:r>
          </a:p>
        </p:txBody>
      </p:sp>
      <p:sp>
        <p:nvSpPr>
          <p:cNvPr id="10" name="Slide Number Placeholder 49">
            <a:extLst>
              <a:ext uri="{FF2B5EF4-FFF2-40B4-BE49-F238E27FC236}">
                <a16:creationId xmlns:a16="http://schemas.microsoft.com/office/drawing/2014/main" id="{2140F8E9-BD3C-F371-A898-972CFB821ACB}"/>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6</a:t>
            </a:fld>
            <a:endParaRPr lang="en-US" dirty="0"/>
          </a:p>
        </p:txBody>
      </p:sp>
      <mc:AlternateContent xmlns:mc="http://schemas.openxmlformats.org/markup-compatibility/2006">
        <mc:Choice xmlns:a14="http://schemas.microsoft.com/office/drawing/2010/main" Requires="a14">
          <p:sp>
            <p:nvSpPr>
              <p:cNvPr id="4" name="عنصر نائب للمحتوى 3">
                <a:extLst>
                  <a:ext uri="{FF2B5EF4-FFF2-40B4-BE49-F238E27FC236}">
                    <a16:creationId xmlns:a16="http://schemas.microsoft.com/office/drawing/2014/main" id="{B463D333-F50A-E5C7-137E-CF3A157FD08B}"/>
                  </a:ext>
                </a:extLst>
              </p:cNvPr>
              <p:cNvSpPr>
                <a:spLocks noGrp="1"/>
              </p:cNvSpPr>
              <p:nvPr>
                <p:ph idx="1"/>
              </p:nvPr>
            </p:nvSpPr>
            <p:spPr>
              <a:xfrm>
                <a:off x="989400" y="2752078"/>
                <a:ext cx="10213200" cy="2974038"/>
              </a:xfrm>
            </p:spPr>
            <p:txBody>
              <a:bodyPr/>
              <a:lstStyle/>
              <a:p>
                <a:r>
                  <a:rPr lang="en-US" dirty="0"/>
                  <a:t>Now that we calculated the distance, we can calculate the similarity between each pair of texts with the formula: </a:t>
                </a:r>
              </a:p>
              <a:p>
                <a:pPr algn="ctr"/>
                <a14:m>
                  <m:oMath xmlns:m="http://schemas.openxmlformats.org/officeDocument/2006/math">
                    <m:f>
                      <m:fPr>
                        <m:ctrlPr>
                          <a:rPr lang="ar-YE" sz="3200" i="1" smtClean="0">
                            <a:latin typeface="Cambria Math" panose="02040503050406030204" pitchFamily="18" charset="0"/>
                          </a:rPr>
                        </m:ctrlPr>
                      </m:fPr>
                      <m:num>
                        <m:r>
                          <a:rPr lang="ar-YE" sz="3200" b="0" i="1" smtClean="0">
                            <a:latin typeface="Cambria Math" panose="02040503050406030204" pitchFamily="18" charset="0"/>
                          </a:rPr>
                          <m:t>1</m:t>
                        </m:r>
                      </m:num>
                      <m:den>
                        <m:r>
                          <a:rPr lang="ar-YE" sz="3200" b="0" i="1" smtClean="0">
                            <a:latin typeface="Cambria Math" panose="02040503050406030204" pitchFamily="18" charset="0"/>
                          </a:rPr>
                          <m:t>1</m:t>
                        </m:r>
                        <m:r>
                          <a:rPr lang="ar-YE" sz="3200" b="0" i="1" smtClean="0">
                            <a:latin typeface="Cambria Math" panose="02040503050406030204" pitchFamily="18" charset="0"/>
                          </a:rPr>
                          <m:t>−</m:t>
                        </m:r>
                        <m:rad>
                          <m:radPr>
                            <m:degHide m:val="on"/>
                            <m:ctrlPr>
                              <a:rPr lang="en-US" sz="3200" i="1">
                                <a:latin typeface="Cambria Math" panose="02040503050406030204" pitchFamily="18" charset="0"/>
                              </a:rPr>
                            </m:ctrlPr>
                          </m:radPr>
                          <m:deg/>
                          <m:e>
                            <m:nary>
                              <m:naryPr>
                                <m:chr m:val="∑"/>
                                <m:limLoc m:val="subSup"/>
                                <m:ctrlPr>
                                  <a:rPr lang="en-US" sz="3200" i="1">
                                    <a:latin typeface="Cambria Math" panose="02040503050406030204" pitchFamily="18" charset="0"/>
                                  </a:rPr>
                                </m:ctrlPr>
                              </m:naryPr>
                              <m:sub>
                                <m:r>
                                  <m:rPr>
                                    <m:brk m:alnAt="25"/>
                                  </m:rP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e>
                                    </m:d>
                                  </m:e>
                                  <m:sup>
                                    <m:r>
                                      <a:rPr lang="en-US" sz="3200" i="1">
                                        <a:latin typeface="Cambria Math" panose="02040503050406030204" pitchFamily="18" charset="0"/>
                                      </a:rPr>
                                      <m:t>2</m:t>
                                    </m:r>
                                  </m:sup>
                                </m:sSup>
                              </m:e>
                            </m:nary>
                          </m:e>
                        </m:rad>
                        <m:r>
                          <m:rPr>
                            <m:nor/>
                          </m:rPr>
                          <a:rPr lang="en-US" sz="3200" dirty="0"/>
                          <m:t> </m:t>
                        </m:r>
                      </m:den>
                    </m:f>
                  </m:oMath>
                </a14:m>
                <a:endParaRPr lang="ar-YE" dirty="0"/>
              </a:p>
            </p:txBody>
          </p:sp>
        </mc:Choice>
        <mc:Fallback>
          <p:sp>
            <p:nvSpPr>
              <p:cNvPr id="4" name="عنصر نائب للمحتوى 3">
                <a:extLst>
                  <a:ext uri="{FF2B5EF4-FFF2-40B4-BE49-F238E27FC236}">
                    <a16:creationId xmlns:a16="http://schemas.microsoft.com/office/drawing/2014/main" id="{B463D333-F50A-E5C7-137E-CF3A157FD08B}"/>
                  </a:ext>
                </a:extLst>
              </p:cNvPr>
              <p:cNvSpPr>
                <a:spLocks noGrp="1" noRot="1" noChangeAspect="1" noMove="1" noResize="1" noEditPoints="1" noAdjustHandles="1" noChangeArrowheads="1" noChangeShapeType="1" noTextEdit="1"/>
              </p:cNvSpPr>
              <p:nvPr>
                <p:ph idx="1"/>
              </p:nvPr>
            </p:nvSpPr>
            <p:spPr>
              <a:xfrm>
                <a:off x="989400" y="2752078"/>
                <a:ext cx="10213200" cy="2974038"/>
              </a:xfrm>
              <a:blipFill>
                <a:blip r:embed="rId3"/>
                <a:stretch>
                  <a:fillRect l="-537"/>
                </a:stretch>
              </a:blipFill>
            </p:spPr>
            <p:txBody>
              <a:bodyPr/>
              <a:lstStyle/>
              <a:p>
                <a:r>
                  <a:rPr lang="ar-YE">
                    <a:noFill/>
                  </a:rPr>
                  <a:t> </a:t>
                </a:r>
              </a:p>
            </p:txBody>
          </p:sp>
        </mc:Fallback>
      </mc:AlternateContent>
    </p:spTree>
    <p:extLst>
      <p:ext uri="{BB962C8B-B14F-4D97-AF65-F5344CB8AC3E}">
        <p14:creationId xmlns:p14="http://schemas.microsoft.com/office/powerpoint/2010/main" val="34993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a:lstStyle/>
          <a:p>
            <a:r>
              <a:rPr lang="en-US" dirty="0"/>
              <a:t>Final Similarity Results</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7</a:t>
            </a:fld>
            <a:endParaRPr lang="en-US" dirty="0"/>
          </a:p>
        </p:txBody>
      </p:sp>
      <p:sp>
        <p:nvSpPr>
          <p:cNvPr id="11" name="عنصر نائب للمحتوى 10">
            <a:extLst>
              <a:ext uri="{FF2B5EF4-FFF2-40B4-BE49-F238E27FC236}">
                <a16:creationId xmlns:a16="http://schemas.microsoft.com/office/drawing/2014/main" id="{17EA18F6-B59B-7978-FADA-1441211A4A13}"/>
              </a:ext>
            </a:extLst>
          </p:cNvPr>
          <p:cNvSpPr>
            <a:spLocks noGrp="1"/>
          </p:cNvSpPr>
          <p:nvPr>
            <p:ph idx="1"/>
          </p:nvPr>
        </p:nvSpPr>
        <p:spPr>
          <a:xfrm>
            <a:off x="989400" y="2716567"/>
            <a:ext cx="10213200" cy="3009549"/>
          </a:xfrm>
        </p:spPr>
        <p:txBody>
          <a:bodyPr/>
          <a:lstStyle/>
          <a:p>
            <a:pPr marL="0" indent="0" algn="ctr">
              <a:buNone/>
            </a:pPr>
            <a:r>
              <a:rPr lang="en-US" dirty="0"/>
              <a:t>The similarity between each pair is:</a:t>
            </a:r>
          </a:p>
          <a:p>
            <a:pPr marL="0" indent="0" algn="ctr">
              <a:buNone/>
            </a:pPr>
            <a:r>
              <a:rPr lang="en-US" dirty="0"/>
              <a:t>Text 1 and 2: 0.41</a:t>
            </a:r>
          </a:p>
          <a:p>
            <a:pPr marL="0" indent="0" algn="ctr">
              <a:buNone/>
            </a:pPr>
            <a:r>
              <a:rPr lang="en-US" dirty="0"/>
              <a:t>Text 1 and 3: 0.33</a:t>
            </a:r>
          </a:p>
          <a:p>
            <a:pPr marL="0" indent="0" algn="ctr">
              <a:buNone/>
            </a:pPr>
            <a:r>
              <a:rPr lang="en-US" dirty="0"/>
              <a:t>Text 2 and 3</a:t>
            </a:r>
            <a:r>
              <a:rPr lang="en-US"/>
              <a:t>: 0.28</a:t>
            </a:r>
            <a:endParaRPr lang="ar-YE" dirty="0"/>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_Win32_CP_V7" id="{4E907422-EB1E-4CC8-B32B-BF625CBD6B8A}" vid="{000393C5-E804-4BF8-BEDE-96ED44AB7D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555FC5-7F43-4268-9F72-E00485469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DA3F42-BCFF-48D4-9BF9-37ECC5FE65E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B31DC52-0457-48AD-BA6B-85D7830CD59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247</TotalTime>
  <Words>162</Words>
  <Application>Microsoft Office PowerPoint</Application>
  <PresentationFormat>شاشة عريضة</PresentationFormat>
  <Paragraphs>33</Paragraphs>
  <Slides>7</Slides>
  <Notes>7</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7</vt:i4>
      </vt:variant>
    </vt:vector>
  </HeadingPairs>
  <TitlesOfParts>
    <vt:vector size="15" baseType="lpstr">
      <vt:lpstr>SimSun</vt:lpstr>
      <vt:lpstr>Arial</vt:lpstr>
      <vt:lpstr>Avenir Next LT Pro</vt:lpstr>
      <vt:lpstr>Calibri</vt:lpstr>
      <vt:lpstr>Cambria Math</vt:lpstr>
      <vt:lpstr>Goudy Old Style</vt:lpstr>
      <vt:lpstr>Wingdings</vt:lpstr>
      <vt:lpstr>FrostyVTI</vt:lpstr>
      <vt:lpstr>Euclidean Distance</vt:lpstr>
      <vt:lpstr>Euclidean Distance</vt:lpstr>
      <vt:lpstr>Euclidean Distance’s formula</vt:lpstr>
      <vt:lpstr>Example</vt:lpstr>
      <vt:lpstr>Example</vt:lpstr>
      <vt:lpstr>Final Result: Similarity</vt:lpstr>
      <vt:lpstr>Final Similarity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pc</cp:lastModifiedBy>
  <cp:revision>22</cp:revision>
  <dcterms:created xsi:type="dcterms:W3CDTF">2023-09-14T18:55:41Z</dcterms:created>
  <dcterms:modified xsi:type="dcterms:W3CDTF">2024-02-12T21:48:04Z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