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2" r:id="rId8"/>
    <p:sldId id="312" r:id="rId9"/>
    <p:sldId id="302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6327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7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D3FB8-D094-73B5-558D-EB4250AB7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65D7FF-542A-0308-E544-304656125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DA9DF3-81DC-279B-BB7A-0B3EFBC9C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A23ED-5FB7-1E84-7A4F-6A2DEE8AAA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5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4BAB9-E650-C47D-D2FF-4B54A44E1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026D91-0428-7D86-AE1C-923FF31A40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504D68-55EA-6741-1A3D-39D6DC7F5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D032D-F286-3453-EC5D-9B5A51870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91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63763-0015-170B-7965-B01AE97EB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6BE7C1-E7E4-F5F5-2161-52BE41DBF4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03D251-D8C2-C28B-B11E-2085E23C05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72F11-56D6-8F18-4475-A8B8BAFBA7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6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301845"/>
            <a:ext cx="4650901" cy="2907456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3776699"/>
            <a:ext cx="4636800" cy="121216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9400" y="395289"/>
            <a:ext cx="10213200" cy="1112836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89399" y="1767212"/>
            <a:ext cx="4928400" cy="66191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4200" y="1767212"/>
            <a:ext cx="4928400" cy="6624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9400" y="395289"/>
            <a:ext cx="10213200" cy="1112836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89399" y="1890674"/>
            <a:ext cx="2971400" cy="50797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89400" y="2431256"/>
            <a:ext cx="2971400" cy="36327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10300" y="1910079"/>
            <a:ext cx="2971400" cy="50834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10300" y="2450550"/>
            <a:ext cx="2971400" cy="36327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31200" y="1910079"/>
            <a:ext cx="2971400" cy="50834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31200" y="2450550"/>
            <a:ext cx="2971400" cy="36327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1" y="536573"/>
            <a:ext cx="7424950" cy="1453003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7063" y="536575"/>
            <a:ext cx="2616200" cy="17430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6853" y="2557090"/>
            <a:ext cx="2616200" cy="17430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7063" y="4576347"/>
            <a:ext cx="2616200" cy="17430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7999" y="2876550"/>
            <a:ext cx="7424949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4707" y="180903"/>
            <a:ext cx="3856679" cy="1808674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94331" y="2876550"/>
            <a:ext cx="3853379" cy="3239886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142049"/>
            <a:ext cx="3856679" cy="184752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7" y="0"/>
            <a:ext cx="721201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600" y="147487"/>
            <a:ext cx="4078800" cy="1842090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4021861"/>
            <a:ext cx="4075200" cy="107124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563563"/>
            <a:ext cx="4995863" cy="270668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54800" y="3587750"/>
            <a:ext cx="4995863" cy="26987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39595"/>
            <a:ext cx="10515600" cy="4154488"/>
          </a:xfrm>
        </p:spPr>
        <p:txBody>
          <a:bodyPr/>
          <a:lstStyle/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24726" y="4217899"/>
            <a:ext cx="4079874" cy="1681456"/>
          </a:xfrm>
        </p:spPr>
        <p:txBody>
          <a:bodyPr anchor="t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9750" y="536575"/>
            <a:ext cx="2366963" cy="2760663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74887" y="543842"/>
            <a:ext cx="2366963" cy="2760663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9642" y="3563566"/>
            <a:ext cx="2366963" cy="2760663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74779" y="3570833"/>
            <a:ext cx="2366963" cy="2760663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2C98-E75D-B85B-BA5A-69510E72D8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22FD5-ED2C-5537-28D3-22E6674490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AA607-CDC0-96AF-96AA-13FA32BB3A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66813" y="2479675"/>
            <a:ext cx="1587500" cy="23304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6813" y="5086966"/>
            <a:ext cx="1587055" cy="307617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Add text</a:t>
            </a:r>
            <a:endParaRPr lang="en-US" dirty="0"/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66813" y="5425062"/>
            <a:ext cx="1587499" cy="655697"/>
          </a:xfrm>
        </p:spPr>
        <p:txBody>
          <a:bodyPr tIns="0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28885" y="2479675"/>
            <a:ext cx="1587500" cy="23304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28885" y="5086966"/>
            <a:ext cx="1587055" cy="307617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Add text</a:t>
            </a:r>
            <a:endParaRPr lang="en-US" dirty="0"/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28885" y="5425062"/>
            <a:ext cx="1587499" cy="655697"/>
          </a:xfrm>
        </p:spPr>
        <p:txBody>
          <a:bodyPr tIns="0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02249" y="2479675"/>
            <a:ext cx="1587500" cy="23304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2249" y="5086966"/>
            <a:ext cx="1587055" cy="307617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Add text</a:t>
            </a:r>
            <a:endParaRPr lang="en-US" dirty="0"/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2249" y="5425062"/>
            <a:ext cx="1587499" cy="655697"/>
          </a:xfrm>
        </p:spPr>
        <p:txBody>
          <a:bodyPr tIns="0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4764" y="2479675"/>
            <a:ext cx="1587500" cy="23304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64765" y="5086966"/>
            <a:ext cx="1587055" cy="307617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Add text</a:t>
            </a:r>
            <a:endParaRPr lang="en-US" dirty="0"/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64765" y="5425062"/>
            <a:ext cx="1587499" cy="655697"/>
          </a:xfrm>
        </p:spPr>
        <p:txBody>
          <a:bodyPr tIns="0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37688" y="2479675"/>
            <a:ext cx="1587500" cy="23304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37688" y="5086966"/>
            <a:ext cx="1587055" cy="307617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Add text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437688" y="5425062"/>
            <a:ext cx="1587499" cy="655697"/>
          </a:xfrm>
        </p:spPr>
        <p:txBody>
          <a:bodyPr tIns="0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702900" indent="-3429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"/>
        <a:defRPr sz="2000" b="0" i="0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i="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422900" indent="-3429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"/>
        <a:defRPr sz="2000" b="0" i="0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301845"/>
            <a:ext cx="4650901" cy="2907456"/>
          </a:xfrm>
        </p:spPr>
        <p:txBody>
          <a:bodyPr>
            <a:normAutofit/>
          </a:bodyPr>
          <a:lstStyle/>
          <a:p>
            <a:r>
              <a:rPr lang="en-US" dirty="0"/>
              <a:t>Mean Shifting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3776699"/>
            <a:ext cx="4636800" cy="1212169"/>
          </a:xfrm>
        </p:spPr>
        <p:txBody>
          <a:bodyPr>
            <a:normAutofit/>
          </a:bodyPr>
          <a:lstStyle/>
          <a:p>
            <a:r>
              <a:rPr lang="ar-YE" dirty="0"/>
              <a:t>حسين علي إبراهيم الشامي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7" y="142049"/>
            <a:ext cx="11034944" cy="184752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Mean Shifting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88C46-D0BC-4307-AE55-7601A139E7CB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0" y="3089429"/>
                <a:ext cx="12192000" cy="362652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r>
                  <a:rPr lang="en-US" sz="2400" dirty="0">
                    <a:ea typeface="SimSun" panose="02010600030101010101" pitchFamily="2" charset="-122"/>
                  </a:rPr>
                  <a:t>Unlike the popular K-Means cluster algorithm, mean-shift does not require specifying the number of clusters in advance. The number of clusters is determined by the algorithm with respect to the data.</a:t>
                </a:r>
              </a:p>
              <a:p>
                <a:pPr marL="0" indent="0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endParaRPr lang="en-US" sz="2400" dirty="0">
                  <a:ea typeface="SimSun" panose="02010600030101010101" pitchFamily="2" charset="-122"/>
                </a:endParaRPr>
              </a:p>
              <a:p>
                <a:pPr marL="0" indent="0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r>
                  <a:rPr lang="en-US" sz="2400" dirty="0">
                    <a:ea typeface="SimSun" panose="02010600030101010101" pitchFamily="2" charset="-122"/>
                  </a:rPr>
                  <a:t>It is particularly useful for datasets where the clusters have arbitrary shapes and are not well-separated by linear boundaries.</a:t>
                </a:r>
              </a:p>
              <a:p>
                <a:pPr marL="0" indent="0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endParaRPr lang="en-US" altLang="zh-CN" sz="2400" dirty="0">
                  <a:ea typeface="SimSun" panose="02010600030101010101" pitchFamily="2" charset="-122"/>
                </a:endParaRPr>
              </a:p>
              <a:p>
                <a:pPr marL="0" indent="0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ea typeface="SimSun" panose="02010600030101010101" pitchFamily="2" charset="-122"/>
                  </a:rPr>
                  <a:t>However, it is computationally expensive: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ea typeface="SimSun" panose="02010600030101010101" pitchFamily="2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88C46-D0BC-4307-AE55-7601A139E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0" y="3089429"/>
                <a:ext cx="12192000" cy="3626522"/>
              </a:xfrm>
              <a:blipFill>
                <a:blip r:embed="rId3"/>
                <a:stretch>
                  <a:fillRect l="-750" t="-3193" r="-1400"/>
                </a:stretch>
              </a:blipFill>
            </p:spPr>
            <p:txBody>
              <a:bodyPr/>
              <a:lstStyle/>
              <a:p>
                <a:r>
                  <a:rPr lang="ar-Y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147487"/>
            <a:ext cx="4078800" cy="184209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4828" y="2450422"/>
            <a:ext cx="7368466" cy="39814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ea typeface="SimSun" panose="02010600030101010101" pitchFamily="2" charset="-122"/>
              </a:rPr>
              <a:t>The basic idea behind mean-shift clustering is to shift each data point towards </a:t>
            </a:r>
            <a:r>
              <a:rPr lang="en-US" sz="2400">
                <a:ea typeface="SimSun" panose="02010600030101010101" pitchFamily="2" charset="-122"/>
              </a:rPr>
              <a:t>the mean </a:t>
            </a:r>
            <a:r>
              <a:rPr lang="en-US" sz="2400" dirty="0">
                <a:ea typeface="SimSun" panose="02010600030101010101" pitchFamily="2" charset="-122"/>
              </a:rPr>
              <a:t>(i.e., the highest density) of the distribution of points within a certain radius.</a:t>
            </a:r>
          </a:p>
          <a:p>
            <a:pPr>
              <a:lnSpc>
                <a:spcPct val="80000"/>
              </a:lnSpc>
            </a:pPr>
            <a:endParaRPr lang="en-US" sz="2400" dirty="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SimSun" panose="02010600030101010101" pitchFamily="2" charset="-122"/>
              </a:rPr>
              <a:t> The algorithm iteratively performs these shifts until the points converge to a local maximum of the density function.</a:t>
            </a:r>
          </a:p>
          <a:p>
            <a:pPr>
              <a:lnSpc>
                <a:spcPct val="80000"/>
              </a:lnSpc>
            </a:pPr>
            <a:endParaRPr lang="en-US" sz="2400" dirty="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SimSun" panose="02010600030101010101" pitchFamily="2" charset="-122"/>
              </a:rPr>
              <a:t>Mean-Shift clustering can be applied to various types of data, including image and video processing, object tracking and bioinformatics.</a:t>
            </a:r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rmAutofit/>
          </a:bodyPr>
          <a:lstStyle/>
          <a:p>
            <a:r>
              <a:rPr lang="en-US" dirty="0"/>
              <a:t>Kernel Density Estimation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021861"/>
            <a:ext cx="4075200" cy="205857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ea typeface="SimSun" panose="02010600030101010101" pitchFamily="2" charset="-122"/>
              </a:rPr>
              <a:t>Mean-shift builds upon the concept of kernel density estimation, in short KDE. This estimates how the data points will move.</a:t>
            </a: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581B563A-5AB9-B262-54BC-CB28A5CEDD14}"/>
              </a:ext>
            </a:extLst>
          </p:cNvPr>
          <p:cNvSpPr txBox="1"/>
          <p:nvPr/>
        </p:nvSpPr>
        <p:spPr>
          <a:xfrm>
            <a:off x="6868357" y="3086855"/>
            <a:ext cx="4526592" cy="6842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80000"/>
              </a:lnSpc>
              <a:buClr>
                <a:schemeClr val="accent3"/>
              </a:buClr>
              <a:buFont typeface="Wingdings" panose="05000000000000000000" pitchFamily="2" charset="2"/>
            </a:pPr>
            <a:r>
              <a:rPr lang="en-US" sz="2400" spc="50" dirty="0">
                <a:solidFill>
                  <a:schemeClr val="tx1">
                    <a:alpha val="60000"/>
                  </a:schemeClr>
                </a:solidFill>
                <a:ea typeface="SimSun" panose="02010600030101010101" pitchFamily="2" charset="-122"/>
              </a:rPr>
              <a:t>KDE moves the data points towards their region’s mean</a:t>
            </a:r>
            <a:endParaRPr lang="ar-YE" sz="2400" spc="50" dirty="0">
              <a:solidFill>
                <a:schemeClr val="tx1">
                  <a:alpha val="60000"/>
                </a:schemeClr>
              </a:solidFill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D6F95-D7B7-5FFF-0EFA-08D8437EE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0C7384-0E73-67DF-35EF-83091E75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5F27049-AD1C-F917-112C-280745ACB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021861"/>
            <a:ext cx="4075200" cy="205857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ea typeface="SimSun" panose="02010600030101010101" pitchFamily="2" charset="-122"/>
              </a:rPr>
              <a:t>Mean Shifting iterates until a convergence is reached, or iteration limit reached.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18B431D8-F42F-9270-B4ED-466E95A69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458"/>
            <a:ext cx="2971800" cy="2918460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D0AEFF65-0D8C-5AF3-E9A1-1ECC53E8F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160" y="163938"/>
            <a:ext cx="2910840" cy="2887980"/>
          </a:xfrm>
          <a:prstGeom prst="rect">
            <a:avLst/>
          </a:prstGeom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A9F61C2C-6F71-B18D-BE00-CCEFB82E4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69057"/>
            <a:ext cx="2948940" cy="2964180"/>
          </a:xfrm>
          <a:prstGeom prst="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4970B286-4A9D-89A1-5324-276595001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770" y="3569057"/>
            <a:ext cx="2918460" cy="29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078F5-C589-F799-E022-BD6EB1E9F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2AAB92-ED90-D378-C77D-B93E8646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9D0B2E6D-157D-09D2-BDEF-B972C138D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009"/>
            <a:ext cx="2979420" cy="2964180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4E71E8D4-10EC-A8A9-FE2A-99A137F1C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060" y="198009"/>
            <a:ext cx="2948940" cy="2956560"/>
          </a:xfrm>
          <a:prstGeom prst="rect">
            <a:avLst/>
          </a:prstGeom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6273B174-D312-0B06-112E-ED3F0B11A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67573"/>
            <a:ext cx="2979420" cy="2979420"/>
          </a:xfrm>
          <a:prstGeom prst="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423C2972-1BA0-D530-47F0-FE58997399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3060" y="3467573"/>
            <a:ext cx="2948940" cy="29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5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C885A-7890-0F8A-5C85-D9AB41B6A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CE40-4310-AA1B-F068-CA96A221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dirty="0"/>
              <a:t>Final Result: Data Point Converge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2140F8E9-BD3C-F371-A898-972CFB82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عنصر نائب للمحتوى 6">
            <a:extLst>
              <a:ext uri="{FF2B5EF4-FFF2-40B4-BE49-F238E27FC236}">
                <a16:creationId xmlns:a16="http://schemas.microsoft.com/office/drawing/2014/main" id="{52F72FEA-7625-D892-C7AB-5F4BCBB92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4489" y="1762200"/>
            <a:ext cx="4643021" cy="4595400"/>
          </a:xfrm>
        </p:spPr>
      </p:pic>
    </p:spTree>
    <p:extLst>
      <p:ext uri="{BB962C8B-B14F-4D97-AF65-F5344CB8AC3E}">
        <p14:creationId xmlns:p14="http://schemas.microsoft.com/office/powerpoint/2010/main" val="349931299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ed design_Win32_CP_V7" id="{4E907422-EB1E-4CC8-B32B-BF625CBD6B8A}" vid="{000393C5-E804-4BF8-BEDE-96ED44AB7D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555FC5-7F43-4268-9F72-E004854690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DA3F42-BCFF-48D4-9BF9-37ECC5FE65E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B31DC52-0457-48AD-BA6B-85D7830CD59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217</Words>
  <Application>Microsoft Office PowerPoint</Application>
  <PresentationFormat>شاشة عريضة</PresentationFormat>
  <Paragraphs>30</Paragraphs>
  <Slides>7</Slides>
  <Notes>7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5" baseType="lpstr">
      <vt:lpstr>SimSun</vt:lpstr>
      <vt:lpstr>Arial</vt:lpstr>
      <vt:lpstr>Avenir Next LT Pro</vt:lpstr>
      <vt:lpstr>Calibri</vt:lpstr>
      <vt:lpstr>Cambria Math</vt:lpstr>
      <vt:lpstr>Goudy Old Style</vt:lpstr>
      <vt:lpstr>Wingdings</vt:lpstr>
      <vt:lpstr>FrostyVTI</vt:lpstr>
      <vt:lpstr>Mean Shifting</vt:lpstr>
      <vt:lpstr>Mean Shifting Algorithm</vt:lpstr>
      <vt:lpstr>-</vt:lpstr>
      <vt:lpstr>Kernel Density Estimation</vt:lpstr>
      <vt:lpstr>Example</vt:lpstr>
      <vt:lpstr>Example</vt:lpstr>
      <vt:lpstr>Final Result: Data Point Converge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cp:lastModifiedBy>pc</cp:lastModifiedBy>
  <cp:revision>31</cp:revision>
  <dcterms:created xsi:type="dcterms:W3CDTF">2023-09-14T18:55:41Z</dcterms:created>
  <dcterms:modified xsi:type="dcterms:W3CDTF">2024-02-13T06:24:39Z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