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3" r:id="rId8"/>
    <p:sldId id="273" r:id="rId9"/>
    <p:sldId id="280" r:id="rId10"/>
    <p:sldId id="262" r:id="rId11"/>
    <p:sldId id="265" r:id="rId12"/>
    <p:sldId id="274" r:id="rId13"/>
    <p:sldId id="275" r:id="rId14"/>
    <p:sldId id="264" r:id="rId15"/>
    <p:sldId id="266" r:id="rId16"/>
    <p:sldId id="267" r:id="rId17"/>
    <p:sldId id="268" r:id="rId18"/>
    <p:sldId id="269" r:id="rId19"/>
    <p:sldId id="270" r:id="rId20"/>
    <p:sldId id="271" r:id="rId21"/>
    <p:sldId id="272" r:id="rId22"/>
    <p:sldId id="281" r:id="rId23"/>
    <p:sldId id="278" r:id="rId24"/>
    <p:sldId id="277" r:id="rId25"/>
    <p:sldId id="282" r:id="rId26"/>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PC" initials="MP" lastIdx="1" clrIdx="0">
    <p:extLst>
      <p:ext uri="{19B8F6BF-5375-455C-9EA6-DF929625EA0E}">
        <p15:presenceInfo xmlns:p15="http://schemas.microsoft.com/office/powerpoint/2012/main" userId="MY 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3T05:57:06.45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3T05:57:08.0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350 58,'-9'0,"-7"0,-6 0,-3 0,-6 0,-3 0,0 0,2-5,1 0,2-1,6-3,-2 0,3-3,5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3T05:57:08.3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3T05:57:08.9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3T05:57:57.562"/>
    </inkml:context>
    <inkml:brush xml:id="br0">
      <inkml:brushProperty name="width" value="0.025" units="cm"/>
      <inkml:brushProperty name="height" value="0.02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E92CC-11E7-435F-9DF1-220C4227FBAE}"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96E3C-4CB7-491F-8A9B-878DBD22F2F0}" type="slidenum">
              <a:rPr lang="en-US" smtClean="0"/>
              <a:t>‹#›</a:t>
            </a:fld>
            <a:endParaRPr lang="en-US"/>
          </a:p>
        </p:txBody>
      </p:sp>
    </p:spTree>
    <p:extLst>
      <p:ext uri="{BB962C8B-B14F-4D97-AF65-F5344CB8AC3E}">
        <p14:creationId xmlns:p14="http://schemas.microsoft.com/office/powerpoint/2010/main" val="107964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96E3C-4CB7-491F-8A9B-878DBD22F2F0}" type="slidenum">
              <a:rPr lang="en-US" smtClean="0"/>
              <a:t>9</a:t>
            </a:fld>
            <a:endParaRPr lang="en-US"/>
          </a:p>
        </p:txBody>
      </p:sp>
    </p:spTree>
    <p:extLst>
      <p:ext uri="{BB962C8B-B14F-4D97-AF65-F5344CB8AC3E}">
        <p14:creationId xmlns:p14="http://schemas.microsoft.com/office/powerpoint/2010/main" val="63103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96E3C-4CB7-491F-8A9B-878DBD22F2F0}" type="slidenum">
              <a:rPr lang="en-US" smtClean="0"/>
              <a:t>14</a:t>
            </a:fld>
            <a:endParaRPr lang="en-US"/>
          </a:p>
        </p:txBody>
      </p:sp>
    </p:spTree>
    <p:extLst>
      <p:ext uri="{BB962C8B-B14F-4D97-AF65-F5344CB8AC3E}">
        <p14:creationId xmlns:p14="http://schemas.microsoft.com/office/powerpoint/2010/main" val="2780130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9E36C6-645B-44DA-BDED-535AC9197A4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17226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E36C6-645B-44DA-BDED-535AC9197A4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323211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E36C6-645B-44DA-BDED-535AC9197A4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4161199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E36C6-645B-44DA-BDED-535AC9197A4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18FB3-7BA2-4278-A2FD-28D4C6693B0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4231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E36C6-645B-44DA-BDED-535AC9197A4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820654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9E36C6-645B-44DA-BDED-535AC9197A4B}"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995257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9E36C6-645B-44DA-BDED-535AC9197A4B}"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1886794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E36C6-645B-44DA-BDED-535AC9197A4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168661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E36C6-645B-44DA-BDED-535AC9197A4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383230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E36C6-645B-44DA-BDED-535AC9197A4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88710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E36C6-645B-44DA-BDED-535AC9197A4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66440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9E36C6-645B-44DA-BDED-535AC9197A4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278466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9E36C6-645B-44DA-BDED-535AC9197A4B}"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216033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9E36C6-645B-44DA-BDED-535AC9197A4B}"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179800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9E36C6-645B-44DA-BDED-535AC9197A4B}"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181512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E36C6-645B-44DA-BDED-535AC9197A4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133692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E36C6-645B-44DA-BDED-535AC9197A4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18FB3-7BA2-4278-A2FD-28D4C6693B09}" type="slidenum">
              <a:rPr lang="en-US" smtClean="0"/>
              <a:t>‹#›</a:t>
            </a:fld>
            <a:endParaRPr lang="en-US"/>
          </a:p>
        </p:txBody>
      </p:sp>
    </p:spTree>
    <p:extLst>
      <p:ext uri="{BB962C8B-B14F-4D97-AF65-F5344CB8AC3E}">
        <p14:creationId xmlns:p14="http://schemas.microsoft.com/office/powerpoint/2010/main" val="135404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9E36C6-645B-44DA-BDED-535AC9197A4B}" type="datetimeFigureOut">
              <a:rPr lang="en-US" smtClean="0"/>
              <a:t>1/4/2023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F118FB3-7BA2-4278-A2FD-28D4C6693B09}" type="slidenum">
              <a:rPr lang="en-US" smtClean="0"/>
              <a:t>‹#›</a:t>
            </a:fld>
            <a:endParaRPr lang="en-US"/>
          </a:p>
        </p:txBody>
      </p:sp>
    </p:spTree>
    <p:extLst>
      <p:ext uri="{BB962C8B-B14F-4D97-AF65-F5344CB8AC3E}">
        <p14:creationId xmlns:p14="http://schemas.microsoft.com/office/powerpoint/2010/main" val="345092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18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3A5E-C126-4832-DCE6-719A18AC7EEF}"/>
              </a:ext>
            </a:extLst>
          </p:cNvPr>
          <p:cNvSpPr>
            <a:spLocks noGrp="1"/>
          </p:cNvSpPr>
          <p:nvPr>
            <p:ph type="ctrTitle"/>
          </p:nvPr>
        </p:nvSpPr>
        <p:spPr>
          <a:xfrm>
            <a:off x="1751012" y="1159497"/>
            <a:ext cx="8689976" cy="2650501"/>
          </a:xfrm>
        </p:spPr>
        <p:txBody>
          <a:bodyPr>
            <a:normAutofit/>
          </a:bodyPr>
          <a:lstStyle/>
          <a:p>
            <a:r>
              <a:rPr lang="en-US" sz="4400" dirty="0"/>
              <a:t>Blood Bank Management System</a:t>
            </a:r>
          </a:p>
        </p:txBody>
      </p:sp>
      <p:sp>
        <p:nvSpPr>
          <p:cNvPr id="3" name="Subtitle 2">
            <a:extLst>
              <a:ext uri="{FF2B5EF4-FFF2-40B4-BE49-F238E27FC236}">
                <a16:creationId xmlns:a16="http://schemas.microsoft.com/office/drawing/2014/main" id="{B3645D84-F51B-9D98-18E9-C72ADD4285EA}"/>
              </a:ext>
            </a:extLst>
          </p:cNvPr>
          <p:cNvSpPr>
            <a:spLocks noGrp="1"/>
          </p:cNvSpPr>
          <p:nvPr>
            <p:ph type="subTitle" idx="1"/>
          </p:nvPr>
        </p:nvSpPr>
        <p:spPr/>
        <p:txBody>
          <a:bodyPr>
            <a:normAutofit fontScale="62500" lnSpcReduction="20000"/>
          </a:bodyPr>
          <a:lstStyle/>
          <a:p>
            <a:r>
              <a:rPr lang="en-US" dirty="0"/>
              <a:t>Group Members</a:t>
            </a:r>
          </a:p>
          <a:p>
            <a:pPr marL="342900" indent="-342900">
              <a:buFont typeface="Arial" panose="020B0604020202020204" pitchFamily="34" charset="0"/>
              <a:buChar char="•"/>
            </a:pPr>
            <a:r>
              <a:rPr lang="en-US" dirty="0"/>
              <a:t>Ali Aftab</a:t>
            </a:r>
          </a:p>
          <a:p>
            <a:pPr marL="342900" indent="-342900">
              <a:buFont typeface="Arial" panose="020B0604020202020204" pitchFamily="34" charset="0"/>
              <a:buChar char="•"/>
            </a:pPr>
            <a:r>
              <a:rPr lang="en-US" dirty="0" err="1"/>
              <a:t>Dua</a:t>
            </a:r>
            <a:r>
              <a:rPr lang="en-US" dirty="0"/>
              <a:t> </a:t>
            </a:r>
            <a:r>
              <a:rPr lang="en-US" dirty="0" err="1"/>
              <a:t>Namdeem</a:t>
            </a:r>
            <a:endParaRPr lang="en-US" dirty="0"/>
          </a:p>
          <a:p>
            <a:pPr marL="342900" indent="-342900">
              <a:buFont typeface="Arial" panose="020B0604020202020204" pitchFamily="34" charset="0"/>
              <a:buChar char="•"/>
            </a:pPr>
            <a:r>
              <a:rPr lang="en-US" dirty="0" err="1"/>
              <a:t>HussNain</a:t>
            </a:r>
            <a:r>
              <a:rPr lang="en-US" dirty="0"/>
              <a:t> Arshad</a:t>
            </a:r>
          </a:p>
        </p:txBody>
      </p:sp>
      <p:pic>
        <p:nvPicPr>
          <p:cNvPr id="5" name="Picture 4">
            <a:extLst>
              <a:ext uri="{FF2B5EF4-FFF2-40B4-BE49-F238E27FC236}">
                <a16:creationId xmlns:a16="http://schemas.microsoft.com/office/drawing/2014/main" id="{982710A4-4FAA-A68E-BEAE-A0A7248C4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1300785"/>
            <a:ext cx="3314700" cy="1381125"/>
          </a:xfrm>
          <a:prstGeom prst="rect">
            <a:avLst/>
          </a:prstGeom>
        </p:spPr>
      </p:pic>
    </p:spTree>
    <p:extLst>
      <p:ext uri="{BB962C8B-B14F-4D97-AF65-F5344CB8AC3E}">
        <p14:creationId xmlns:p14="http://schemas.microsoft.com/office/powerpoint/2010/main" val="502032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5EF0-B8E4-AD93-D4AD-C68AA6684FA8}"/>
              </a:ext>
            </a:extLst>
          </p:cNvPr>
          <p:cNvSpPr>
            <a:spLocks noGrp="1"/>
          </p:cNvSpPr>
          <p:nvPr>
            <p:ph type="title" idx="4294967295"/>
          </p:nvPr>
        </p:nvSpPr>
        <p:spPr>
          <a:xfrm>
            <a:off x="-9428" y="0"/>
            <a:ext cx="11830639" cy="6858000"/>
          </a:xfrm>
        </p:spPr>
        <p:txBody>
          <a:bodyPr vert="vert270">
            <a:normAutofit/>
          </a:bodyPr>
          <a:lstStyle/>
          <a:p>
            <a:pPr algn="r"/>
            <a:endParaRPr lang="en-US" sz="3200" dirty="0"/>
          </a:p>
        </p:txBody>
      </p:sp>
      <p:pic>
        <p:nvPicPr>
          <p:cNvPr id="6" name="Picture 5">
            <a:extLst>
              <a:ext uri="{FF2B5EF4-FFF2-40B4-BE49-F238E27FC236}">
                <a16:creationId xmlns:a16="http://schemas.microsoft.com/office/drawing/2014/main" id="{0110D320-0B58-36E4-B625-2D223F9C6A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019" y="85725"/>
            <a:ext cx="7475455" cy="6858000"/>
          </a:xfrm>
          <a:prstGeom prst="rect">
            <a:avLst/>
          </a:prstGeom>
          <a:noFill/>
          <a:ln>
            <a:noFill/>
          </a:ln>
        </p:spPr>
      </p:pic>
      <p:sp>
        <p:nvSpPr>
          <p:cNvPr id="8" name="Rectangle: Rounded Corners 7">
            <a:extLst>
              <a:ext uri="{FF2B5EF4-FFF2-40B4-BE49-F238E27FC236}">
                <a16:creationId xmlns:a16="http://schemas.microsoft.com/office/drawing/2014/main" id="{B0639E65-8A2B-757D-2AA6-C4B0A5038189}"/>
              </a:ext>
            </a:extLst>
          </p:cNvPr>
          <p:cNvSpPr/>
          <p:nvPr/>
        </p:nvSpPr>
        <p:spPr>
          <a:xfrm>
            <a:off x="90311" y="0"/>
            <a:ext cx="857956" cy="6858000"/>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429DB2B-4E0D-E6AB-022D-B38A994DF20E}"/>
              </a:ext>
            </a:extLst>
          </p:cNvPr>
          <p:cNvSpPr/>
          <p:nvPr/>
        </p:nvSpPr>
        <p:spPr>
          <a:xfrm>
            <a:off x="-3766" y="0"/>
            <a:ext cx="778933" cy="6858000"/>
          </a:xfrm>
          <a:prstGeom prst="roundRec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3600" dirty="0"/>
              <a:t>Use Case Diagram</a:t>
            </a:r>
          </a:p>
        </p:txBody>
      </p:sp>
    </p:spTree>
    <p:extLst>
      <p:ext uri="{BB962C8B-B14F-4D97-AF65-F5344CB8AC3E}">
        <p14:creationId xmlns:p14="http://schemas.microsoft.com/office/powerpoint/2010/main" val="4178450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6DDB-B819-6F98-7FCD-E4FA63EB5073}"/>
              </a:ext>
            </a:extLst>
          </p:cNvPr>
          <p:cNvSpPr>
            <a:spLocks noGrp="1"/>
          </p:cNvSpPr>
          <p:nvPr>
            <p:ph type="title"/>
          </p:nvPr>
        </p:nvSpPr>
        <p:spPr>
          <a:xfrm>
            <a:off x="913774" y="172519"/>
            <a:ext cx="10351752" cy="679251"/>
          </a:xfrm>
        </p:spPr>
        <p:txBody>
          <a:bodyPr/>
          <a:lstStyle/>
          <a:p>
            <a:r>
              <a:rPr lang="en-US" dirty="0"/>
              <a:t>Activity Diagram:</a:t>
            </a:r>
          </a:p>
        </p:txBody>
      </p:sp>
      <p:sp>
        <p:nvSpPr>
          <p:cNvPr id="3" name="Text Placeholder 2">
            <a:extLst>
              <a:ext uri="{FF2B5EF4-FFF2-40B4-BE49-F238E27FC236}">
                <a16:creationId xmlns:a16="http://schemas.microsoft.com/office/drawing/2014/main" id="{E3AF28A6-1FE0-C315-7B2D-B1F6A6CD812F}"/>
              </a:ext>
            </a:extLst>
          </p:cNvPr>
          <p:cNvSpPr>
            <a:spLocks noGrp="1"/>
          </p:cNvSpPr>
          <p:nvPr>
            <p:ph type="body" idx="1"/>
          </p:nvPr>
        </p:nvSpPr>
        <p:spPr>
          <a:xfrm>
            <a:off x="913774" y="1102290"/>
            <a:ext cx="10351752" cy="5348613"/>
          </a:xfrm>
        </p:spPr>
        <p:txBody>
          <a:bodyPr/>
          <a:lstStyle/>
          <a:p>
            <a:endParaRPr lang="en-US" dirty="0"/>
          </a:p>
        </p:txBody>
      </p:sp>
      <p:pic>
        <p:nvPicPr>
          <p:cNvPr id="5" name="Picture 4">
            <a:extLst>
              <a:ext uri="{FF2B5EF4-FFF2-40B4-BE49-F238E27FC236}">
                <a16:creationId xmlns:a16="http://schemas.microsoft.com/office/drawing/2014/main" id="{2407BA7A-C4F6-CC1D-F45B-5722B9156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74" y="1102290"/>
            <a:ext cx="10339051" cy="5348613"/>
          </a:xfrm>
          <a:prstGeom prst="rect">
            <a:avLst/>
          </a:prstGeom>
        </p:spPr>
      </p:pic>
    </p:spTree>
    <p:extLst>
      <p:ext uri="{BB962C8B-B14F-4D97-AF65-F5344CB8AC3E}">
        <p14:creationId xmlns:p14="http://schemas.microsoft.com/office/powerpoint/2010/main" val="3234489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B3CC35-A1BA-5EAA-2B49-2C0DE5EA2490}"/>
              </a:ext>
            </a:extLst>
          </p:cNvPr>
          <p:cNvSpPr>
            <a:spLocks noGrp="1"/>
          </p:cNvSpPr>
          <p:nvPr>
            <p:ph type="title"/>
          </p:nvPr>
        </p:nvSpPr>
        <p:spPr>
          <a:xfrm>
            <a:off x="913149" y="33499"/>
            <a:ext cx="10364451" cy="1033302"/>
          </a:xfrm>
        </p:spPr>
        <p:txBody>
          <a:bodyPr/>
          <a:lstStyle/>
          <a:p>
            <a:r>
              <a:rPr lang="en-US" dirty="0"/>
              <a:t>Sequence diagram</a:t>
            </a:r>
            <a:br>
              <a:rPr lang="en-US" dirty="0"/>
            </a:br>
            <a:r>
              <a:rPr lang="en-US" sz="2800" cap="none" dirty="0"/>
              <a:t>First half</a:t>
            </a:r>
            <a:endParaRPr lang="en-US" dirty="0"/>
          </a:p>
        </p:txBody>
      </p:sp>
      <p:pic>
        <p:nvPicPr>
          <p:cNvPr id="9" name="Content Placeholder 8">
            <a:extLst>
              <a:ext uri="{FF2B5EF4-FFF2-40B4-BE49-F238E27FC236}">
                <a16:creationId xmlns:a16="http://schemas.microsoft.com/office/drawing/2014/main" id="{484499DE-2E2A-53F9-707E-8E15F7E796A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92162" y="1066800"/>
            <a:ext cx="7007676" cy="5657850"/>
          </a:xfrm>
        </p:spPr>
      </p:pic>
    </p:spTree>
    <p:extLst>
      <p:ext uri="{BB962C8B-B14F-4D97-AF65-F5344CB8AC3E}">
        <p14:creationId xmlns:p14="http://schemas.microsoft.com/office/powerpoint/2010/main" val="4151744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B3CC35-A1BA-5EAA-2B49-2C0DE5EA2490}"/>
              </a:ext>
            </a:extLst>
          </p:cNvPr>
          <p:cNvSpPr>
            <a:spLocks noGrp="1"/>
          </p:cNvSpPr>
          <p:nvPr>
            <p:ph type="title"/>
          </p:nvPr>
        </p:nvSpPr>
        <p:spPr>
          <a:xfrm>
            <a:off x="913149" y="33499"/>
            <a:ext cx="10364451" cy="1033302"/>
          </a:xfrm>
        </p:spPr>
        <p:txBody>
          <a:bodyPr/>
          <a:lstStyle/>
          <a:p>
            <a:r>
              <a:rPr lang="en-US" dirty="0"/>
              <a:t>Sequence diagram</a:t>
            </a:r>
            <a:br>
              <a:rPr lang="en-US" dirty="0"/>
            </a:br>
            <a:r>
              <a:rPr lang="en-US" sz="2800" cap="none" dirty="0"/>
              <a:t>Second half</a:t>
            </a:r>
            <a:endParaRPr lang="en-US" dirty="0"/>
          </a:p>
        </p:txBody>
      </p:sp>
      <p:pic>
        <p:nvPicPr>
          <p:cNvPr id="5" name="Content Placeholder 4">
            <a:extLst>
              <a:ext uri="{FF2B5EF4-FFF2-40B4-BE49-F238E27FC236}">
                <a16:creationId xmlns:a16="http://schemas.microsoft.com/office/drawing/2014/main" id="{5EF16448-59E4-88DC-8A3B-35EBBFE0D58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00175" y="1362075"/>
            <a:ext cx="9372600" cy="5181600"/>
          </a:xfrm>
        </p:spPr>
      </p:pic>
    </p:spTree>
    <p:extLst>
      <p:ext uri="{BB962C8B-B14F-4D97-AF65-F5344CB8AC3E}">
        <p14:creationId xmlns:p14="http://schemas.microsoft.com/office/powerpoint/2010/main" val="1590182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0CE0-6DC8-FBC7-A5C0-D4659C01C1BA}"/>
              </a:ext>
            </a:extLst>
          </p:cNvPr>
          <p:cNvSpPr>
            <a:spLocks noGrp="1"/>
          </p:cNvSpPr>
          <p:nvPr>
            <p:ph type="title"/>
          </p:nvPr>
        </p:nvSpPr>
        <p:spPr>
          <a:xfrm>
            <a:off x="913774" y="200416"/>
            <a:ext cx="10351752" cy="663880"/>
          </a:xfrm>
        </p:spPr>
        <p:txBody>
          <a:bodyPr/>
          <a:lstStyle/>
          <a:p>
            <a:r>
              <a:rPr lang="en-US" dirty="0"/>
              <a:t>Class Diagram:</a:t>
            </a:r>
          </a:p>
        </p:txBody>
      </p:sp>
      <p:sp>
        <p:nvSpPr>
          <p:cNvPr id="3" name="Text Placeholder 2">
            <a:extLst>
              <a:ext uri="{FF2B5EF4-FFF2-40B4-BE49-F238E27FC236}">
                <a16:creationId xmlns:a16="http://schemas.microsoft.com/office/drawing/2014/main" id="{0B32D9FB-A42D-8726-85F0-A43E67094AC5}"/>
              </a:ext>
            </a:extLst>
          </p:cNvPr>
          <p:cNvSpPr>
            <a:spLocks noGrp="1"/>
          </p:cNvSpPr>
          <p:nvPr>
            <p:ph type="body" idx="1"/>
          </p:nvPr>
        </p:nvSpPr>
        <p:spPr>
          <a:xfrm>
            <a:off x="913774" y="864296"/>
            <a:ext cx="11048582" cy="5699342"/>
          </a:xfrm>
        </p:spPr>
        <p:txBody>
          <a:bodyPr/>
          <a:lstStyle/>
          <a:p>
            <a:endParaRPr lang="en-US" dirty="0"/>
          </a:p>
        </p:txBody>
      </p:sp>
      <p:pic>
        <p:nvPicPr>
          <p:cNvPr id="4" name="Picture 3">
            <a:extLst>
              <a:ext uri="{FF2B5EF4-FFF2-40B4-BE49-F238E27FC236}">
                <a16:creationId xmlns:a16="http://schemas.microsoft.com/office/drawing/2014/main" id="{1D40A249-C65B-03C7-1AF6-D76AE2190BBA}"/>
              </a:ext>
            </a:extLst>
          </p:cNvPr>
          <p:cNvPicPr>
            <a:picLocks noChangeAspect="1"/>
          </p:cNvPicPr>
          <p:nvPr/>
        </p:nvPicPr>
        <p:blipFill>
          <a:blip r:embed="rId3" cstate="print"/>
          <a:stretch>
            <a:fillRect/>
          </a:stretch>
        </p:blipFill>
        <p:spPr>
          <a:xfrm>
            <a:off x="588723" y="1020939"/>
            <a:ext cx="11152792" cy="5542699"/>
          </a:xfrm>
          <a:prstGeom prst="rect">
            <a:avLst/>
          </a:prstGeom>
        </p:spPr>
      </p:pic>
    </p:spTree>
    <p:extLst>
      <p:ext uri="{BB962C8B-B14F-4D97-AF65-F5344CB8AC3E}">
        <p14:creationId xmlns:p14="http://schemas.microsoft.com/office/powerpoint/2010/main" val="4288843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5583-1663-3419-52EC-40197C93661F}"/>
              </a:ext>
            </a:extLst>
          </p:cNvPr>
          <p:cNvSpPr>
            <a:spLocks noGrp="1"/>
          </p:cNvSpPr>
          <p:nvPr>
            <p:ph type="title"/>
          </p:nvPr>
        </p:nvSpPr>
        <p:spPr>
          <a:xfrm>
            <a:off x="913774" y="237995"/>
            <a:ext cx="10351752" cy="1093598"/>
          </a:xfrm>
        </p:spPr>
        <p:txBody>
          <a:bodyPr>
            <a:normAutofit fontScale="90000"/>
          </a:bodyPr>
          <a:lstStyle/>
          <a:p>
            <a:r>
              <a:rPr lang="en-US" dirty="0"/>
              <a:t>Prototypes</a:t>
            </a:r>
            <a:br>
              <a:rPr lang="en-US" dirty="0"/>
            </a:br>
            <a:r>
              <a:rPr lang="en-US" dirty="0"/>
              <a:t>Login  </a:t>
            </a:r>
          </a:p>
        </p:txBody>
      </p:sp>
      <p:sp>
        <p:nvSpPr>
          <p:cNvPr id="3" name="Text Placeholder 2">
            <a:extLst>
              <a:ext uri="{FF2B5EF4-FFF2-40B4-BE49-F238E27FC236}">
                <a16:creationId xmlns:a16="http://schemas.microsoft.com/office/drawing/2014/main" id="{406C0232-4C66-86E3-02BF-D92A11477157}"/>
              </a:ext>
            </a:extLst>
          </p:cNvPr>
          <p:cNvSpPr>
            <a:spLocks noGrp="1"/>
          </p:cNvSpPr>
          <p:nvPr>
            <p:ph type="body" idx="1"/>
          </p:nvPr>
        </p:nvSpPr>
        <p:spPr>
          <a:xfrm>
            <a:off x="913774" y="1402915"/>
            <a:ext cx="10351752" cy="5085567"/>
          </a:xfrm>
        </p:spPr>
        <p:txBody>
          <a:bodyPr/>
          <a:lstStyle/>
          <a:p>
            <a:endParaRPr lang="en-US" dirty="0"/>
          </a:p>
        </p:txBody>
      </p:sp>
      <p:pic>
        <p:nvPicPr>
          <p:cNvPr id="4" name="Picture 3">
            <a:extLst>
              <a:ext uri="{FF2B5EF4-FFF2-40B4-BE49-F238E27FC236}">
                <a16:creationId xmlns:a16="http://schemas.microsoft.com/office/drawing/2014/main" id="{8A5E6E85-FA87-8FB1-431E-BB52AA115E08}"/>
              </a:ext>
            </a:extLst>
          </p:cNvPr>
          <p:cNvPicPr>
            <a:picLocks noChangeAspect="1"/>
          </p:cNvPicPr>
          <p:nvPr/>
        </p:nvPicPr>
        <p:blipFill>
          <a:blip r:embed="rId2" cstate="print"/>
          <a:stretch>
            <a:fillRect/>
          </a:stretch>
        </p:blipFill>
        <p:spPr>
          <a:xfrm>
            <a:off x="926474" y="1331594"/>
            <a:ext cx="10339052" cy="5156887"/>
          </a:xfrm>
          <a:prstGeom prst="rect">
            <a:avLst/>
          </a:prstGeom>
        </p:spPr>
      </p:pic>
    </p:spTree>
    <p:extLst>
      <p:ext uri="{BB962C8B-B14F-4D97-AF65-F5344CB8AC3E}">
        <p14:creationId xmlns:p14="http://schemas.microsoft.com/office/powerpoint/2010/main" val="3435925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118A-C36F-250A-CCBE-800597EC3BAE}"/>
              </a:ext>
            </a:extLst>
          </p:cNvPr>
          <p:cNvSpPr>
            <a:spLocks noGrp="1"/>
          </p:cNvSpPr>
          <p:nvPr>
            <p:ph type="title"/>
          </p:nvPr>
        </p:nvSpPr>
        <p:spPr>
          <a:xfrm>
            <a:off x="801039" y="139631"/>
            <a:ext cx="10351752" cy="1062867"/>
          </a:xfrm>
        </p:spPr>
        <p:txBody>
          <a:bodyPr>
            <a:normAutofit fontScale="90000"/>
          </a:bodyPr>
          <a:lstStyle/>
          <a:p>
            <a:r>
              <a:rPr lang="en-US" dirty="0"/>
              <a:t>Prototypes</a:t>
            </a:r>
            <a:br>
              <a:rPr lang="en-US" dirty="0"/>
            </a:br>
            <a:r>
              <a:rPr lang="en-US" dirty="0"/>
              <a:t>dashboard</a:t>
            </a:r>
          </a:p>
        </p:txBody>
      </p:sp>
      <p:sp>
        <p:nvSpPr>
          <p:cNvPr id="3" name="Text Placeholder 2">
            <a:extLst>
              <a:ext uri="{FF2B5EF4-FFF2-40B4-BE49-F238E27FC236}">
                <a16:creationId xmlns:a16="http://schemas.microsoft.com/office/drawing/2014/main" id="{A64C775B-C362-54B2-53F3-D81557BB21BB}"/>
              </a:ext>
            </a:extLst>
          </p:cNvPr>
          <p:cNvSpPr>
            <a:spLocks noGrp="1"/>
          </p:cNvSpPr>
          <p:nvPr>
            <p:ph type="body" idx="1"/>
          </p:nvPr>
        </p:nvSpPr>
        <p:spPr>
          <a:xfrm>
            <a:off x="913774" y="1327759"/>
            <a:ext cx="10351752" cy="5248405"/>
          </a:xfrm>
        </p:spPr>
        <p:txBody>
          <a:bodyPr/>
          <a:lstStyle/>
          <a:p>
            <a:endParaRPr lang="en-US" dirty="0"/>
          </a:p>
        </p:txBody>
      </p:sp>
      <p:pic>
        <p:nvPicPr>
          <p:cNvPr id="4" name="Picture 3">
            <a:extLst>
              <a:ext uri="{FF2B5EF4-FFF2-40B4-BE49-F238E27FC236}">
                <a16:creationId xmlns:a16="http://schemas.microsoft.com/office/drawing/2014/main" id="{CB8193DA-BB57-1909-00A6-EAAD4CB8688A}"/>
              </a:ext>
            </a:extLst>
          </p:cNvPr>
          <p:cNvPicPr>
            <a:picLocks noChangeAspect="1"/>
          </p:cNvPicPr>
          <p:nvPr/>
        </p:nvPicPr>
        <p:blipFill>
          <a:blip r:embed="rId2" cstate="print"/>
          <a:stretch>
            <a:fillRect/>
          </a:stretch>
        </p:blipFill>
        <p:spPr>
          <a:xfrm>
            <a:off x="926474" y="1327759"/>
            <a:ext cx="10351752" cy="5248405"/>
          </a:xfrm>
          <a:prstGeom prst="rect">
            <a:avLst/>
          </a:prstGeom>
        </p:spPr>
      </p:pic>
    </p:spTree>
    <p:extLst>
      <p:ext uri="{BB962C8B-B14F-4D97-AF65-F5344CB8AC3E}">
        <p14:creationId xmlns:p14="http://schemas.microsoft.com/office/powerpoint/2010/main" val="296380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1580-9D68-934E-647D-C8FFED8E1B44}"/>
              </a:ext>
            </a:extLst>
          </p:cNvPr>
          <p:cNvSpPr>
            <a:spLocks noGrp="1"/>
          </p:cNvSpPr>
          <p:nvPr>
            <p:ph type="title"/>
          </p:nvPr>
        </p:nvSpPr>
        <p:spPr>
          <a:xfrm>
            <a:off x="913774" y="227313"/>
            <a:ext cx="10351752" cy="1225705"/>
          </a:xfrm>
        </p:spPr>
        <p:txBody>
          <a:bodyPr>
            <a:normAutofit fontScale="90000"/>
          </a:bodyPr>
          <a:lstStyle/>
          <a:p>
            <a:br>
              <a:rPr lang="en-US" dirty="0"/>
            </a:br>
            <a:br>
              <a:rPr lang="en-US" dirty="0"/>
            </a:br>
            <a:r>
              <a:rPr lang="en-US" dirty="0"/>
              <a:t>prototype</a:t>
            </a:r>
            <a:br>
              <a:rPr lang="en-US" dirty="0"/>
            </a:br>
            <a:r>
              <a:rPr lang="en-US" dirty="0"/>
              <a:t>Location</a:t>
            </a:r>
          </a:p>
        </p:txBody>
      </p:sp>
      <p:sp>
        <p:nvSpPr>
          <p:cNvPr id="3" name="Text Placeholder 2">
            <a:extLst>
              <a:ext uri="{FF2B5EF4-FFF2-40B4-BE49-F238E27FC236}">
                <a16:creationId xmlns:a16="http://schemas.microsoft.com/office/drawing/2014/main" id="{D1298A97-81F0-0F2B-4D48-92CDCA7A769D}"/>
              </a:ext>
            </a:extLst>
          </p:cNvPr>
          <p:cNvSpPr>
            <a:spLocks noGrp="1"/>
          </p:cNvSpPr>
          <p:nvPr>
            <p:ph type="body" idx="1"/>
          </p:nvPr>
        </p:nvSpPr>
        <p:spPr>
          <a:xfrm>
            <a:off x="263047" y="1828800"/>
            <a:ext cx="11928953" cy="4622103"/>
          </a:xfrm>
        </p:spPr>
        <p:txBody>
          <a:bodyPr/>
          <a:lstStyle/>
          <a:p>
            <a:endParaRPr lang="en-US" dirty="0"/>
          </a:p>
        </p:txBody>
      </p:sp>
      <p:pic>
        <p:nvPicPr>
          <p:cNvPr id="4" name="Picture 3">
            <a:extLst>
              <a:ext uri="{FF2B5EF4-FFF2-40B4-BE49-F238E27FC236}">
                <a16:creationId xmlns:a16="http://schemas.microsoft.com/office/drawing/2014/main" id="{F32241B4-0ADA-D1DE-4AD4-89A7F3CC3D25}"/>
              </a:ext>
            </a:extLst>
          </p:cNvPr>
          <p:cNvPicPr>
            <a:picLocks noChangeAspect="1"/>
          </p:cNvPicPr>
          <p:nvPr/>
        </p:nvPicPr>
        <p:blipFill>
          <a:blip r:embed="rId2" cstate="print"/>
          <a:stretch>
            <a:fillRect/>
          </a:stretch>
        </p:blipFill>
        <p:spPr>
          <a:xfrm>
            <a:off x="283923" y="1741119"/>
            <a:ext cx="11766115" cy="4889568"/>
          </a:xfrm>
          <a:prstGeom prst="rect">
            <a:avLst/>
          </a:prstGeom>
        </p:spPr>
      </p:pic>
    </p:spTree>
    <p:extLst>
      <p:ext uri="{BB962C8B-B14F-4D97-AF65-F5344CB8AC3E}">
        <p14:creationId xmlns:p14="http://schemas.microsoft.com/office/powerpoint/2010/main" val="2945194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80B3-9A38-6E95-57E2-57D229D5DEED}"/>
              </a:ext>
            </a:extLst>
          </p:cNvPr>
          <p:cNvSpPr>
            <a:spLocks noGrp="1"/>
          </p:cNvSpPr>
          <p:nvPr>
            <p:ph type="title"/>
          </p:nvPr>
        </p:nvSpPr>
        <p:spPr>
          <a:xfrm>
            <a:off x="913774" y="144473"/>
            <a:ext cx="10351752" cy="1368184"/>
          </a:xfrm>
        </p:spPr>
        <p:txBody>
          <a:bodyPr/>
          <a:lstStyle/>
          <a:p>
            <a:r>
              <a:rPr lang="en-US" dirty="0"/>
              <a:t>Prototype</a:t>
            </a:r>
            <a:br>
              <a:rPr lang="en-US" dirty="0"/>
            </a:br>
            <a:r>
              <a:rPr lang="en-US" dirty="0"/>
              <a:t>search </a:t>
            </a:r>
          </a:p>
        </p:txBody>
      </p:sp>
      <p:sp>
        <p:nvSpPr>
          <p:cNvPr id="3" name="Text Placeholder 2">
            <a:extLst>
              <a:ext uri="{FF2B5EF4-FFF2-40B4-BE49-F238E27FC236}">
                <a16:creationId xmlns:a16="http://schemas.microsoft.com/office/drawing/2014/main" id="{D02C16E2-06EC-41CB-5FA4-3577F7964B6A}"/>
              </a:ext>
            </a:extLst>
          </p:cNvPr>
          <p:cNvSpPr>
            <a:spLocks noGrp="1"/>
          </p:cNvSpPr>
          <p:nvPr>
            <p:ph type="body" idx="1"/>
          </p:nvPr>
        </p:nvSpPr>
        <p:spPr>
          <a:xfrm>
            <a:off x="913774" y="1741118"/>
            <a:ext cx="10351752" cy="5116881"/>
          </a:xfrm>
        </p:spPr>
        <p:txBody>
          <a:bodyPr/>
          <a:lstStyle/>
          <a:p>
            <a:endParaRPr lang="en-US" dirty="0"/>
          </a:p>
        </p:txBody>
      </p:sp>
      <p:pic>
        <p:nvPicPr>
          <p:cNvPr id="4" name="Picture 3">
            <a:extLst>
              <a:ext uri="{FF2B5EF4-FFF2-40B4-BE49-F238E27FC236}">
                <a16:creationId xmlns:a16="http://schemas.microsoft.com/office/drawing/2014/main" id="{C26960E4-EE35-CEC4-4CF5-A639FB4004D0}"/>
              </a:ext>
            </a:extLst>
          </p:cNvPr>
          <p:cNvPicPr>
            <a:picLocks noChangeAspect="1"/>
          </p:cNvPicPr>
          <p:nvPr/>
        </p:nvPicPr>
        <p:blipFill>
          <a:blip r:embed="rId2" cstate="print"/>
          <a:stretch>
            <a:fillRect/>
          </a:stretch>
        </p:blipFill>
        <p:spPr>
          <a:xfrm>
            <a:off x="913774" y="1741119"/>
            <a:ext cx="10351752" cy="4972408"/>
          </a:xfrm>
          <a:prstGeom prst="rect">
            <a:avLst/>
          </a:prstGeom>
        </p:spPr>
      </p:pic>
    </p:spTree>
    <p:extLst>
      <p:ext uri="{BB962C8B-B14F-4D97-AF65-F5344CB8AC3E}">
        <p14:creationId xmlns:p14="http://schemas.microsoft.com/office/powerpoint/2010/main" val="3717413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5438-FF19-8ED6-E7C2-6B747011DCA7}"/>
              </a:ext>
            </a:extLst>
          </p:cNvPr>
          <p:cNvSpPr>
            <a:spLocks noGrp="1"/>
          </p:cNvSpPr>
          <p:nvPr>
            <p:ph type="title"/>
          </p:nvPr>
        </p:nvSpPr>
        <p:spPr>
          <a:xfrm>
            <a:off x="920124" y="85760"/>
            <a:ext cx="10351752" cy="1250758"/>
          </a:xfrm>
        </p:spPr>
        <p:txBody>
          <a:bodyPr/>
          <a:lstStyle/>
          <a:p>
            <a:r>
              <a:rPr lang="en-US" dirty="0"/>
              <a:t>Prototype</a:t>
            </a:r>
            <a:br>
              <a:rPr lang="en-US" dirty="0"/>
            </a:br>
            <a:r>
              <a:rPr lang="en-US" dirty="0"/>
              <a:t>Registration</a:t>
            </a:r>
          </a:p>
        </p:txBody>
      </p:sp>
      <p:sp>
        <p:nvSpPr>
          <p:cNvPr id="3" name="Text Placeholder 2">
            <a:extLst>
              <a:ext uri="{FF2B5EF4-FFF2-40B4-BE49-F238E27FC236}">
                <a16:creationId xmlns:a16="http://schemas.microsoft.com/office/drawing/2014/main" id="{66BC197A-9E30-5AD0-FD4B-EBBB3C5628A2}"/>
              </a:ext>
            </a:extLst>
          </p:cNvPr>
          <p:cNvSpPr>
            <a:spLocks noGrp="1"/>
          </p:cNvSpPr>
          <p:nvPr>
            <p:ph type="body" idx="1"/>
          </p:nvPr>
        </p:nvSpPr>
        <p:spPr>
          <a:xfrm>
            <a:off x="551145" y="1728592"/>
            <a:ext cx="11386159" cy="4835045"/>
          </a:xfrm>
        </p:spPr>
        <p:txBody>
          <a:bodyPr/>
          <a:lstStyle/>
          <a:p>
            <a:endParaRPr lang="en-US" dirty="0"/>
          </a:p>
        </p:txBody>
      </p:sp>
      <p:pic>
        <p:nvPicPr>
          <p:cNvPr id="4" name="Picture 3">
            <a:extLst>
              <a:ext uri="{FF2B5EF4-FFF2-40B4-BE49-F238E27FC236}">
                <a16:creationId xmlns:a16="http://schemas.microsoft.com/office/drawing/2014/main" id="{32E09604-CD79-6088-E054-8DFEE46593F9}"/>
              </a:ext>
            </a:extLst>
          </p:cNvPr>
          <p:cNvPicPr>
            <a:picLocks noChangeAspect="1"/>
          </p:cNvPicPr>
          <p:nvPr/>
        </p:nvPicPr>
        <p:blipFill>
          <a:blip r:embed="rId2" cstate="print"/>
          <a:stretch>
            <a:fillRect/>
          </a:stretch>
        </p:blipFill>
        <p:spPr>
          <a:xfrm>
            <a:off x="551145" y="1728592"/>
            <a:ext cx="11386158" cy="4835044"/>
          </a:xfrm>
          <a:prstGeom prst="rect">
            <a:avLst/>
          </a:prstGeom>
        </p:spPr>
      </p:pic>
    </p:spTree>
    <p:extLst>
      <p:ext uri="{BB962C8B-B14F-4D97-AF65-F5344CB8AC3E}">
        <p14:creationId xmlns:p14="http://schemas.microsoft.com/office/powerpoint/2010/main" val="591331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7A52-8CD1-56E8-7AB9-7DC2A5C69E4A}"/>
              </a:ext>
            </a:extLst>
          </p:cNvPr>
          <p:cNvSpPr>
            <a:spLocks noGrp="1"/>
          </p:cNvSpPr>
          <p:nvPr>
            <p:ph type="title"/>
          </p:nvPr>
        </p:nvSpPr>
        <p:spPr>
          <a:xfrm>
            <a:off x="913775" y="618518"/>
            <a:ext cx="10364451" cy="918052"/>
          </a:xfrm>
        </p:spPr>
        <p:txBody>
          <a:bodyPr>
            <a:normAutofit/>
          </a:bodyPr>
          <a:lstStyle/>
          <a:p>
            <a:r>
              <a:rPr lang="en-US" sz="4800" dirty="0"/>
              <a:t>Introduction</a:t>
            </a:r>
          </a:p>
        </p:txBody>
      </p:sp>
      <p:sp>
        <p:nvSpPr>
          <p:cNvPr id="3" name="Content Placeholder 2">
            <a:extLst>
              <a:ext uri="{FF2B5EF4-FFF2-40B4-BE49-F238E27FC236}">
                <a16:creationId xmlns:a16="http://schemas.microsoft.com/office/drawing/2014/main" id="{0233647D-07E4-B61B-5506-65A189001209}"/>
              </a:ext>
            </a:extLst>
          </p:cNvPr>
          <p:cNvSpPr>
            <a:spLocks noGrp="1"/>
          </p:cNvSpPr>
          <p:nvPr>
            <p:ph sz="quarter" idx="13"/>
          </p:nvPr>
        </p:nvSpPr>
        <p:spPr>
          <a:xfrm>
            <a:off x="913774" y="1310326"/>
            <a:ext cx="10363826" cy="5194169"/>
          </a:xfrm>
        </p:spPr>
        <p:txBody>
          <a:bodyPr>
            <a:noAutofit/>
          </a:bodyPr>
          <a:lstStyle/>
          <a:p>
            <a:r>
              <a:rPr lang="en-US" sz="2400" cap="none" dirty="0"/>
              <a:t>The blood bank system can collect blood from many donors in short from various sources and distribute that blood to needy people who require blood. </a:t>
            </a:r>
          </a:p>
          <a:p>
            <a:r>
              <a:rPr lang="en-US" sz="2400" cap="none" dirty="0"/>
              <a:t> Bank login your account via correct id and password and blood bank register donor’s account if donor does not exist before and also go towards dashboard after registration if donor exists. </a:t>
            </a:r>
          </a:p>
          <a:p>
            <a:r>
              <a:rPr lang="en-US" sz="2400" cap="none" dirty="0"/>
              <a:t> Blood bank searches the existing donor via different filters. </a:t>
            </a:r>
          </a:p>
          <a:p>
            <a:r>
              <a:rPr lang="en-US" sz="2400" cap="none" dirty="0"/>
              <a:t>Blood bank check the stock details like how many total number of bags exist with blood groups. </a:t>
            </a:r>
          </a:p>
          <a:p>
            <a:r>
              <a:rPr lang="en-US" sz="2400" cap="none" dirty="0"/>
              <a:t>Blood bank have different types of contact methods like via website, email and telephone, the most popular method in our country. </a:t>
            </a:r>
          </a:p>
        </p:txBody>
      </p:sp>
    </p:spTree>
    <p:extLst>
      <p:ext uri="{BB962C8B-B14F-4D97-AF65-F5344CB8AC3E}">
        <p14:creationId xmlns:p14="http://schemas.microsoft.com/office/powerpoint/2010/main" val="716312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26A8-2375-BBC0-EB0D-D3E1A94D5C1A}"/>
              </a:ext>
            </a:extLst>
          </p:cNvPr>
          <p:cNvSpPr>
            <a:spLocks noGrp="1"/>
          </p:cNvSpPr>
          <p:nvPr>
            <p:ph type="title"/>
          </p:nvPr>
        </p:nvSpPr>
        <p:spPr>
          <a:xfrm>
            <a:off x="913774" y="127105"/>
            <a:ext cx="10351752" cy="925081"/>
          </a:xfrm>
        </p:spPr>
        <p:txBody>
          <a:bodyPr/>
          <a:lstStyle/>
          <a:p>
            <a:r>
              <a:rPr lang="en-US" dirty="0"/>
              <a:t>Collaboration diagram:</a:t>
            </a:r>
          </a:p>
        </p:txBody>
      </p:sp>
      <p:sp>
        <p:nvSpPr>
          <p:cNvPr id="3" name="Text Placeholder 2">
            <a:extLst>
              <a:ext uri="{FF2B5EF4-FFF2-40B4-BE49-F238E27FC236}">
                <a16:creationId xmlns:a16="http://schemas.microsoft.com/office/drawing/2014/main" id="{0A5CE83D-2B8C-08CA-5070-13FC8A684F23}"/>
              </a:ext>
            </a:extLst>
          </p:cNvPr>
          <p:cNvSpPr>
            <a:spLocks noGrp="1"/>
          </p:cNvSpPr>
          <p:nvPr>
            <p:ph type="body" idx="1"/>
          </p:nvPr>
        </p:nvSpPr>
        <p:spPr>
          <a:xfrm>
            <a:off x="913774" y="1052186"/>
            <a:ext cx="10351752" cy="5574081"/>
          </a:xfrm>
        </p:spPr>
        <p:txBody>
          <a:bodyPr/>
          <a:lstStyle/>
          <a:p>
            <a:endParaRPr lang="en-US" dirty="0"/>
          </a:p>
        </p:txBody>
      </p:sp>
      <p:pic>
        <p:nvPicPr>
          <p:cNvPr id="5" name="Picture 4">
            <a:extLst>
              <a:ext uri="{FF2B5EF4-FFF2-40B4-BE49-F238E27FC236}">
                <a16:creationId xmlns:a16="http://schemas.microsoft.com/office/drawing/2014/main" id="{B2BB2248-F0DD-98C4-91EC-93190F2E457F}"/>
              </a:ext>
            </a:extLst>
          </p:cNvPr>
          <p:cNvPicPr>
            <a:picLocks noChangeAspect="1"/>
          </p:cNvPicPr>
          <p:nvPr/>
        </p:nvPicPr>
        <p:blipFill>
          <a:blip r:embed="rId2"/>
          <a:stretch>
            <a:fillRect/>
          </a:stretch>
        </p:blipFill>
        <p:spPr>
          <a:xfrm>
            <a:off x="926474" y="1154233"/>
            <a:ext cx="10351752" cy="5472034"/>
          </a:xfrm>
          <a:prstGeom prst="rect">
            <a:avLst/>
          </a:prstGeom>
        </p:spPr>
      </p:pic>
      <p:cxnSp>
        <p:nvCxnSpPr>
          <p:cNvPr id="6" name="Straight Arrow Connector 5">
            <a:extLst>
              <a:ext uri="{FF2B5EF4-FFF2-40B4-BE49-F238E27FC236}">
                <a16:creationId xmlns:a16="http://schemas.microsoft.com/office/drawing/2014/main" id="{5AA94EC2-B2B5-5ADB-A49B-0F687860BE56}"/>
              </a:ext>
            </a:extLst>
          </p:cNvPr>
          <p:cNvCxnSpPr/>
          <p:nvPr/>
        </p:nvCxnSpPr>
        <p:spPr>
          <a:xfrm flipV="1">
            <a:off x="3714161" y="2432115"/>
            <a:ext cx="1300899" cy="1583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8" name="Ink 7">
                <a:extLst>
                  <a:ext uri="{FF2B5EF4-FFF2-40B4-BE49-F238E27FC236}">
                    <a16:creationId xmlns:a16="http://schemas.microsoft.com/office/drawing/2014/main" id="{5DC17E1D-20C9-1C40-27FD-6F7FAF60F1F9}"/>
                  </a:ext>
                </a:extLst>
              </p14:cNvPr>
              <p14:cNvContentPartPr/>
              <p14:nvPr/>
            </p14:nvContentPartPr>
            <p14:xfrm>
              <a:off x="2592353" y="3600705"/>
              <a:ext cx="360" cy="360"/>
            </p14:xfrm>
          </p:contentPart>
        </mc:Choice>
        <mc:Fallback xmlns="">
          <p:pic>
            <p:nvPicPr>
              <p:cNvPr id="8" name="Ink 7">
                <a:extLst>
                  <a:ext uri="{FF2B5EF4-FFF2-40B4-BE49-F238E27FC236}">
                    <a16:creationId xmlns:a16="http://schemas.microsoft.com/office/drawing/2014/main" id="{5DC17E1D-20C9-1C40-27FD-6F7FAF60F1F9}"/>
                  </a:ext>
                </a:extLst>
              </p:cNvPr>
              <p:cNvPicPr/>
              <p:nvPr/>
            </p:nvPicPr>
            <p:blipFill>
              <a:blip r:embed="rId4"/>
              <a:stretch>
                <a:fillRect/>
              </a:stretch>
            </p:blipFill>
            <p:spPr>
              <a:xfrm>
                <a:off x="2574353" y="349306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9" name="Ink 8">
                <a:extLst>
                  <a:ext uri="{FF2B5EF4-FFF2-40B4-BE49-F238E27FC236}">
                    <a16:creationId xmlns:a16="http://schemas.microsoft.com/office/drawing/2014/main" id="{B32C2655-8BB1-58CA-4DDE-773F006B48A4}"/>
                  </a:ext>
                </a:extLst>
              </p14:cNvPr>
              <p14:cNvContentPartPr/>
              <p14:nvPr/>
            </p14:nvContentPartPr>
            <p14:xfrm>
              <a:off x="3427913" y="3137025"/>
              <a:ext cx="126360" cy="20880"/>
            </p14:xfrm>
          </p:contentPart>
        </mc:Choice>
        <mc:Fallback xmlns="">
          <p:pic>
            <p:nvPicPr>
              <p:cNvPr id="9" name="Ink 8">
                <a:extLst>
                  <a:ext uri="{FF2B5EF4-FFF2-40B4-BE49-F238E27FC236}">
                    <a16:creationId xmlns:a16="http://schemas.microsoft.com/office/drawing/2014/main" id="{B32C2655-8BB1-58CA-4DDE-773F006B48A4}"/>
                  </a:ext>
                </a:extLst>
              </p:cNvPr>
              <p:cNvPicPr/>
              <p:nvPr/>
            </p:nvPicPr>
            <p:blipFill>
              <a:blip r:embed="rId6"/>
              <a:stretch>
                <a:fillRect/>
              </a:stretch>
            </p:blipFill>
            <p:spPr>
              <a:xfrm>
                <a:off x="3409913" y="3029025"/>
                <a:ext cx="162000" cy="23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5E6ED5B-6C86-EC08-D5C8-E2971583E8B3}"/>
                  </a:ext>
                </a:extLst>
              </p14:cNvPr>
              <p14:cNvContentPartPr/>
              <p14:nvPr/>
            </p14:nvContentPartPr>
            <p14:xfrm>
              <a:off x="3422153" y="3129465"/>
              <a:ext cx="360" cy="360"/>
            </p14:xfrm>
          </p:contentPart>
        </mc:Choice>
        <mc:Fallback xmlns="">
          <p:pic>
            <p:nvPicPr>
              <p:cNvPr id="10" name="Ink 9">
                <a:extLst>
                  <a:ext uri="{FF2B5EF4-FFF2-40B4-BE49-F238E27FC236}">
                    <a16:creationId xmlns:a16="http://schemas.microsoft.com/office/drawing/2014/main" id="{E5E6ED5B-6C86-EC08-D5C8-E2971583E8B3}"/>
                  </a:ext>
                </a:extLst>
              </p:cNvPr>
              <p:cNvPicPr/>
              <p:nvPr/>
            </p:nvPicPr>
            <p:blipFill>
              <a:blip r:embed="rId8"/>
              <a:stretch>
                <a:fillRect/>
              </a:stretch>
            </p:blipFill>
            <p:spPr>
              <a:xfrm>
                <a:off x="3404153" y="30218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CF00F2E4-29E7-50FA-E563-3AC77C904E19}"/>
                  </a:ext>
                </a:extLst>
              </p14:cNvPr>
              <p14:cNvContentPartPr/>
              <p14:nvPr/>
            </p14:nvContentPartPr>
            <p14:xfrm>
              <a:off x="3535193" y="3252225"/>
              <a:ext cx="360" cy="360"/>
            </p14:xfrm>
          </p:contentPart>
        </mc:Choice>
        <mc:Fallback xmlns="">
          <p:pic>
            <p:nvPicPr>
              <p:cNvPr id="11" name="Ink 10">
                <a:extLst>
                  <a:ext uri="{FF2B5EF4-FFF2-40B4-BE49-F238E27FC236}">
                    <a16:creationId xmlns:a16="http://schemas.microsoft.com/office/drawing/2014/main" id="{CF00F2E4-29E7-50FA-E563-3AC77C904E19}"/>
                  </a:ext>
                </a:extLst>
              </p:cNvPr>
              <p:cNvPicPr/>
              <p:nvPr/>
            </p:nvPicPr>
            <p:blipFill>
              <a:blip r:embed="rId10"/>
              <a:stretch>
                <a:fillRect/>
              </a:stretch>
            </p:blipFill>
            <p:spPr>
              <a:xfrm>
                <a:off x="3517193" y="3144225"/>
                <a:ext cx="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6F7377A4-D12D-0F55-9239-A99B371440DF}"/>
                  </a:ext>
                </a:extLst>
              </p14:cNvPr>
              <p14:cNvContentPartPr/>
              <p14:nvPr/>
            </p14:nvContentPartPr>
            <p14:xfrm>
              <a:off x="-320767" y="2686305"/>
              <a:ext cx="360" cy="360"/>
            </p14:xfrm>
          </p:contentPart>
        </mc:Choice>
        <mc:Fallback xmlns="">
          <p:pic>
            <p:nvPicPr>
              <p:cNvPr id="28" name="Ink 27">
                <a:extLst>
                  <a:ext uri="{FF2B5EF4-FFF2-40B4-BE49-F238E27FC236}">
                    <a16:creationId xmlns:a16="http://schemas.microsoft.com/office/drawing/2014/main" id="{6F7377A4-D12D-0F55-9239-A99B371440DF}"/>
                  </a:ext>
                </a:extLst>
              </p:cNvPr>
              <p:cNvPicPr/>
              <p:nvPr/>
            </p:nvPicPr>
            <p:blipFill>
              <a:blip r:embed="rId12"/>
              <a:stretch>
                <a:fillRect/>
              </a:stretch>
            </p:blipFill>
            <p:spPr>
              <a:xfrm>
                <a:off x="-325087" y="2681985"/>
                <a:ext cx="9000" cy="9000"/>
              </a:xfrm>
              <a:prstGeom prst="rect">
                <a:avLst/>
              </a:prstGeom>
            </p:spPr>
          </p:pic>
        </mc:Fallback>
      </mc:AlternateContent>
      <p:sp>
        <p:nvSpPr>
          <p:cNvPr id="12" name="Rectangle: Diagonal Corners Rounded 11">
            <a:extLst>
              <a:ext uri="{FF2B5EF4-FFF2-40B4-BE49-F238E27FC236}">
                <a16:creationId xmlns:a16="http://schemas.microsoft.com/office/drawing/2014/main" id="{4E763018-F17F-C37D-A418-4CE412C47693}"/>
              </a:ext>
            </a:extLst>
          </p:cNvPr>
          <p:cNvSpPr/>
          <p:nvPr/>
        </p:nvSpPr>
        <p:spPr>
          <a:xfrm>
            <a:off x="3834765" y="3157905"/>
            <a:ext cx="462915" cy="168225"/>
          </a:xfrm>
          <a:prstGeom prst="round2Diag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050" dirty="0"/>
              <a:t>login</a:t>
            </a:r>
          </a:p>
        </p:txBody>
      </p:sp>
    </p:spTree>
    <p:extLst>
      <p:ext uri="{BB962C8B-B14F-4D97-AF65-F5344CB8AC3E}">
        <p14:creationId xmlns:p14="http://schemas.microsoft.com/office/powerpoint/2010/main" val="3825243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E6FF-A112-CBBE-E39A-E0563FE84B22}"/>
              </a:ext>
            </a:extLst>
          </p:cNvPr>
          <p:cNvSpPr>
            <a:spLocks noGrp="1"/>
          </p:cNvSpPr>
          <p:nvPr>
            <p:ph type="title"/>
          </p:nvPr>
        </p:nvSpPr>
        <p:spPr>
          <a:xfrm>
            <a:off x="913774" y="210097"/>
            <a:ext cx="10351752" cy="749716"/>
          </a:xfrm>
        </p:spPr>
        <p:txBody>
          <a:bodyPr/>
          <a:lstStyle/>
          <a:p>
            <a:r>
              <a:rPr lang="en-US" dirty="0"/>
              <a:t>Component diagram</a:t>
            </a:r>
          </a:p>
        </p:txBody>
      </p:sp>
      <p:sp>
        <p:nvSpPr>
          <p:cNvPr id="3" name="Text Placeholder 2">
            <a:extLst>
              <a:ext uri="{FF2B5EF4-FFF2-40B4-BE49-F238E27FC236}">
                <a16:creationId xmlns:a16="http://schemas.microsoft.com/office/drawing/2014/main" id="{57CA10D8-51C8-EEF8-7E25-A469E491CC28}"/>
              </a:ext>
            </a:extLst>
          </p:cNvPr>
          <p:cNvSpPr>
            <a:spLocks noGrp="1"/>
          </p:cNvSpPr>
          <p:nvPr>
            <p:ph type="body" idx="1"/>
          </p:nvPr>
        </p:nvSpPr>
        <p:spPr>
          <a:xfrm>
            <a:off x="913774" y="1327759"/>
            <a:ext cx="10351752" cy="5035463"/>
          </a:xfrm>
        </p:spPr>
        <p:txBody>
          <a:bodyPr/>
          <a:lstStyle/>
          <a:p>
            <a:endParaRPr lang="en-US" dirty="0"/>
          </a:p>
        </p:txBody>
      </p:sp>
      <p:pic>
        <p:nvPicPr>
          <p:cNvPr id="4" name="Picture 3">
            <a:extLst>
              <a:ext uri="{FF2B5EF4-FFF2-40B4-BE49-F238E27FC236}">
                <a16:creationId xmlns:a16="http://schemas.microsoft.com/office/drawing/2014/main" id="{EFCA78B8-7484-6CA8-38CA-78B0AB0A9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74" y="1327759"/>
            <a:ext cx="10339052" cy="5035463"/>
          </a:xfrm>
          <a:prstGeom prst="rect">
            <a:avLst/>
          </a:prstGeom>
        </p:spPr>
      </p:pic>
    </p:spTree>
    <p:extLst>
      <p:ext uri="{BB962C8B-B14F-4D97-AF65-F5344CB8AC3E}">
        <p14:creationId xmlns:p14="http://schemas.microsoft.com/office/powerpoint/2010/main" val="1897034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4CE6-06AB-3CDD-1070-7314C2F07666}"/>
              </a:ext>
            </a:extLst>
          </p:cNvPr>
          <p:cNvSpPr>
            <a:spLocks noGrp="1"/>
          </p:cNvSpPr>
          <p:nvPr>
            <p:ph type="title"/>
          </p:nvPr>
        </p:nvSpPr>
        <p:spPr>
          <a:xfrm>
            <a:off x="913774" y="159261"/>
            <a:ext cx="10351752" cy="708005"/>
          </a:xfrm>
        </p:spPr>
        <p:txBody>
          <a:bodyPr/>
          <a:lstStyle/>
          <a:p>
            <a:r>
              <a:rPr lang="en-US" dirty="0"/>
              <a:t>State Machine diagram</a:t>
            </a:r>
          </a:p>
        </p:txBody>
      </p:sp>
      <p:sp>
        <p:nvSpPr>
          <p:cNvPr id="3" name="Text Placeholder 2">
            <a:extLst>
              <a:ext uri="{FF2B5EF4-FFF2-40B4-BE49-F238E27FC236}">
                <a16:creationId xmlns:a16="http://schemas.microsoft.com/office/drawing/2014/main" id="{DDAD786D-57EF-79EE-BE66-7BF1551C7D00}"/>
              </a:ext>
            </a:extLst>
          </p:cNvPr>
          <p:cNvSpPr>
            <a:spLocks noGrp="1"/>
          </p:cNvSpPr>
          <p:nvPr>
            <p:ph type="body" idx="1"/>
          </p:nvPr>
        </p:nvSpPr>
        <p:spPr>
          <a:xfrm>
            <a:off x="913774" y="1602557"/>
            <a:ext cx="10351752" cy="4524866"/>
          </a:xfrm>
        </p:spPr>
        <p:txBody>
          <a:bodyPr/>
          <a:lstStyle/>
          <a:p>
            <a:endParaRPr lang="en-US" dirty="0"/>
          </a:p>
        </p:txBody>
      </p:sp>
      <p:pic>
        <p:nvPicPr>
          <p:cNvPr id="4" name="Picture 3">
            <a:extLst>
              <a:ext uri="{FF2B5EF4-FFF2-40B4-BE49-F238E27FC236}">
                <a16:creationId xmlns:a16="http://schemas.microsoft.com/office/drawing/2014/main" id="{AC3682DA-A65D-6D9D-CB05-9EBFDD9D6EA5}"/>
              </a:ext>
            </a:extLst>
          </p:cNvPr>
          <p:cNvPicPr>
            <a:picLocks noChangeAspect="1"/>
          </p:cNvPicPr>
          <p:nvPr/>
        </p:nvPicPr>
        <p:blipFill>
          <a:blip r:embed="rId2" cstate="print"/>
          <a:stretch>
            <a:fillRect/>
          </a:stretch>
        </p:blipFill>
        <p:spPr>
          <a:xfrm>
            <a:off x="926474" y="1602557"/>
            <a:ext cx="10339052" cy="4524866"/>
          </a:xfrm>
          <a:prstGeom prst="rect">
            <a:avLst/>
          </a:prstGeom>
        </p:spPr>
      </p:pic>
    </p:spTree>
    <p:extLst>
      <p:ext uri="{BB962C8B-B14F-4D97-AF65-F5344CB8AC3E}">
        <p14:creationId xmlns:p14="http://schemas.microsoft.com/office/powerpoint/2010/main" val="3148386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3685-2699-5122-1B10-6C99A9DD5E53}"/>
              </a:ext>
            </a:extLst>
          </p:cNvPr>
          <p:cNvSpPr>
            <a:spLocks noGrp="1"/>
          </p:cNvSpPr>
          <p:nvPr>
            <p:ph type="title"/>
          </p:nvPr>
        </p:nvSpPr>
        <p:spPr/>
        <p:txBody>
          <a:bodyPr>
            <a:normAutofit/>
          </a:bodyPr>
          <a:lstStyle/>
          <a:p>
            <a:r>
              <a:rPr lang="en-US" sz="4800" dirty="0"/>
              <a:t>Future work</a:t>
            </a:r>
          </a:p>
        </p:txBody>
      </p:sp>
      <p:sp>
        <p:nvSpPr>
          <p:cNvPr id="3" name="Content Placeholder 2">
            <a:extLst>
              <a:ext uri="{FF2B5EF4-FFF2-40B4-BE49-F238E27FC236}">
                <a16:creationId xmlns:a16="http://schemas.microsoft.com/office/drawing/2014/main" id="{987F4576-5DF6-7547-B36A-59D1D26242C4}"/>
              </a:ext>
            </a:extLst>
          </p:cNvPr>
          <p:cNvSpPr>
            <a:spLocks noGrp="1"/>
          </p:cNvSpPr>
          <p:nvPr>
            <p:ph sz="quarter" idx="13"/>
          </p:nvPr>
        </p:nvSpPr>
        <p:spPr/>
        <p:txBody>
          <a:bodyPr>
            <a:normAutofit/>
          </a:bodyPr>
          <a:lstStyle/>
          <a:p>
            <a:r>
              <a:rPr lang="en-US" sz="2400" cap="none" dirty="0">
                <a:effectLst/>
                <a:latin typeface="+mj-lt"/>
                <a:ea typeface="Calibri" panose="020F0502020204030204" pitchFamily="34" charset="0"/>
              </a:rPr>
              <a:t>Our future work would be to integrate this blood bank management system with other health care provider centers, hospitals and blood banks. We will add new features as well and when required. And improving its effectiveness as well.</a:t>
            </a:r>
          </a:p>
          <a:p>
            <a:pPr marL="0" indent="0">
              <a:buNone/>
            </a:pPr>
            <a:endParaRPr lang="en-US" dirty="0"/>
          </a:p>
        </p:txBody>
      </p:sp>
    </p:spTree>
    <p:extLst>
      <p:ext uri="{BB962C8B-B14F-4D97-AF65-F5344CB8AC3E}">
        <p14:creationId xmlns:p14="http://schemas.microsoft.com/office/powerpoint/2010/main" val="62119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AA5D-473D-3DB1-B08F-004F53A06F16}"/>
              </a:ext>
            </a:extLst>
          </p:cNvPr>
          <p:cNvSpPr>
            <a:spLocks noGrp="1"/>
          </p:cNvSpPr>
          <p:nvPr>
            <p:ph type="title"/>
          </p:nvPr>
        </p:nvSpPr>
        <p:spPr>
          <a:xfrm>
            <a:off x="913775" y="618517"/>
            <a:ext cx="10364451" cy="5467958"/>
          </a:xfrm>
        </p:spPr>
        <p:txBody>
          <a:bodyPr>
            <a:normAutofit/>
          </a:bodyPr>
          <a:lstStyle/>
          <a:p>
            <a:r>
              <a:rPr lang="en-US" sz="11500" b="1" cap="none" dirty="0">
                <a:latin typeface="Rage Italic" panose="03070502040507070304" pitchFamily="66" charset="0"/>
              </a:rPr>
              <a:t>Any Question </a:t>
            </a:r>
            <a:endParaRPr lang="en-US" b="1" dirty="0">
              <a:latin typeface="Rage Italic" panose="03070502040507070304" pitchFamily="66" charset="0"/>
            </a:endParaRPr>
          </a:p>
        </p:txBody>
      </p:sp>
    </p:spTree>
    <p:extLst>
      <p:ext uri="{BB962C8B-B14F-4D97-AF65-F5344CB8AC3E}">
        <p14:creationId xmlns:p14="http://schemas.microsoft.com/office/powerpoint/2010/main" val="2487709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AA5D-473D-3DB1-B08F-004F53A06F16}"/>
              </a:ext>
            </a:extLst>
          </p:cNvPr>
          <p:cNvSpPr>
            <a:spLocks noGrp="1"/>
          </p:cNvSpPr>
          <p:nvPr>
            <p:ph type="title"/>
          </p:nvPr>
        </p:nvSpPr>
        <p:spPr>
          <a:xfrm>
            <a:off x="913775" y="618517"/>
            <a:ext cx="10364451" cy="5467958"/>
          </a:xfrm>
        </p:spPr>
        <p:txBody>
          <a:bodyPr>
            <a:normAutofit/>
          </a:bodyPr>
          <a:lstStyle/>
          <a:p>
            <a:r>
              <a:rPr lang="en-US" sz="11500" b="1" cap="none" dirty="0">
                <a:latin typeface="Rage Italic" panose="03070502040507070304" pitchFamily="66" charset="0"/>
              </a:rPr>
              <a:t>Thank you </a:t>
            </a:r>
            <a:endParaRPr lang="en-US" b="1" dirty="0">
              <a:latin typeface="Rage Italic" panose="03070502040507070304" pitchFamily="66" charset="0"/>
            </a:endParaRPr>
          </a:p>
        </p:txBody>
      </p:sp>
    </p:spTree>
    <p:extLst>
      <p:ext uri="{BB962C8B-B14F-4D97-AF65-F5344CB8AC3E}">
        <p14:creationId xmlns:p14="http://schemas.microsoft.com/office/powerpoint/2010/main" val="2944495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A055-930C-96D9-6150-5EDBCC069565}"/>
              </a:ext>
            </a:extLst>
          </p:cNvPr>
          <p:cNvSpPr>
            <a:spLocks noGrp="1"/>
          </p:cNvSpPr>
          <p:nvPr>
            <p:ph type="title"/>
          </p:nvPr>
        </p:nvSpPr>
        <p:spPr>
          <a:xfrm>
            <a:off x="913775" y="618517"/>
            <a:ext cx="10364451" cy="767223"/>
          </a:xfrm>
        </p:spPr>
        <p:txBody>
          <a:bodyPr>
            <a:normAutofit/>
          </a:bodyPr>
          <a:lstStyle/>
          <a:p>
            <a:r>
              <a:rPr lang="en-US" sz="4800" dirty="0"/>
              <a:t>Introduction</a:t>
            </a:r>
          </a:p>
        </p:txBody>
      </p:sp>
      <p:sp>
        <p:nvSpPr>
          <p:cNvPr id="3" name="Content Placeholder 2">
            <a:extLst>
              <a:ext uri="{FF2B5EF4-FFF2-40B4-BE49-F238E27FC236}">
                <a16:creationId xmlns:a16="http://schemas.microsoft.com/office/drawing/2014/main" id="{41621B3F-9EA6-F4F2-6387-6C0459F7675E}"/>
              </a:ext>
            </a:extLst>
          </p:cNvPr>
          <p:cNvSpPr>
            <a:spLocks noGrp="1"/>
          </p:cNvSpPr>
          <p:nvPr>
            <p:ph sz="quarter" idx="13"/>
          </p:nvPr>
        </p:nvSpPr>
        <p:spPr>
          <a:xfrm>
            <a:off x="913774" y="1385740"/>
            <a:ext cx="10363826" cy="5099901"/>
          </a:xfrm>
        </p:spPr>
        <p:txBody>
          <a:bodyPr>
            <a:normAutofit/>
          </a:bodyPr>
          <a:lstStyle/>
          <a:p>
            <a:r>
              <a:rPr lang="en-US" sz="2400" cap="none" dirty="0"/>
              <a:t>Other functions of our project are acceptor and donor feedback. </a:t>
            </a:r>
          </a:p>
          <a:p>
            <a:r>
              <a:rPr lang="en-US" sz="2400" cap="none" dirty="0"/>
              <a:t>It helps the system to improve its services. In short this section is for user experience. </a:t>
            </a:r>
          </a:p>
          <a:p>
            <a:r>
              <a:rPr lang="en-US" sz="2400" cap="none" dirty="0"/>
              <a:t>There are also blood camp details. Camp organized by the blood bank in different areas in different times. Time and location are pre uploaded on the application . and also the details are shared with current user via email and text messages.</a:t>
            </a:r>
          </a:p>
          <a:p>
            <a:r>
              <a:rPr lang="en-US" sz="2400" cap="none" dirty="0"/>
              <a:t> In the blood bank, volunteers donate blood and bank also buys blood. Bank buys only rare blood groups. At the end there are the payment methods of buying and selling the blood. </a:t>
            </a:r>
            <a:endParaRPr lang="en-US" sz="2400" b="1" cap="none" dirty="0"/>
          </a:p>
          <a:p>
            <a:endParaRPr lang="en-US" dirty="0"/>
          </a:p>
        </p:txBody>
      </p:sp>
    </p:spTree>
    <p:extLst>
      <p:ext uri="{BB962C8B-B14F-4D97-AF65-F5344CB8AC3E}">
        <p14:creationId xmlns:p14="http://schemas.microsoft.com/office/powerpoint/2010/main" val="2980257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78CF-E9D2-9E84-73CB-3EE357135008}"/>
              </a:ext>
            </a:extLst>
          </p:cNvPr>
          <p:cNvSpPr>
            <a:spLocks noGrp="1"/>
          </p:cNvSpPr>
          <p:nvPr>
            <p:ph type="title"/>
          </p:nvPr>
        </p:nvSpPr>
        <p:spPr>
          <a:xfrm>
            <a:off x="913775" y="618517"/>
            <a:ext cx="10364451" cy="672955"/>
          </a:xfrm>
        </p:spPr>
        <p:txBody>
          <a:bodyPr/>
          <a:lstStyle/>
          <a:p>
            <a:r>
              <a:rPr lang="en-US" dirty="0"/>
              <a:t>Background</a:t>
            </a:r>
            <a:endParaRPr lang="en-US" b="1" dirty="0"/>
          </a:p>
        </p:txBody>
      </p:sp>
      <p:sp>
        <p:nvSpPr>
          <p:cNvPr id="3" name="Content Placeholder 2">
            <a:extLst>
              <a:ext uri="{FF2B5EF4-FFF2-40B4-BE49-F238E27FC236}">
                <a16:creationId xmlns:a16="http://schemas.microsoft.com/office/drawing/2014/main" id="{E6A64327-F5A9-D188-C112-2E8465F0A2B3}"/>
              </a:ext>
            </a:extLst>
          </p:cNvPr>
          <p:cNvSpPr>
            <a:spLocks noGrp="1"/>
          </p:cNvSpPr>
          <p:nvPr>
            <p:ph sz="quarter" idx="13"/>
          </p:nvPr>
        </p:nvSpPr>
        <p:spPr>
          <a:xfrm>
            <a:off x="913774" y="1508290"/>
            <a:ext cx="10363826" cy="4282910"/>
          </a:xfrm>
        </p:spPr>
        <p:txBody>
          <a:bodyPr>
            <a:normAutofit/>
          </a:bodyPr>
          <a:lstStyle/>
          <a:p>
            <a:r>
              <a:rPr lang="en-US" sz="2400" cap="none" dirty="0"/>
              <a:t>To provide an efficient donor and blood stock management system to the blood bank by recording the donor and blood details. </a:t>
            </a:r>
          </a:p>
          <a:p>
            <a:r>
              <a:rPr lang="en-US" sz="2400" cap="none" dirty="0"/>
              <a:t>To provide pure blood with no wastage blood is been collected in different types of packs. </a:t>
            </a:r>
          </a:p>
          <a:p>
            <a:r>
              <a:rPr lang="en-US" sz="2400" cap="none"/>
              <a:t>To </a:t>
            </a:r>
            <a:r>
              <a:rPr lang="en-US" sz="2400" cap="none" dirty="0"/>
              <a:t>provide immediate storage and retrieval of data and information.</a:t>
            </a:r>
          </a:p>
        </p:txBody>
      </p:sp>
    </p:spTree>
    <p:extLst>
      <p:ext uri="{BB962C8B-B14F-4D97-AF65-F5344CB8AC3E}">
        <p14:creationId xmlns:p14="http://schemas.microsoft.com/office/powerpoint/2010/main" val="1090139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765-40E0-AB68-22B8-0CE3737C061D}"/>
              </a:ext>
            </a:extLst>
          </p:cNvPr>
          <p:cNvSpPr>
            <a:spLocks noGrp="1"/>
          </p:cNvSpPr>
          <p:nvPr>
            <p:ph type="title"/>
          </p:nvPr>
        </p:nvSpPr>
        <p:spPr>
          <a:xfrm>
            <a:off x="913775" y="618518"/>
            <a:ext cx="10364451" cy="899198"/>
          </a:xfrm>
        </p:spPr>
        <p:txBody>
          <a:bodyPr/>
          <a:lstStyle/>
          <a:p>
            <a:r>
              <a:rPr lang="en-US" dirty="0"/>
              <a:t>Limitations </a:t>
            </a:r>
          </a:p>
        </p:txBody>
      </p:sp>
      <p:sp>
        <p:nvSpPr>
          <p:cNvPr id="3" name="Content Placeholder 2">
            <a:extLst>
              <a:ext uri="{FF2B5EF4-FFF2-40B4-BE49-F238E27FC236}">
                <a16:creationId xmlns:a16="http://schemas.microsoft.com/office/drawing/2014/main" id="{1815D16C-D1EA-CC0E-2CAD-0353F05C2D91}"/>
              </a:ext>
            </a:extLst>
          </p:cNvPr>
          <p:cNvSpPr>
            <a:spLocks noGrp="1"/>
          </p:cNvSpPr>
          <p:nvPr>
            <p:ph sz="quarter" idx="13"/>
          </p:nvPr>
        </p:nvSpPr>
        <p:spPr>
          <a:xfrm>
            <a:off x="913774" y="1611984"/>
            <a:ext cx="10363826" cy="4179215"/>
          </a:xfrm>
        </p:spPr>
        <p:txBody>
          <a:bodyPr>
            <a:normAutofit/>
          </a:bodyPr>
          <a:lstStyle/>
          <a:p>
            <a:r>
              <a:rPr lang="en-US" sz="2400" cap="none" dirty="0"/>
              <a:t>No work in Pakistan. </a:t>
            </a:r>
          </a:p>
          <a:p>
            <a:r>
              <a:rPr lang="en-US" sz="2400" cap="none" dirty="0"/>
              <a:t>Limited location .</a:t>
            </a:r>
          </a:p>
          <a:p>
            <a:endParaRPr lang="en-US" sz="2400" cap="none" dirty="0"/>
          </a:p>
        </p:txBody>
      </p:sp>
    </p:spTree>
    <p:extLst>
      <p:ext uri="{BB962C8B-B14F-4D97-AF65-F5344CB8AC3E}">
        <p14:creationId xmlns:p14="http://schemas.microsoft.com/office/powerpoint/2010/main" val="4050511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E541-66BA-1CE0-2FBA-B7A7F4EF60C9}"/>
              </a:ext>
            </a:extLst>
          </p:cNvPr>
          <p:cNvSpPr>
            <a:spLocks noGrp="1"/>
          </p:cNvSpPr>
          <p:nvPr>
            <p:ph type="title"/>
          </p:nvPr>
        </p:nvSpPr>
        <p:spPr>
          <a:xfrm>
            <a:off x="913775" y="618518"/>
            <a:ext cx="10364451" cy="701236"/>
          </a:xfrm>
        </p:spPr>
        <p:txBody>
          <a:bodyPr/>
          <a:lstStyle/>
          <a:p>
            <a:r>
              <a:rPr lang="en-US" dirty="0"/>
              <a:t>Project Scope</a:t>
            </a:r>
          </a:p>
        </p:txBody>
      </p:sp>
      <p:sp>
        <p:nvSpPr>
          <p:cNvPr id="3" name="Content Placeholder 2">
            <a:extLst>
              <a:ext uri="{FF2B5EF4-FFF2-40B4-BE49-F238E27FC236}">
                <a16:creationId xmlns:a16="http://schemas.microsoft.com/office/drawing/2014/main" id="{F8EA8A09-3411-9552-31B4-CDDE4C00E586}"/>
              </a:ext>
            </a:extLst>
          </p:cNvPr>
          <p:cNvSpPr>
            <a:spLocks noGrp="1"/>
          </p:cNvSpPr>
          <p:nvPr>
            <p:ph sz="quarter" idx="13"/>
          </p:nvPr>
        </p:nvSpPr>
        <p:spPr>
          <a:xfrm>
            <a:off x="913774" y="1432874"/>
            <a:ext cx="10363826" cy="4358325"/>
          </a:xfrm>
        </p:spPr>
        <p:txBody>
          <a:bodyPr/>
          <a:lstStyle/>
          <a:p>
            <a:r>
              <a:rPr lang="en-US" cap="none" dirty="0"/>
              <a:t>Blood bank login</a:t>
            </a:r>
          </a:p>
          <a:p>
            <a:r>
              <a:rPr lang="en-US" cap="none" dirty="0"/>
              <a:t>Register donor</a:t>
            </a:r>
          </a:p>
          <a:p>
            <a:r>
              <a:rPr lang="en-US" cap="none" dirty="0"/>
              <a:t>Search donner</a:t>
            </a:r>
          </a:p>
          <a:p>
            <a:r>
              <a:rPr lang="en-US" cap="none" dirty="0"/>
              <a:t>Stock details</a:t>
            </a:r>
          </a:p>
          <a:p>
            <a:r>
              <a:rPr lang="en-US" cap="none" dirty="0"/>
              <a:t>Contact us</a:t>
            </a:r>
          </a:p>
          <a:p>
            <a:r>
              <a:rPr lang="en-US" cap="none" dirty="0"/>
              <a:t>View inquiry</a:t>
            </a:r>
          </a:p>
          <a:p>
            <a:r>
              <a:rPr lang="en-US" cap="none" dirty="0"/>
              <a:t>Camp details </a:t>
            </a:r>
          </a:p>
          <a:p>
            <a:r>
              <a:rPr lang="en-US" cap="none" dirty="0"/>
              <a:t>Buy blood.</a:t>
            </a:r>
            <a:endParaRPr lang="en-US" i="0" cap="none" dirty="0">
              <a:effectLst/>
              <a:latin typeface="+mj-lt"/>
            </a:endParaRPr>
          </a:p>
        </p:txBody>
      </p:sp>
    </p:spTree>
    <p:extLst>
      <p:ext uri="{BB962C8B-B14F-4D97-AF65-F5344CB8AC3E}">
        <p14:creationId xmlns:p14="http://schemas.microsoft.com/office/powerpoint/2010/main" val="1017164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463B-4E38-CDE9-AE50-28CE4DB3F46A}"/>
              </a:ext>
            </a:extLst>
          </p:cNvPr>
          <p:cNvSpPr>
            <a:spLocks noGrp="1"/>
          </p:cNvSpPr>
          <p:nvPr>
            <p:ph type="title"/>
          </p:nvPr>
        </p:nvSpPr>
        <p:spPr>
          <a:xfrm>
            <a:off x="913774" y="250521"/>
            <a:ext cx="10351752" cy="1327760"/>
          </a:xfrm>
        </p:spPr>
        <p:txBody>
          <a:bodyPr>
            <a:normAutofit/>
          </a:bodyPr>
          <a:lstStyle/>
          <a:p>
            <a:r>
              <a:rPr lang="en-US" dirty="0"/>
              <a:t>Data Flow Diagram (DFD)</a:t>
            </a:r>
            <a:br>
              <a:rPr lang="en-US" dirty="0"/>
            </a:br>
            <a:r>
              <a:rPr lang="en-US" cap="none" dirty="0"/>
              <a:t>Level 0</a:t>
            </a:r>
            <a:endParaRPr lang="en-US" dirty="0"/>
          </a:p>
        </p:txBody>
      </p:sp>
      <p:sp>
        <p:nvSpPr>
          <p:cNvPr id="3" name="Text Placeholder 2">
            <a:extLst>
              <a:ext uri="{FF2B5EF4-FFF2-40B4-BE49-F238E27FC236}">
                <a16:creationId xmlns:a16="http://schemas.microsoft.com/office/drawing/2014/main" id="{AE9603CF-B3E6-6B9E-D8EC-E4CF90568B17}"/>
              </a:ext>
            </a:extLst>
          </p:cNvPr>
          <p:cNvSpPr>
            <a:spLocks noGrp="1"/>
          </p:cNvSpPr>
          <p:nvPr>
            <p:ph type="body" idx="1"/>
          </p:nvPr>
        </p:nvSpPr>
        <p:spPr>
          <a:xfrm>
            <a:off x="913774" y="1578281"/>
            <a:ext cx="10351752" cy="5148196"/>
          </a:xfrm>
        </p:spPr>
        <p:txBody>
          <a:bodyPr/>
          <a:lstStyle/>
          <a:p>
            <a:endParaRPr lang="en-US" dirty="0"/>
          </a:p>
        </p:txBody>
      </p:sp>
      <p:pic>
        <p:nvPicPr>
          <p:cNvPr id="8" name="Picture 7">
            <a:extLst>
              <a:ext uri="{FF2B5EF4-FFF2-40B4-BE49-F238E27FC236}">
                <a16:creationId xmlns:a16="http://schemas.microsoft.com/office/drawing/2014/main" id="{FE198F32-C7C9-29C7-1823-92C59FBC32F6}"/>
              </a:ext>
            </a:extLst>
          </p:cNvPr>
          <p:cNvPicPr>
            <a:picLocks noChangeAspect="1"/>
          </p:cNvPicPr>
          <p:nvPr/>
        </p:nvPicPr>
        <p:blipFill>
          <a:blip r:embed="rId2"/>
          <a:stretch>
            <a:fillRect/>
          </a:stretch>
        </p:blipFill>
        <p:spPr>
          <a:xfrm>
            <a:off x="913774" y="1578281"/>
            <a:ext cx="10364452" cy="5176027"/>
          </a:xfrm>
          <a:prstGeom prst="rect">
            <a:avLst/>
          </a:prstGeom>
        </p:spPr>
      </p:pic>
    </p:spTree>
    <p:extLst>
      <p:ext uri="{BB962C8B-B14F-4D97-AF65-F5344CB8AC3E}">
        <p14:creationId xmlns:p14="http://schemas.microsoft.com/office/powerpoint/2010/main" val="1053127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A8B8-7BE6-615A-D373-2F8652B05A59}"/>
              </a:ext>
            </a:extLst>
          </p:cNvPr>
          <p:cNvSpPr>
            <a:spLocks noGrp="1"/>
          </p:cNvSpPr>
          <p:nvPr>
            <p:ph type="title"/>
          </p:nvPr>
        </p:nvSpPr>
        <p:spPr>
          <a:xfrm>
            <a:off x="913774" y="828564"/>
            <a:ext cx="10351752" cy="624456"/>
          </a:xfrm>
        </p:spPr>
        <p:txBody>
          <a:bodyPr>
            <a:normAutofit fontScale="90000"/>
          </a:bodyPr>
          <a:lstStyle/>
          <a:p>
            <a:r>
              <a:rPr lang="en-US" dirty="0"/>
              <a:t>Entity relation diagram </a:t>
            </a:r>
          </a:p>
        </p:txBody>
      </p:sp>
      <p:sp>
        <p:nvSpPr>
          <p:cNvPr id="3" name="Text Placeholder 2">
            <a:extLst>
              <a:ext uri="{FF2B5EF4-FFF2-40B4-BE49-F238E27FC236}">
                <a16:creationId xmlns:a16="http://schemas.microsoft.com/office/drawing/2014/main" id="{6D3DDB39-3D8F-9C42-EAD7-30610F8A5797}"/>
              </a:ext>
            </a:extLst>
          </p:cNvPr>
          <p:cNvSpPr>
            <a:spLocks noGrp="1"/>
          </p:cNvSpPr>
          <p:nvPr>
            <p:ph type="body" idx="1"/>
          </p:nvPr>
        </p:nvSpPr>
        <p:spPr>
          <a:xfrm>
            <a:off x="450937" y="1603333"/>
            <a:ext cx="11323529" cy="5047988"/>
          </a:xfrm>
        </p:spPr>
        <p:txBody>
          <a:bodyPr/>
          <a:lstStyle/>
          <a:p>
            <a:endParaRPr lang="en-US" dirty="0"/>
          </a:p>
        </p:txBody>
      </p:sp>
      <p:pic>
        <p:nvPicPr>
          <p:cNvPr id="4" name="Picture 3">
            <a:extLst>
              <a:ext uri="{FF2B5EF4-FFF2-40B4-BE49-F238E27FC236}">
                <a16:creationId xmlns:a16="http://schemas.microsoft.com/office/drawing/2014/main" id="{A0793776-A2AC-95FF-1D2F-0E8646D4995C}"/>
              </a:ext>
            </a:extLst>
          </p:cNvPr>
          <p:cNvPicPr>
            <a:picLocks noChangeAspect="1"/>
          </p:cNvPicPr>
          <p:nvPr/>
        </p:nvPicPr>
        <p:blipFill>
          <a:blip r:embed="rId2" cstate="print"/>
          <a:stretch>
            <a:fillRect/>
          </a:stretch>
        </p:blipFill>
        <p:spPr>
          <a:xfrm>
            <a:off x="450937" y="1603333"/>
            <a:ext cx="11290125" cy="5047988"/>
          </a:xfrm>
          <a:prstGeom prst="rect">
            <a:avLst/>
          </a:prstGeom>
        </p:spPr>
      </p:pic>
    </p:spTree>
    <p:extLst>
      <p:ext uri="{BB962C8B-B14F-4D97-AF65-F5344CB8AC3E}">
        <p14:creationId xmlns:p14="http://schemas.microsoft.com/office/powerpoint/2010/main" val="664765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EE61-331B-41FD-11C0-8045F3C1BE57}"/>
              </a:ext>
            </a:extLst>
          </p:cNvPr>
          <p:cNvSpPr>
            <a:spLocks noGrp="1"/>
          </p:cNvSpPr>
          <p:nvPr>
            <p:ph type="title"/>
          </p:nvPr>
        </p:nvSpPr>
        <p:spPr>
          <a:xfrm>
            <a:off x="913774" y="828564"/>
            <a:ext cx="10351752" cy="708006"/>
          </a:xfrm>
        </p:spPr>
        <p:txBody>
          <a:bodyPr/>
          <a:lstStyle/>
          <a:p>
            <a:r>
              <a:rPr lang="en-US" dirty="0"/>
              <a:t>Architecture </a:t>
            </a:r>
          </a:p>
        </p:txBody>
      </p:sp>
      <p:sp>
        <p:nvSpPr>
          <p:cNvPr id="3" name="Text Placeholder 2">
            <a:extLst>
              <a:ext uri="{FF2B5EF4-FFF2-40B4-BE49-F238E27FC236}">
                <a16:creationId xmlns:a16="http://schemas.microsoft.com/office/drawing/2014/main" id="{85FC6723-66BE-6973-0780-ABD9C2EA2137}"/>
              </a:ext>
            </a:extLst>
          </p:cNvPr>
          <p:cNvSpPr>
            <a:spLocks noGrp="1"/>
          </p:cNvSpPr>
          <p:nvPr>
            <p:ph type="body" idx="1"/>
          </p:nvPr>
        </p:nvSpPr>
        <p:spPr>
          <a:xfrm>
            <a:off x="913774" y="1791093"/>
            <a:ext cx="10351752" cy="4317476"/>
          </a:xfrm>
        </p:spPr>
        <p:txBody>
          <a:bodyPr/>
          <a:lstStyle/>
          <a:p>
            <a:endParaRPr lang="en-US" dirty="0"/>
          </a:p>
        </p:txBody>
      </p:sp>
      <p:pic>
        <p:nvPicPr>
          <p:cNvPr id="4" name="Picture 3">
            <a:extLst>
              <a:ext uri="{FF2B5EF4-FFF2-40B4-BE49-F238E27FC236}">
                <a16:creationId xmlns:a16="http://schemas.microsoft.com/office/drawing/2014/main" id="{F5197778-6170-CA21-BA1B-9E0DCE8FF027}"/>
              </a:ext>
            </a:extLst>
          </p:cNvPr>
          <p:cNvPicPr>
            <a:picLocks noChangeAspect="1"/>
          </p:cNvPicPr>
          <p:nvPr/>
        </p:nvPicPr>
        <p:blipFill>
          <a:blip r:embed="rId3" cstate="print"/>
          <a:srcRect/>
          <a:stretch>
            <a:fillRect/>
          </a:stretch>
        </p:blipFill>
        <p:spPr bwMode="auto">
          <a:xfrm>
            <a:off x="1065229" y="1960775"/>
            <a:ext cx="10212997" cy="4147794"/>
          </a:xfrm>
          <a:prstGeom prst="rect">
            <a:avLst/>
          </a:prstGeom>
          <a:noFill/>
          <a:ln w="9525">
            <a:noFill/>
            <a:miter lim="800000"/>
            <a:headEnd/>
            <a:tailEnd/>
          </a:ln>
        </p:spPr>
      </p:pic>
    </p:spTree>
    <p:extLst>
      <p:ext uri="{BB962C8B-B14F-4D97-AF65-F5344CB8AC3E}">
        <p14:creationId xmlns:p14="http://schemas.microsoft.com/office/powerpoint/2010/main" val="2008770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510</TotalTime>
  <Words>425</Words>
  <Application>Microsoft Office PowerPoint</Application>
  <PresentationFormat>Widescreen</PresentationFormat>
  <Paragraphs>55</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Rage Italic</vt:lpstr>
      <vt:lpstr>Tw Cen MT</vt:lpstr>
      <vt:lpstr>Droplet</vt:lpstr>
      <vt:lpstr>Blood Bank Management System</vt:lpstr>
      <vt:lpstr>Introduction</vt:lpstr>
      <vt:lpstr>Introduction</vt:lpstr>
      <vt:lpstr>Background</vt:lpstr>
      <vt:lpstr>Limitations </vt:lpstr>
      <vt:lpstr>Project Scope</vt:lpstr>
      <vt:lpstr>Data Flow Diagram (DFD) Level 0</vt:lpstr>
      <vt:lpstr>Entity relation diagram </vt:lpstr>
      <vt:lpstr>Architecture </vt:lpstr>
      <vt:lpstr>PowerPoint Presentation</vt:lpstr>
      <vt:lpstr>Activity Diagram:</vt:lpstr>
      <vt:lpstr>Sequence diagram First half</vt:lpstr>
      <vt:lpstr>Sequence diagram Second half</vt:lpstr>
      <vt:lpstr>Class Diagram:</vt:lpstr>
      <vt:lpstr>Prototypes Login  </vt:lpstr>
      <vt:lpstr>Prototypes dashboard</vt:lpstr>
      <vt:lpstr>  prototype Location</vt:lpstr>
      <vt:lpstr>Prototype search </vt:lpstr>
      <vt:lpstr>Prototype Registration</vt:lpstr>
      <vt:lpstr>Collaboration diagram:</vt:lpstr>
      <vt:lpstr>Component diagram</vt:lpstr>
      <vt:lpstr>State Machine diagram</vt:lpstr>
      <vt:lpstr>Future work</vt:lpstr>
      <vt:lpstr>Any Question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MY PC</dc:creator>
  <cp:lastModifiedBy>MY PC</cp:lastModifiedBy>
  <cp:revision>17</cp:revision>
  <dcterms:created xsi:type="dcterms:W3CDTF">2023-01-02T16:37:09Z</dcterms:created>
  <dcterms:modified xsi:type="dcterms:W3CDTF">2023-01-04T09:39:04Z</dcterms:modified>
</cp:coreProperties>
</file>