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9" r:id="rId3"/>
    <p:sldId id="267" r:id="rId4"/>
    <p:sldId id="268" r:id="rId5"/>
    <p:sldId id="270" r:id="rId6"/>
    <p:sldId id="271" r:id="rId7"/>
    <p:sldId id="272" r:id="rId8"/>
    <p:sldId id="273" r:id="rId9"/>
    <p:sldId id="274" r:id="rId10"/>
    <p:sldId id="275" r:id="rId11"/>
    <p:sldId id="27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郭 志强" initials="郭" lastIdx="1" clrIdx="0">
    <p:extLst>
      <p:ext uri="{19B8F6BF-5375-455C-9EA6-DF929625EA0E}">
        <p15:presenceInfo xmlns:p15="http://schemas.microsoft.com/office/powerpoint/2012/main" userId="7a587612953133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4660" autoAdjust="0"/>
  </p:normalViewPr>
  <p:slideViewPr>
    <p:cSldViewPr snapToGrid="0">
      <p:cViewPr varScale="1">
        <p:scale>
          <a:sx n="105" d="100"/>
          <a:sy n="105" d="100"/>
        </p:scale>
        <p:origin x="132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16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86D77-3C9B-4629-B964-D289FB54665D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ABDE7-D471-4C4E-89B2-BFFFD254B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175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05C1E-981C-4462-8F2F-83F7D15206AF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AE43B-DCB5-49B8-A63F-BBC8F9E7F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328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AE43B-DCB5-49B8-A63F-BBC8F9E7F65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23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A05-82DA-4068-883E-DB2A11221C82}" type="datetimeFigureOut">
              <a:rPr lang="zh-CN" altLang="en-US" smtClean="0"/>
              <a:t>2019/7/23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C427EFA-4495-4B4A-A992-C0542411582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9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A05-82DA-4068-883E-DB2A11221C82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7EFA-4495-4B4A-A992-C05424115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927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A05-82DA-4068-883E-DB2A11221C82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7EFA-4495-4B4A-A992-C05424115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83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A05-82DA-4068-883E-DB2A11221C82}" type="datetimeFigureOut">
              <a:rPr lang="zh-CN" altLang="en-US" smtClean="0"/>
              <a:t>2019/7/23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7EFA-4495-4B4A-A992-C0542411582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240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8693A05-82DA-4068-883E-DB2A11221C82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C427EFA-4495-4B4A-A992-C05424115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270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A05-82DA-4068-883E-DB2A11221C82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7EFA-4495-4B4A-A992-C05424115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323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A05-82DA-4068-883E-DB2A11221C82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7EFA-4495-4B4A-A992-C05424115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19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A05-82DA-4068-883E-DB2A11221C82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7EFA-4495-4B4A-A992-C05424115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316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A05-82DA-4068-883E-DB2A11221C82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7EFA-4495-4B4A-A992-C05424115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60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A05-82DA-4068-883E-DB2A11221C82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7EFA-4495-4B4A-A992-C05424115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70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A05-82DA-4068-883E-DB2A11221C82}" type="datetimeFigureOut">
              <a:rPr lang="zh-CN" altLang="en-US" smtClean="0"/>
              <a:t>2019/7/23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7EFA-4495-4B4A-A992-C05424115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0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8693A05-82DA-4068-883E-DB2A11221C82}" type="datetimeFigureOut">
              <a:rPr lang="zh-CN" altLang="en-US" smtClean="0"/>
              <a:t>2019/7/23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C427EFA-4495-4B4A-A992-C0542411582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91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9018" y="1908631"/>
            <a:ext cx="9630114" cy="1200329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Deep Item-based Collaborative Filtering</a:t>
            </a:r>
          </a:p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Top-N Recommendation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22676" y="3273552"/>
            <a:ext cx="1322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郭志强</a:t>
            </a:r>
          </a:p>
          <a:p>
            <a:pPr algn="ctr">
              <a:lnSpc>
                <a:spcPct val="150000"/>
              </a:lnSpc>
            </a:pPr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2019.07.23</a:t>
            </a:r>
          </a:p>
        </p:txBody>
      </p:sp>
    </p:spTree>
    <p:extLst>
      <p:ext uri="{BB962C8B-B14F-4D97-AF65-F5344CB8AC3E}">
        <p14:creationId xmlns:p14="http://schemas.microsoft.com/office/powerpoint/2010/main" val="41301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3646"/>
            <a:ext cx="1219200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 荐 结 果 </a:t>
            </a:r>
            <a:endParaRPr lang="zh-CN" altLang="en-US" sz="24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062" y="619214"/>
            <a:ext cx="7209524" cy="18476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843" y="2610736"/>
            <a:ext cx="9009962" cy="412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45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3646"/>
            <a:ext cx="1219200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 荐 结 果 </a:t>
            </a:r>
            <a:endParaRPr lang="zh-CN" altLang="en-US" sz="24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347" y="3611703"/>
            <a:ext cx="9011306" cy="30064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571" y="826170"/>
            <a:ext cx="8542857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1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73168" y="2578608"/>
            <a:ext cx="160973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论文</a:t>
            </a:r>
            <a:r>
              <a:rPr lang="zh-CN" altLang="en-US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背景</a:t>
            </a:r>
            <a:endParaRPr lang="en-US" altLang="zh-CN" sz="20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、相关知识</a:t>
            </a:r>
            <a:endParaRPr lang="en-US" altLang="zh-CN" sz="20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zh-CN" altLang="en-US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网络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结构</a:t>
            </a:r>
            <a:endParaRPr lang="en-US" altLang="zh-CN" sz="20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、推荐结果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5866" y="564463"/>
            <a:ext cx="9630114" cy="1200329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Deep Item-based Collaborative Filtering</a:t>
            </a:r>
          </a:p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Top-N Recommendation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749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3646"/>
            <a:ext cx="1219200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 文 </a:t>
            </a:r>
            <a:r>
              <a:rPr lang="zh-CN" altLang="en-US" sz="24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 </a:t>
            </a:r>
            <a:r>
              <a:rPr lang="zh-CN" altLang="en-US" sz="24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景</a:t>
            </a:r>
            <a:endParaRPr lang="zh-CN" altLang="en-US" sz="24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87491" y="810923"/>
            <a:ext cx="80788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Why 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Item-based Collaborative Filtering</a:t>
            </a:r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比较了基于物品和基于用户的区别，以及基于物品的优势。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矩阵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分解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(MF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是一类基于用户的协同过滤。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(1)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准确性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(2)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可解释性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(3)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在线推荐的便捷性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726" y="5165657"/>
            <a:ext cx="3254074" cy="131743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87491" y="470001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基于物品推荐的预测模型：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94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881" y="475311"/>
            <a:ext cx="6481119" cy="4663244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4" name="矩形 3"/>
          <p:cNvSpPr/>
          <p:nvPr/>
        </p:nvSpPr>
        <p:spPr>
          <a:xfrm>
            <a:off x="423672" y="683274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S</a:t>
            </a:r>
            <a:r>
              <a:rPr lang="en-US" altLang="zh-CN" b="1" dirty="0" smtClean="0"/>
              <a:t>econd-order </a:t>
            </a:r>
            <a:r>
              <a:rPr lang="en-US" altLang="zh-CN" b="1" dirty="0"/>
              <a:t>Item </a:t>
            </a:r>
            <a:r>
              <a:rPr lang="en-US" altLang="zh-CN" b="1" dirty="0" smtClean="0"/>
              <a:t>Relations(</a:t>
            </a:r>
            <a:r>
              <a:rPr lang="zh-CN" altLang="en-US" b="1" dirty="0" smtClean="0"/>
              <a:t>二阶关系</a:t>
            </a:r>
            <a:r>
              <a:rPr lang="en-US" altLang="zh-CN" b="1" dirty="0" smtClean="0"/>
              <a:t>)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(1) Learn a the item-item similarity matrix</a:t>
            </a:r>
          </a:p>
          <a:p>
            <a:pPr>
              <a:lnSpc>
                <a:spcPct val="150000"/>
              </a:lnSpc>
            </a:pPr>
            <a:r>
              <a:rPr lang="en-US" altLang="zh-CN" i="1" dirty="0" smtClean="0"/>
              <a:t>     </a:t>
            </a:r>
            <a:r>
              <a:rPr lang="zh-CN" altLang="en-US" i="1" dirty="0"/>
              <a:t>① </a:t>
            </a:r>
            <a:r>
              <a:rPr lang="en-US" altLang="zh-CN" i="1" dirty="0"/>
              <a:t>sparse linear method (SLIM)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(2) Learn the inner product of item latent vectors</a:t>
            </a:r>
          </a:p>
          <a:p>
            <a:pPr>
              <a:lnSpc>
                <a:spcPct val="150000"/>
              </a:lnSpc>
            </a:pPr>
            <a:r>
              <a:rPr lang="en-US" altLang="zh-CN" i="1" dirty="0"/>
              <a:t>     </a:t>
            </a:r>
            <a:r>
              <a:rPr lang="zh-CN" altLang="en-US" i="1" dirty="0"/>
              <a:t>① </a:t>
            </a:r>
            <a:r>
              <a:rPr lang="en-US" altLang="zh-CN" i="1" dirty="0"/>
              <a:t>factored item similarity model </a:t>
            </a:r>
            <a:r>
              <a:rPr lang="en-US" altLang="zh-CN" dirty="0"/>
              <a:t>(FISM)</a:t>
            </a:r>
          </a:p>
          <a:p>
            <a:pPr>
              <a:lnSpc>
                <a:spcPct val="150000"/>
              </a:lnSpc>
            </a:pPr>
            <a:r>
              <a:rPr lang="en-US" altLang="zh-CN" i="1" dirty="0"/>
              <a:t>     </a:t>
            </a:r>
            <a:r>
              <a:rPr lang="zh-CN" altLang="en-US" i="1" dirty="0"/>
              <a:t>② </a:t>
            </a:r>
            <a:r>
              <a:rPr lang="en-US" altLang="zh-CN" i="1" dirty="0"/>
              <a:t>neural attentive item similarity (NAIS)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2</a:t>
            </a:r>
            <a:r>
              <a:rPr lang="zh-CN" altLang="en-US" b="1" dirty="0"/>
              <a:t>、</a:t>
            </a:r>
            <a:r>
              <a:rPr lang="en-US" altLang="zh-CN" b="1" dirty="0" smtClean="0"/>
              <a:t>Higher-order </a:t>
            </a:r>
            <a:r>
              <a:rPr lang="en-US" altLang="zh-CN" b="1" dirty="0"/>
              <a:t>Item </a:t>
            </a:r>
            <a:r>
              <a:rPr lang="en-US" altLang="zh-CN" b="1" dirty="0" smtClean="0"/>
              <a:t>Relations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高阶关系</a:t>
            </a:r>
            <a:r>
              <a:rPr lang="en-US" altLang="zh-CN" b="1" dirty="0" smtClean="0"/>
              <a:t>)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dirty="0"/>
              <a:t>Learn tem-</a:t>
            </a:r>
            <a:r>
              <a:rPr lang="en-US" altLang="zh-CN" dirty="0" err="1"/>
              <a:t>itemset</a:t>
            </a:r>
            <a:r>
              <a:rPr lang="en-US" altLang="zh-CN" dirty="0"/>
              <a:t> similarity matrix</a:t>
            </a:r>
          </a:p>
          <a:p>
            <a:pPr>
              <a:lnSpc>
                <a:spcPct val="150000"/>
              </a:lnSpc>
            </a:pPr>
            <a:r>
              <a:rPr lang="en-US" altLang="zh-CN" i="1" dirty="0"/>
              <a:t>    </a:t>
            </a:r>
            <a:r>
              <a:rPr lang="zh-CN" altLang="en-US" i="1" dirty="0"/>
              <a:t>① </a:t>
            </a:r>
            <a:r>
              <a:rPr lang="en-US" altLang="zh-CN" i="1" dirty="0"/>
              <a:t>higher-order sparse linear method (HOSLIM)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13646"/>
            <a:ext cx="1219200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 文 </a:t>
            </a:r>
            <a:r>
              <a:rPr lang="zh-CN" altLang="en-US" sz="24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 </a:t>
            </a:r>
            <a:r>
              <a:rPr lang="zh-CN" altLang="en-US" sz="24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景</a:t>
            </a:r>
            <a:endParaRPr lang="zh-CN" altLang="en-US" sz="24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131" y="5514529"/>
            <a:ext cx="3254074" cy="131743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8016" y="519843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基于物品推荐的预测模型：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784034" y="5383100"/>
            <a:ext cx="57465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bg1">
                    <a:lumMod val="6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除了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基于项目属性的显式高阶关系外，还可能存在一些隐式</a:t>
            </a:r>
            <a:r>
              <a:rPr lang="zh-CN" altLang="en-US" sz="1400" b="1" dirty="0" smtClean="0">
                <a:solidFill>
                  <a:schemeClr val="bg1">
                    <a:lumMod val="6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关系。</a:t>
            </a:r>
            <a:endParaRPr lang="en-US" altLang="zh-CN" sz="1400" b="1" dirty="0" smtClean="0">
              <a:solidFill>
                <a:schemeClr val="bg1">
                  <a:lumMod val="6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bg1">
                    <a:lumMod val="6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作者认为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这种高阶项关系为估计用户偏好提供了有价值的信号，如果适当考虑这种高阶项关系，可以显著提高</a:t>
            </a: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ICF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的推荐精度。</a:t>
            </a:r>
            <a:endParaRPr lang="en-US" altLang="zh-CN" sz="1400" b="1" dirty="0" smtClean="0">
              <a:solidFill>
                <a:schemeClr val="bg1">
                  <a:lumMod val="6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264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3646"/>
            <a:ext cx="1219200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 关 知 识</a:t>
            </a:r>
            <a:endParaRPr lang="zh-CN" altLang="en-US" sz="24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704088"/>
            <a:ext cx="4133088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sparse linear method </a:t>
            </a:r>
            <a:endParaRPr lang="en-US" altLang="zh-CN" b="1" dirty="0"/>
          </a:p>
          <a:p>
            <a:pPr algn="ctr"/>
            <a:r>
              <a:rPr lang="en-US" altLang="zh-CN" b="1" dirty="0"/>
              <a:t>(SILM)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0" y="3252216"/>
            <a:ext cx="4133088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higher-order sparse linear method </a:t>
            </a:r>
            <a:r>
              <a:rPr lang="en-US" altLang="zh-CN" b="1" dirty="0" smtClean="0"/>
              <a:t>(HOSILM)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258" y="1573479"/>
            <a:ext cx="7295238" cy="15333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427" y="497960"/>
            <a:ext cx="2105573" cy="8524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543" y="4868063"/>
            <a:ext cx="8466667" cy="16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4571" y="4175393"/>
            <a:ext cx="2942857" cy="7619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133088" y="839729"/>
            <a:ext cx="36359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学习一个</a:t>
            </a:r>
            <a:r>
              <a:rPr lang="en-US" altLang="zh-CN" dirty="0" smtClean="0"/>
              <a:t>item-item</a:t>
            </a:r>
            <a:r>
              <a:rPr lang="zh-CN" altLang="en-US" dirty="0" smtClean="0"/>
              <a:t>的相关性矩阵</a:t>
            </a:r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33088" y="3393574"/>
            <a:ext cx="743665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学习一个</a:t>
            </a:r>
            <a:r>
              <a:rPr lang="en-US" altLang="zh-CN" dirty="0" smtClean="0"/>
              <a:t>item-item</a:t>
            </a:r>
            <a:r>
              <a:rPr lang="zh-CN" altLang="en-US" dirty="0" smtClean="0"/>
              <a:t>的相关性矩阵</a:t>
            </a:r>
            <a:r>
              <a:rPr lang="en-US" altLang="zh-CN" dirty="0" smtClean="0"/>
              <a:t>S </a:t>
            </a:r>
            <a:r>
              <a:rPr lang="zh-CN" altLang="en-US" dirty="0" smtClean="0"/>
              <a:t>和 一个</a:t>
            </a:r>
            <a:r>
              <a:rPr lang="en-US" altLang="zh-CN" dirty="0" smtClean="0"/>
              <a:t>item-</a:t>
            </a:r>
            <a:r>
              <a:rPr lang="en-US" altLang="zh-CN" dirty="0" err="1" smtClean="0"/>
              <a:t>itemset</a:t>
            </a:r>
            <a:r>
              <a:rPr lang="zh-CN" altLang="en-US" dirty="0" smtClean="0"/>
              <a:t>的相关性矩阵</a:t>
            </a:r>
            <a:r>
              <a:rPr lang="en-US" altLang="zh-CN" dirty="0" smtClean="0"/>
              <a:t>S’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0" y="1378460"/>
            <a:ext cx="1653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未考虑高阶关系</a:t>
            </a:r>
            <a:endParaRPr lang="zh-CN" altLang="en-US" sz="16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文本框 14"/>
          <p:cNvSpPr txBox="1"/>
          <p:nvPr/>
        </p:nvSpPr>
        <p:spPr>
          <a:xfrm>
            <a:off x="0" y="3898547"/>
            <a:ext cx="27293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考虑</a:t>
            </a:r>
            <a:r>
              <a:rPr lang="zh-CN" altLang="en-US" sz="16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了</a:t>
            </a:r>
            <a:r>
              <a:rPr lang="zh-CN" altLang="en-US" sz="16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高阶关系，但是是线性的、静态的，并且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itemset</a:t>
            </a:r>
            <a:r>
              <a:rPr lang="zh-CN" altLang="en-US" sz="16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的选取需要设置阈值，不够准确。</a:t>
            </a:r>
            <a:endParaRPr lang="zh-CN" altLang="en-US" sz="16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12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3646"/>
            <a:ext cx="1219200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 关 知 识</a:t>
            </a:r>
            <a:endParaRPr lang="zh-CN" altLang="en-US" sz="24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704088"/>
            <a:ext cx="4133088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factored item similarity model (FISM)</a:t>
            </a:r>
            <a:endParaRPr lang="en-US" altLang="zh-CN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0" y="3206496"/>
            <a:ext cx="4133088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neural attentive item similarity (NAIS)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427" y="497960"/>
            <a:ext cx="2105573" cy="85245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133088" y="839729"/>
            <a:ext cx="480599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采用</a:t>
            </a:r>
            <a:r>
              <a:rPr lang="en-US" altLang="zh-CN" dirty="0" smtClean="0"/>
              <a:t>low-rank</a:t>
            </a:r>
            <a:r>
              <a:rPr lang="zh-CN" altLang="en-US" dirty="0"/>
              <a:t>假设，学习低秩结构来重构矩阵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133088" y="3347854"/>
            <a:ext cx="532389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扩展了</a:t>
            </a:r>
            <a:r>
              <a:rPr lang="en-US" altLang="zh-CN" dirty="0" smtClean="0"/>
              <a:t>FISM</a:t>
            </a:r>
            <a:r>
              <a:rPr lang="zh-CN" altLang="en-US" dirty="0" smtClean="0"/>
              <a:t>方法，对</a:t>
            </a:r>
            <a:r>
              <a:rPr lang="zh-CN" altLang="en-US" dirty="0"/>
              <a:t>二阶项关系采用动态加权策略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0" y="1423407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未考虑高阶关系</a:t>
            </a:r>
            <a:endParaRPr lang="zh-CN" altLang="en-US" sz="16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476" y="1592684"/>
            <a:ext cx="4695238" cy="12095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000" y="4102508"/>
            <a:ext cx="3000000" cy="94285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619" y="5174071"/>
            <a:ext cx="4704762" cy="135238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-1" y="3910874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未考虑高阶关系</a:t>
            </a:r>
            <a:endParaRPr lang="zh-CN" altLang="en-US" sz="16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62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238" y="244478"/>
            <a:ext cx="7704762" cy="585714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13646"/>
            <a:ext cx="1219200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 络 结 构 </a:t>
            </a:r>
            <a:r>
              <a:rPr lang="en-US" altLang="zh-CN" sz="24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DeepICF</a:t>
            </a:r>
            <a:endParaRPr lang="zh-CN" altLang="en-US" sz="24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5047488" y="5925312"/>
            <a:ext cx="228600" cy="292608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462277" y="62179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用户交互向量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9144000" y="5925312"/>
            <a:ext cx="172995" cy="292608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532165" y="6217920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物品</a:t>
            </a:r>
            <a:r>
              <a:rPr lang="en-US" altLang="zh-CN" dirty="0" smtClean="0">
                <a:solidFill>
                  <a:srgbClr val="FF0000"/>
                </a:solidFill>
              </a:rPr>
              <a:t>one-hot</a:t>
            </a:r>
            <a:r>
              <a:rPr lang="zh-CN" altLang="en-US" dirty="0" smtClean="0">
                <a:solidFill>
                  <a:srgbClr val="FF0000"/>
                </a:solidFill>
              </a:rPr>
              <a:t>向量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5583" y="4264733"/>
            <a:ext cx="4044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item</a:t>
            </a:r>
            <a:r>
              <a:rPr lang="zh-CN" altLang="en-US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的表示可以使用交互向量，但成本较高；</a:t>
            </a:r>
            <a:endParaRPr lang="en-US" altLang="zh-CN" sz="16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、嵌入层可以使用其他属性信息，但是没用。</a:t>
            </a:r>
            <a:endParaRPr lang="en-US" altLang="zh-CN" sz="16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、成对交互层可以使用其他的形式，但是这里使用点积；</a:t>
            </a:r>
            <a:endParaRPr lang="en-US" altLang="zh-CN" sz="16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11" y="1483376"/>
            <a:ext cx="5344825" cy="981105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文本框 18"/>
          <p:cNvSpPr txBox="1"/>
          <p:nvPr/>
        </p:nvSpPr>
        <p:spPr>
          <a:xfrm>
            <a:off x="249911" y="1005628"/>
            <a:ext cx="97731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e(u 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: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17526" y="2610793"/>
            <a:ext cx="4309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当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α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设置为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时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没有使用平滑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它成为标准平均池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;</a:t>
            </a:r>
          </a:p>
          <a:p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α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设置为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时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操作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降级为标准求和池；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因为对于不同的数据集，用户动作可能会有不同的分布，因此应该分别针对不同的数据集设置</a:t>
            </a:r>
            <a:r>
              <a:rPr lang="el-GR" altLang="zh-CN" sz="1600" b="1" dirty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α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09018" y="6002477"/>
            <a:ext cx="4136186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对历史项目和目标项目之间的交互进行建模时，应该对历史项目应用不一致的权重。</a:t>
            </a:r>
          </a:p>
        </p:txBody>
      </p:sp>
    </p:spTree>
    <p:extLst>
      <p:ext uri="{BB962C8B-B14F-4D97-AF65-F5344CB8AC3E}">
        <p14:creationId xmlns:p14="http://schemas.microsoft.com/office/powerpoint/2010/main" val="412557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3646"/>
            <a:ext cx="1219200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 络 结 构 </a:t>
            </a:r>
            <a:r>
              <a:rPr lang="en-US" altLang="zh-CN" sz="24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DeepICF+a</a:t>
            </a:r>
            <a:endParaRPr lang="zh-CN" altLang="en-US" sz="24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" y="484455"/>
            <a:ext cx="7104888" cy="5110534"/>
          </a:xfrm>
          <a:prstGeom prst="rect">
            <a:avLst/>
          </a:prstGeom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797042"/>
            <a:ext cx="5041160" cy="2178672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049" y="6047510"/>
            <a:ext cx="5778271" cy="6287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246888" y="6177222"/>
            <a:ext cx="97731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e(u 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: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1851" y="3242058"/>
            <a:ext cx="4209524" cy="5619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6"/>
          <a:srcRect r="50705"/>
          <a:stretch/>
        </p:blipFill>
        <p:spPr>
          <a:xfrm>
            <a:off x="7531851" y="3824291"/>
            <a:ext cx="3483496" cy="99047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6"/>
          <a:srcRect l="48844"/>
          <a:stretch/>
        </p:blipFill>
        <p:spPr>
          <a:xfrm>
            <a:off x="8295757" y="4467353"/>
            <a:ext cx="3615046" cy="99047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1851" y="5615317"/>
            <a:ext cx="2571429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3646"/>
            <a:ext cx="1219200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 络 结 构 </a:t>
            </a:r>
            <a:endParaRPr lang="zh-CN" altLang="en-US" sz="24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9047" y="955200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Loss</a:t>
            </a:r>
            <a:r>
              <a:rPr lang="zh-CN" altLang="en-US" dirty="0" smtClean="0"/>
              <a:t>函数：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11076"/>
          <a:stretch/>
        </p:blipFill>
        <p:spPr>
          <a:xfrm>
            <a:off x="1628461" y="1324532"/>
            <a:ext cx="8438095" cy="125340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59047" y="4754482"/>
            <a:ext cx="280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测试方法：</a:t>
            </a:r>
            <a:r>
              <a:rPr lang="en-US" altLang="zh-CN" dirty="0" smtClean="0"/>
              <a:t>leave-one-out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70176" y="259604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pointwise</a:t>
            </a:r>
            <a:r>
              <a:rPr lang="zh-CN" altLang="en-US" sz="1600" b="1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方法：</a:t>
            </a: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主要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关注隐式反馈，</a:t>
            </a: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通常分别为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观察</a:t>
            </a: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到（正样本）和未观察到（负样本）的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用户</a:t>
            </a: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项分配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预定义的</a:t>
            </a: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目标值，从而训练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模型参数输出类似的</a:t>
            </a: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值，作为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正反两种示例的目标值</a:t>
            </a: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。（√）</a:t>
            </a:r>
            <a:endParaRPr lang="en-US" altLang="zh-CN" sz="1600" dirty="0" smtClean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pairwise</a:t>
            </a:r>
            <a:r>
              <a:rPr lang="zh-CN" altLang="en-US" sz="1600" b="1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方法</a:t>
            </a:r>
            <a:r>
              <a:rPr lang="zh-CN" altLang="en-US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假定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观察到</a:t>
            </a: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的项目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应该比未观察到</a:t>
            </a: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项目</a:t>
            </a: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具有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更高的预测得分，从而对正例和反例之间的边界进行优化</a:t>
            </a:r>
            <a:r>
              <a:rPr lang="zh-CN" altLang="en-US" sz="16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600" dirty="0" smtClean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59047" y="261881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训练</a:t>
            </a:r>
            <a:r>
              <a:rPr lang="zh-CN" altLang="en-US" dirty="0" smtClean="0"/>
              <a:t>方法：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034272" y="3717417"/>
            <a:ext cx="180049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负采样的重要性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59047" y="5570166"/>
            <a:ext cx="7892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预训练：</a:t>
            </a:r>
            <a:r>
              <a:rPr lang="zh-CN" altLang="en-US" dirty="0"/>
              <a:t>利用</a:t>
            </a:r>
            <a:r>
              <a:rPr lang="en-US" altLang="zh-CN" dirty="0"/>
              <a:t>FISM</a:t>
            </a:r>
            <a:r>
              <a:rPr lang="zh-CN" altLang="en-US" dirty="0"/>
              <a:t>学习到</a:t>
            </a:r>
            <a:r>
              <a:rPr lang="zh-CN" altLang="en-US" dirty="0" smtClean="0"/>
              <a:t>的</a:t>
            </a:r>
            <a:r>
              <a:rPr lang="en-US" altLang="zh-CN" dirty="0"/>
              <a:t>item</a:t>
            </a:r>
            <a:r>
              <a:rPr lang="zh-CN" altLang="en-US" dirty="0" smtClean="0"/>
              <a:t>嵌入</a:t>
            </a:r>
            <a:r>
              <a:rPr lang="zh-CN" altLang="en-US" dirty="0"/>
              <a:t>向量初始化两</a:t>
            </a:r>
            <a:r>
              <a:rPr lang="zh-CN" altLang="en-US" dirty="0" smtClean="0"/>
              <a:t>个</a:t>
            </a:r>
            <a:r>
              <a:rPr lang="en-US" altLang="zh-CN" dirty="0" smtClean="0"/>
              <a:t>DICF</a:t>
            </a:r>
            <a:r>
              <a:rPr lang="zh-CN" altLang="en-US" dirty="0" smtClean="0"/>
              <a:t>模型</a:t>
            </a:r>
            <a:r>
              <a:rPr lang="zh-CN" altLang="en-US" dirty="0"/>
              <a:t>的嵌入层</a:t>
            </a:r>
          </a:p>
        </p:txBody>
      </p:sp>
    </p:spTree>
    <p:extLst>
      <p:ext uri="{BB962C8B-B14F-4D97-AF65-F5344CB8AC3E}">
        <p14:creationId xmlns:p14="http://schemas.microsoft.com/office/powerpoint/2010/main" val="266487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头类型">
  <a:themeElements>
    <a:clrScheme name="木头类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头类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头类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4490</TotalTime>
  <Words>649</Words>
  <Application>Microsoft Office PowerPoint</Application>
  <PresentationFormat>宽屏</PresentationFormat>
  <Paragraphs>70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方正姚体</vt:lpstr>
      <vt:lpstr>宋体</vt:lpstr>
      <vt:lpstr>微软雅黑</vt:lpstr>
      <vt:lpstr>Calibri</vt:lpstr>
      <vt:lpstr>Rockwell</vt:lpstr>
      <vt:lpstr>Rockwell Condensed</vt:lpstr>
      <vt:lpstr>Wingdings</vt:lpstr>
      <vt:lpstr>木头类型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志强</dc:creator>
  <cp:lastModifiedBy>George Guo</cp:lastModifiedBy>
  <cp:revision>397</cp:revision>
  <dcterms:created xsi:type="dcterms:W3CDTF">2018-07-30T01:36:07Z</dcterms:created>
  <dcterms:modified xsi:type="dcterms:W3CDTF">2019-07-23T12:22:11Z</dcterms:modified>
</cp:coreProperties>
</file>