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53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20966-7A12-46CC-85E4-6D71C1473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E9A9B3-889C-4AC0-BFC8-17CB26891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3C3F9-F7A9-42CD-941B-74119B15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0C9B-C0F1-4EDF-862B-BBDB8F739EF6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346C4-F32F-46DA-809A-520604FF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0F393-8653-474A-A7C2-D128F019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A876-6D53-4C2D-885D-4CC72E6E4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37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EB693-7421-4A74-A9B4-B76D5CC4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83B87B-5691-4165-9EB9-E8A26D11F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4B9D8-FC18-4789-8A7D-F4CDAC8C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0C9B-C0F1-4EDF-862B-BBDB8F739EF6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A5982-B508-4C8F-9CD2-F922239C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0CBB0-56C8-4243-983F-1367A3C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A876-6D53-4C2D-885D-4CC72E6E4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6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06644B-FFA1-42BE-87C3-1A99C05B1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50A53C-1C8F-49D3-AEE3-3AC5A320B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6597A-2195-40F6-999D-E97F188D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0C9B-C0F1-4EDF-862B-BBDB8F739EF6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CE4AF-94D7-4FC2-AAE6-DE9FCE67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15AA1-AB3A-4CC4-A2DB-AD5736A8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A876-6D53-4C2D-885D-4CC72E6E4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0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CAB2F-65C1-41BB-A620-0CE7F350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32F99-9E57-40F8-876D-91B192CD3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37D40-936C-4AC9-A558-DFD06ECA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0C9B-C0F1-4EDF-862B-BBDB8F739EF6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D9C934-71DE-45AD-965F-56848238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01113-1B3A-4B30-B30E-2046C2B8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A876-6D53-4C2D-885D-4CC72E6E4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6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02533-7752-445B-B477-B2B32D55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4CC9E4-7488-4C1D-8C84-CBAE2E20B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B7488-0443-4556-B7B1-3553D123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0C9B-C0F1-4EDF-862B-BBDB8F739EF6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CC055-777D-47F2-816E-2F136850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EDF822-95BB-4229-954E-C42B5AD9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A876-6D53-4C2D-885D-4CC72E6E4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66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3718A-624A-4590-9A98-C6E901B3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49109-F528-4A29-AE7E-C167D646B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FE6EA9-37FE-4DF9-8440-096FCB023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281B08-CB0E-40E2-90D8-BA9E47ED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0C9B-C0F1-4EDF-862B-BBDB8F739EF6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9CAAB-C275-4210-ADC3-166348DB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A1082C-3A46-41ED-82AD-6DE746EF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A876-6D53-4C2D-885D-4CC72E6E4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3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77ECE-0717-4334-8BF9-F694BDCE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9B341E-AD4E-40AD-8DA4-A1DFFAB43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7625B2-DB4D-4110-AC4E-D6F3B17B3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A004D5-A41F-414A-9984-F872F9D92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7AAC22-9ED4-49E0-BA2D-8806A59F5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EA49D0-49C3-4D34-A3B5-A9BDAE09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0C9B-C0F1-4EDF-862B-BBDB8F739EF6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973AA0-F488-483B-A61B-76E8C9AC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BEDA27-1FAE-432B-86DA-B03314D8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A876-6D53-4C2D-885D-4CC72E6E4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25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A40F9-1608-43B8-9750-A3E477F6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B01D0F-1D37-4CDF-BBCF-D2369438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0C9B-C0F1-4EDF-862B-BBDB8F739EF6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02AAF8-A89C-48AB-961B-876381F9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A1A1AF-642A-48DC-9FC6-615A9904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A876-6D53-4C2D-885D-4CC72E6E4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54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866BA7-DE2B-4F74-A3A5-7B83E1E5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0C9B-C0F1-4EDF-862B-BBDB8F739EF6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822BC9-D9B7-4BF2-9D85-F1529DCC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ABBA5B-F8EB-4212-90A2-3067C0F7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A876-6D53-4C2D-885D-4CC72E6E4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5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D1FEE-9A20-4324-ACD3-C6C7BB043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28E27-3317-4A25-B54F-3E296E2A3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03096C-457C-4E57-8071-E90E12FBF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7E7E73-3028-4BF3-A2A4-239949AA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0C9B-C0F1-4EDF-862B-BBDB8F739EF6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E4535E-8E1E-4B9A-BD99-B79B7094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475A4E-4228-444F-8713-9DDB5E0D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A876-6D53-4C2D-885D-4CC72E6E4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48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B3AA6-A31B-479B-9425-9F99D7EC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6F1476-6B5A-459C-BF36-13EFDDA10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37488F-2A5D-4727-BCF9-5E7278221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511214-134A-4B04-8C8C-6C11BA46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0C9B-C0F1-4EDF-862B-BBDB8F739EF6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32AD7F-9D92-428F-B5B3-582B427D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7B0527-1FC3-4ABD-BA96-2091E809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A876-6D53-4C2D-885D-4CC72E6E4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19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923ACA-97A6-4102-AFAA-1F277AE0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439949-F60C-423A-AD78-C28A807E4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F0876-0525-4703-AD11-4165BC020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F0C9B-C0F1-4EDF-862B-BBDB8F739EF6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F6A57-749A-46E2-B6F0-0E7985604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257D0-E0DB-4984-A382-73D873B52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BA876-6D53-4C2D-885D-4CC72E6E4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48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F560F-F0F5-4EE6-81FD-6E9763C8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011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Transformer</a:t>
            </a:r>
            <a:r>
              <a:rPr lang="zh-CN" altLang="en-US" sz="4000" b="1" dirty="0"/>
              <a:t>模型结构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3CD34E5-558F-42D7-88FC-C56BA01AE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5233" y="284703"/>
            <a:ext cx="6060331" cy="62885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8EA88FA-6F04-4CD6-AB28-8B0E62746AB1}"/>
              </a:ext>
            </a:extLst>
          </p:cNvPr>
          <p:cNvSpPr txBox="1"/>
          <p:nvPr/>
        </p:nvSpPr>
        <p:spPr>
          <a:xfrm>
            <a:off x="1128408" y="1731523"/>
            <a:ext cx="47568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1.Encoder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Decoder</a:t>
            </a:r>
            <a:r>
              <a:rPr lang="zh-CN" altLang="en-US" sz="2400" b="1" dirty="0"/>
              <a:t>的总体结构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2.Multi-Head Attention</a:t>
            </a:r>
            <a:r>
              <a:rPr lang="zh-CN" altLang="en-US" sz="2400" b="1" dirty="0"/>
              <a:t>以及</a:t>
            </a:r>
            <a:endParaRPr lang="en-US" altLang="zh-CN" sz="2400" b="1" dirty="0"/>
          </a:p>
          <a:p>
            <a:r>
              <a:rPr lang="en-US" altLang="zh-CN" sz="2400" b="1" dirty="0"/>
              <a:t>Scaled Dot-Product Attention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3.Positional Encoding</a:t>
            </a:r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7510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5E9822B-46AD-4560-8237-A7011399F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329" y="228937"/>
            <a:ext cx="3531140" cy="47418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AF1A3B2-3628-42B3-BC22-521F0C6E8CED}"/>
              </a:ext>
            </a:extLst>
          </p:cNvPr>
          <p:cNvSpPr txBox="1"/>
          <p:nvPr/>
        </p:nvSpPr>
        <p:spPr>
          <a:xfrm>
            <a:off x="865762" y="749030"/>
            <a:ext cx="708173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Encoder:</a:t>
            </a:r>
            <a:r>
              <a:rPr lang="zh-CN" altLang="en-US" sz="2000" dirty="0"/>
              <a:t>由</a:t>
            </a:r>
            <a:r>
              <a:rPr lang="en-US" altLang="zh-CN" sz="2000" dirty="0"/>
              <a:t>N=6</a:t>
            </a:r>
            <a:r>
              <a:rPr lang="zh-CN" altLang="en-US" sz="2000" dirty="0"/>
              <a:t>个相同的</a:t>
            </a:r>
            <a:r>
              <a:rPr lang="en-US" altLang="zh-CN" sz="2000" dirty="0"/>
              <a:t>layer</a:t>
            </a:r>
            <a:r>
              <a:rPr lang="zh-CN" altLang="en-US" sz="2000" dirty="0"/>
              <a:t>组成，也就是图片左侧的单元。每个</a:t>
            </a:r>
            <a:r>
              <a:rPr lang="en-US" altLang="zh-CN" sz="2000" dirty="0"/>
              <a:t>Layer</a:t>
            </a:r>
            <a:r>
              <a:rPr lang="zh-CN" altLang="en-US" sz="2000" dirty="0"/>
              <a:t>由两个</a:t>
            </a:r>
            <a:r>
              <a:rPr lang="en-US" altLang="zh-CN" sz="2000" dirty="0"/>
              <a:t>sub-layer</a:t>
            </a:r>
            <a:r>
              <a:rPr lang="zh-CN" altLang="en-US" sz="2000" dirty="0"/>
              <a:t>组成，分别是</a:t>
            </a:r>
            <a:r>
              <a:rPr lang="en-US" altLang="zh-CN" sz="2000" dirty="0"/>
              <a:t>Multi-head Attention</a:t>
            </a:r>
            <a:r>
              <a:rPr lang="zh-CN" altLang="en-US" sz="2000" dirty="0"/>
              <a:t>层和</a:t>
            </a:r>
            <a:r>
              <a:rPr lang="en-US" altLang="zh-CN" sz="2000" dirty="0"/>
              <a:t>fc feed-forward</a:t>
            </a:r>
            <a:r>
              <a:rPr lang="zh-CN" altLang="en-US" sz="2000" dirty="0"/>
              <a:t>层，每个</a:t>
            </a:r>
            <a:r>
              <a:rPr lang="en-US" altLang="zh-CN" sz="2000" dirty="0"/>
              <a:t>sub-layer</a:t>
            </a:r>
            <a:r>
              <a:rPr lang="zh-CN" altLang="en-US" sz="2000" dirty="0"/>
              <a:t>都加了</a:t>
            </a:r>
            <a:r>
              <a:rPr lang="en-US" altLang="zh-CN" dirty="0"/>
              <a:t>residual connection</a:t>
            </a:r>
            <a:r>
              <a:rPr lang="zh-CN" altLang="en-US" dirty="0"/>
              <a:t>和</a:t>
            </a:r>
            <a:r>
              <a:rPr lang="en-US" altLang="zh-CN" dirty="0"/>
              <a:t>normalization,  </a:t>
            </a:r>
            <a:r>
              <a:rPr lang="zh-CN" altLang="en-US" dirty="0"/>
              <a:t>因此每个</a:t>
            </a:r>
            <a:r>
              <a:rPr lang="en-US" altLang="zh-CN" dirty="0"/>
              <a:t>sub-layer</a:t>
            </a:r>
            <a:r>
              <a:rPr lang="zh-CN" altLang="en-US" dirty="0"/>
              <a:t>的输出表示为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因为有残差连接，所以模型里面的所有子层以及</a:t>
            </a:r>
            <a:r>
              <a:rPr lang="en-US" altLang="zh-CN" dirty="0"/>
              <a:t>embedding</a:t>
            </a:r>
            <a:r>
              <a:rPr lang="zh-CN" altLang="en-US" dirty="0"/>
              <a:t>层的维度都是相同的。</a:t>
            </a:r>
            <a:endParaRPr lang="en-US" altLang="zh-CN" dirty="0"/>
          </a:p>
          <a:p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7F3670-4765-4B85-BA4A-1D91A7CA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04" y="2057095"/>
            <a:ext cx="6381750" cy="4286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216065D-4EF7-4A91-A9DA-AF4DB56E19D5}"/>
              </a:ext>
            </a:extLst>
          </p:cNvPr>
          <p:cNvSpPr txBox="1"/>
          <p:nvPr/>
        </p:nvSpPr>
        <p:spPr>
          <a:xfrm>
            <a:off x="998504" y="3457464"/>
            <a:ext cx="69489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Decoder:</a:t>
            </a:r>
            <a:r>
              <a:rPr lang="zh-CN" altLang="en-US" sz="2000" dirty="0"/>
              <a:t>也是由</a:t>
            </a:r>
            <a:r>
              <a:rPr lang="en-US" altLang="zh-CN" sz="2000" dirty="0"/>
              <a:t>N=6</a:t>
            </a:r>
            <a:r>
              <a:rPr lang="zh-CN" altLang="en-US" sz="2000" dirty="0"/>
              <a:t>个独立的层组成，相比于</a:t>
            </a:r>
            <a:r>
              <a:rPr lang="en-US" altLang="zh-CN" sz="2000" dirty="0"/>
              <a:t>Encoder</a:t>
            </a:r>
            <a:r>
              <a:rPr lang="zh-CN" altLang="en-US" sz="2000" dirty="0"/>
              <a:t>多了一个</a:t>
            </a:r>
            <a:r>
              <a:rPr lang="en-US" altLang="zh-CN" sz="2000" dirty="0"/>
              <a:t>attention</a:t>
            </a:r>
            <a:r>
              <a:rPr lang="zh-CN" altLang="en-US" sz="2000" dirty="0"/>
              <a:t>的子层，作用于编码器的输出。同时对解码器中的自注意力子层加入</a:t>
            </a:r>
            <a:r>
              <a:rPr lang="en-US" altLang="zh-CN" sz="2000" b="1" dirty="0"/>
              <a:t>mask</a:t>
            </a:r>
            <a:r>
              <a:rPr lang="zh-CN" altLang="en-US" sz="2000" dirty="0"/>
              <a:t>操作，防止关注后续位置，也就是说，对位置</a:t>
            </a:r>
            <a:r>
              <a:rPr lang="en-US" altLang="zh-CN" sz="2000" dirty="0" err="1"/>
              <a:t>i</a:t>
            </a:r>
            <a:r>
              <a:rPr lang="zh-CN" altLang="en-US" sz="2000" dirty="0"/>
              <a:t>的预测只依赖于位置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以前的已知值。</a:t>
            </a:r>
          </a:p>
        </p:txBody>
      </p:sp>
    </p:spTree>
    <p:extLst>
      <p:ext uri="{BB962C8B-B14F-4D97-AF65-F5344CB8AC3E}">
        <p14:creationId xmlns:p14="http://schemas.microsoft.com/office/powerpoint/2010/main" val="82473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340A44-702F-400E-9ACE-15D982569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23" y="5038926"/>
            <a:ext cx="4352925" cy="676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256E4C1-F865-4AAE-A677-F2098202D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672" y="749536"/>
            <a:ext cx="3381375" cy="37052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4CB19DA-D655-43FD-8641-429EC4202F1F}"/>
              </a:ext>
            </a:extLst>
          </p:cNvPr>
          <p:cNvSpPr txBox="1"/>
          <p:nvPr/>
        </p:nvSpPr>
        <p:spPr>
          <a:xfrm>
            <a:off x="5383348" y="1556426"/>
            <a:ext cx="56043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最常用的两个注意力函数为</a:t>
            </a:r>
            <a:r>
              <a:rPr lang="en-US" altLang="zh-CN" sz="2000" dirty="0"/>
              <a:t>:additive attention</a:t>
            </a:r>
            <a:r>
              <a:rPr lang="zh-CN" altLang="en-US" sz="2000" dirty="0"/>
              <a:t>和</a:t>
            </a:r>
            <a:r>
              <a:rPr lang="en-US" altLang="zh-CN" sz="2000" dirty="0"/>
              <a:t>Dot-product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Additive attention </a:t>
            </a:r>
            <a:r>
              <a:rPr lang="zh-CN" altLang="en-US" sz="2000" dirty="0"/>
              <a:t>通常用一个单隐层的神经网络计算</a:t>
            </a:r>
            <a:r>
              <a:rPr lang="en-US" altLang="zh-CN" sz="2000" dirty="0"/>
              <a:t>compatibility function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当</a:t>
            </a:r>
            <a:r>
              <a:rPr lang="en-US" altLang="zh-CN" sz="2000" dirty="0"/>
              <a:t>dk</a:t>
            </a:r>
            <a:r>
              <a:rPr lang="zh-CN" altLang="en-US" sz="2000" dirty="0"/>
              <a:t>较小时，两种注意力机制的性能相似，但当</a:t>
            </a:r>
            <a:r>
              <a:rPr lang="en-US" altLang="zh-CN" sz="2000" dirty="0"/>
              <a:t>dk</a:t>
            </a:r>
            <a:r>
              <a:rPr lang="zh-CN" altLang="en-US" sz="2000" dirty="0"/>
              <a:t>很大确没有进行缩放时，</a:t>
            </a:r>
            <a:r>
              <a:rPr lang="en-US" altLang="zh-CN" sz="2000" dirty="0"/>
              <a:t>additive</a:t>
            </a:r>
            <a:r>
              <a:rPr lang="zh-CN" altLang="en-US" sz="2000" dirty="0"/>
              <a:t>比</a:t>
            </a:r>
            <a:r>
              <a:rPr lang="en-US" altLang="zh-CN" sz="2000" dirty="0"/>
              <a:t>dot-product</a:t>
            </a:r>
            <a:r>
              <a:rPr lang="zh-CN" altLang="en-US" sz="2000" dirty="0"/>
              <a:t>更优。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作者考虑到可能是因为</a:t>
            </a:r>
            <a:r>
              <a:rPr lang="en-US" altLang="zh-CN" sz="2000" dirty="0"/>
              <a:t>dk</a:t>
            </a:r>
            <a:r>
              <a:rPr lang="zh-CN" altLang="en-US" sz="2000" dirty="0"/>
              <a:t>较大时，点积的结果也变得很大，从而导致</a:t>
            </a:r>
            <a:r>
              <a:rPr lang="en-US" altLang="zh-CN" sz="2000" dirty="0" err="1"/>
              <a:t>softmax</a:t>
            </a:r>
            <a:r>
              <a:rPr lang="zh-CN" altLang="en-US" sz="2000" dirty="0"/>
              <a:t>函数的梯度很小。</a:t>
            </a:r>
          </a:p>
        </p:txBody>
      </p:sp>
    </p:spTree>
    <p:extLst>
      <p:ext uri="{BB962C8B-B14F-4D97-AF65-F5344CB8AC3E}">
        <p14:creationId xmlns:p14="http://schemas.microsoft.com/office/powerpoint/2010/main" val="178962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075C7F-A321-44C4-8D08-DA7FB5D72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82" y="880691"/>
            <a:ext cx="3314700" cy="416242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EE512A9-06CB-45BD-A2A4-8AB1AFE87BE4}"/>
              </a:ext>
            </a:extLst>
          </p:cNvPr>
          <p:cNvSpPr txBox="1"/>
          <p:nvPr/>
        </p:nvSpPr>
        <p:spPr>
          <a:xfrm>
            <a:off x="4649821" y="1245140"/>
            <a:ext cx="5894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Multi-Head Attention</a:t>
            </a:r>
            <a:r>
              <a:rPr lang="zh-CN" altLang="en-US" sz="2000" dirty="0"/>
              <a:t>是通过</a:t>
            </a:r>
            <a:r>
              <a:rPr lang="en-US" altLang="zh-CN" sz="2000" dirty="0"/>
              <a:t>h</a:t>
            </a:r>
            <a:r>
              <a:rPr lang="zh-CN" altLang="en-US" sz="2000" dirty="0"/>
              <a:t>个不同的线性变换对</a:t>
            </a:r>
            <a:r>
              <a:rPr lang="en-US" altLang="zh-CN" sz="2000" dirty="0"/>
              <a:t>Q,K,V</a:t>
            </a:r>
            <a:r>
              <a:rPr lang="zh-CN" altLang="en-US" sz="2000" dirty="0"/>
              <a:t>进行投影，最后将不同的</a:t>
            </a:r>
            <a:r>
              <a:rPr lang="en-US" altLang="zh-CN" sz="2000" dirty="0"/>
              <a:t>attention</a:t>
            </a:r>
            <a:r>
              <a:rPr lang="zh-CN" altLang="en-US" sz="2000" dirty="0"/>
              <a:t>拼接起来：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8B5FAB-0B1F-4068-9558-C82AD6496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821" y="2003010"/>
            <a:ext cx="58102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1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406B8-63DE-4F15-AD13-C384601C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926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Positional Encoding</a:t>
            </a:r>
            <a:endParaRPr lang="zh-CN" altLang="en-US" sz="4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B8671A-993A-49BF-A121-B98DD240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33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Transformer</a:t>
            </a:r>
            <a:r>
              <a:rPr lang="zh-CN" altLang="en-US" sz="2400" dirty="0"/>
              <a:t>抛弃了</a:t>
            </a:r>
            <a:r>
              <a:rPr lang="en-US" altLang="zh-CN" sz="2400" dirty="0"/>
              <a:t>RNN</a:t>
            </a:r>
            <a:r>
              <a:rPr lang="zh-CN" altLang="en-US" sz="2400" dirty="0"/>
              <a:t>，而</a:t>
            </a:r>
            <a:r>
              <a:rPr lang="en-US" altLang="zh-CN" sz="2400" dirty="0"/>
              <a:t>RNN</a:t>
            </a:r>
            <a:r>
              <a:rPr lang="zh-CN" altLang="en-US" sz="2400" dirty="0"/>
              <a:t>最大的优点就是在时间序列上对数据的抽象，所有论文中提出了两种</a:t>
            </a:r>
            <a:r>
              <a:rPr lang="en-US" altLang="zh-CN" sz="2400" dirty="0"/>
              <a:t>Positional Encoding</a:t>
            </a:r>
            <a:r>
              <a:rPr lang="zh-CN" altLang="en-US" sz="2400" dirty="0"/>
              <a:t>的方法，将</a:t>
            </a:r>
            <a:r>
              <a:rPr lang="en-US" altLang="zh-CN" sz="2400" dirty="0"/>
              <a:t>Encoding</a:t>
            </a:r>
            <a:r>
              <a:rPr lang="zh-CN" altLang="en-US" sz="2400" dirty="0"/>
              <a:t>后的数据与</a:t>
            </a:r>
            <a:r>
              <a:rPr lang="en-US" altLang="zh-CN" sz="2400" dirty="0"/>
              <a:t>embedding</a:t>
            </a:r>
            <a:r>
              <a:rPr lang="zh-CN" altLang="en-US" sz="2400" dirty="0"/>
              <a:t>数据求和，加入了相对位置信息。</a:t>
            </a:r>
            <a:endParaRPr lang="en-US" altLang="zh-CN" sz="2400" dirty="0"/>
          </a:p>
          <a:p>
            <a:r>
              <a:rPr lang="zh-CN" altLang="en-US" sz="2400" dirty="0"/>
              <a:t>论文中提到了两种方法：</a:t>
            </a:r>
            <a:endParaRPr lang="en-US" altLang="zh-CN" sz="2400" dirty="0"/>
          </a:p>
          <a:p>
            <a:pPr lvl="1"/>
            <a:r>
              <a:rPr lang="en-US" altLang="zh-CN" sz="2000" dirty="0"/>
              <a:t>1.</a:t>
            </a:r>
            <a:r>
              <a:rPr lang="zh-CN" altLang="en-US" sz="2000" dirty="0"/>
              <a:t>用不同频率的</a:t>
            </a:r>
            <a:r>
              <a:rPr lang="en-US" altLang="zh-CN" sz="2000" dirty="0"/>
              <a:t>sin</a:t>
            </a:r>
            <a:r>
              <a:rPr lang="zh-CN" altLang="en-US" sz="2000" dirty="0"/>
              <a:t>和</a:t>
            </a:r>
            <a:r>
              <a:rPr lang="en-US" altLang="zh-CN" sz="2000" dirty="0"/>
              <a:t>cos</a:t>
            </a:r>
            <a:r>
              <a:rPr lang="zh-CN" altLang="en-US" sz="2000" dirty="0"/>
              <a:t>函数直接计算</a:t>
            </a:r>
            <a:endParaRPr lang="en-US" altLang="zh-CN" sz="2000" dirty="0"/>
          </a:p>
          <a:p>
            <a:pPr lvl="1"/>
            <a:r>
              <a:rPr lang="en-US" altLang="zh-CN" sz="2000" dirty="0"/>
              <a:t>2.</a:t>
            </a:r>
            <a:r>
              <a:rPr lang="zh-CN" altLang="en-US" sz="2000" dirty="0"/>
              <a:t>学习出一份</a:t>
            </a:r>
            <a:r>
              <a:rPr lang="en-US" altLang="zh-CN" sz="2000" dirty="0"/>
              <a:t>positional embedding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dirty="0"/>
              <a:t>论文中的实验发现两者的结果是一样的，最后选择了第一种方法，公式如下：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pos</a:t>
            </a:r>
            <a:r>
              <a:rPr lang="zh-CN" altLang="en-US" dirty="0"/>
              <a:t>是位置，</a:t>
            </a:r>
            <a:r>
              <a:rPr lang="en-US" altLang="zh-CN" dirty="0" err="1"/>
              <a:t>i</a:t>
            </a:r>
            <a:r>
              <a:rPr lang="zh-CN" altLang="en-US" dirty="0"/>
              <a:t>是维度</a:t>
            </a:r>
            <a:endParaRPr lang="en-US" altLang="zh-CN" dirty="0"/>
          </a:p>
          <a:p>
            <a:pPr lvl="1"/>
            <a:endParaRPr lang="en-US" altLang="zh-CN" sz="2000" dirty="0"/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8E0219-CD23-4B2F-B083-2628FC52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488" y="4129189"/>
            <a:ext cx="4973178" cy="112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3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32B3D-E287-4010-A261-0A0ACCC8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918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优点：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1A0FBA0-5677-4B44-9E03-EF4F61E49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821" y="1070044"/>
            <a:ext cx="8991600" cy="1962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763FA5B-100D-4384-A601-2582B8A7B802}"/>
                  </a:ext>
                </a:extLst>
              </p:cNvPr>
              <p:cNvSpPr txBox="1"/>
              <p:nvPr/>
            </p:nvSpPr>
            <p:spPr>
              <a:xfrm>
                <a:off x="1361872" y="2937753"/>
                <a:ext cx="9105089" cy="3287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每层计算复杂度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Amount of computation that can be parallelized, as </a:t>
                </a:r>
                <a:r>
                  <a:rPr lang="en-US" altLang="zh-CN" sz="2000" dirty="0" err="1"/>
                  <a:t>mesured</a:t>
                </a:r>
                <a:r>
                  <a:rPr lang="en-US" altLang="zh-CN" sz="2000" dirty="0"/>
                  <a:t> by the minimum number of sequential operations required</a:t>
                </a:r>
                <a:r>
                  <a:rPr lang="zh-CN" altLang="en-US" sz="2000" dirty="0"/>
                  <a:t>。作者用最小的序列化运算来测量可以被并行化的计算。也就是说对于某个序列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/>
                  <a:t>,self-attention</a:t>
                </a:r>
                <a:r>
                  <a:rPr lang="zh-CN" altLang="en-US" sz="2000" dirty="0"/>
                  <a:t>可以直接计算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/>
                  <a:t>点乘结果，而</a:t>
                </a:r>
                <a:r>
                  <a:rPr lang="en-US" altLang="zh-CN" sz="2000" dirty="0"/>
                  <a:t>RNN</a:t>
                </a:r>
                <a:r>
                  <a:rPr lang="zh-CN" altLang="en-US" sz="2000" dirty="0"/>
                  <a:t>就必须从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计算到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Path length between long-range dependencies in the network</a:t>
                </a:r>
              </a:p>
              <a:p>
                <a:pPr lvl="1"/>
                <a:r>
                  <a:rPr lang="zh-CN" altLang="en-US" dirty="0"/>
                  <a:t>这里</a:t>
                </a:r>
                <a:r>
                  <a:rPr lang="en-US" altLang="zh-CN" dirty="0"/>
                  <a:t>Path length</a:t>
                </a:r>
                <a:r>
                  <a:rPr lang="zh-CN" altLang="en-US" dirty="0"/>
                  <a:t>指的是要计算一个序列长度为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的信息要经过的路径长度。</a:t>
                </a:r>
                <a:r>
                  <a:rPr lang="en-US" altLang="zh-CN" dirty="0" err="1"/>
                  <a:t>cnn</a:t>
                </a:r>
                <a:r>
                  <a:rPr lang="zh-CN" altLang="en-US" dirty="0"/>
                  <a:t>需要增加卷积层数来扩大视野，</a:t>
                </a:r>
                <a:r>
                  <a:rPr lang="en-US" altLang="zh-CN" dirty="0" err="1"/>
                  <a:t>rnn</a:t>
                </a:r>
                <a:r>
                  <a:rPr lang="zh-CN" altLang="en-US" dirty="0"/>
                  <a:t>需要从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逐个进行计算，而</a:t>
                </a:r>
                <a:r>
                  <a:rPr lang="en-US" altLang="zh-CN" dirty="0"/>
                  <a:t>self-attention</a:t>
                </a:r>
                <a:r>
                  <a:rPr lang="zh-CN" altLang="en-US" dirty="0"/>
                  <a:t>只需要一步矩阵计算就可以。所以也可以看出，</a:t>
                </a:r>
                <a:r>
                  <a:rPr lang="en-US" altLang="zh-CN" dirty="0"/>
                  <a:t>self-attention</a:t>
                </a:r>
                <a:r>
                  <a:rPr lang="zh-CN" altLang="en-US" dirty="0"/>
                  <a:t>可以比</a:t>
                </a:r>
                <a:r>
                  <a:rPr lang="en-US" altLang="zh-CN" dirty="0" err="1"/>
                  <a:t>rnn</a:t>
                </a:r>
                <a:r>
                  <a:rPr lang="zh-CN" altLang="en-US" dirty="0"/>
                  <a:t>更好地解决长时依赖问题。当然如果计算量太大，比如序列长度</a:t>
                </a:r>
                <a:r>
                  <a:rPr lang="en-US" altLang="zh-CN" dirty="0"/>
                  <a:t>n&gt;</a:t>
                </a:r>
                <a:r>
                  <a:rPr lang="zh-CN" altLang="en-US" dirty="0"/>
                  <a:t>序列维度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这种情况，也可以用窗口限制</a:t>
                </a:r>
                <a:r>
                  <a:rPr lang="en-US" altLang="zh-CN" dirty="0"/>
                  <a:t>self-attention</a:t>
                </a:r>
                <a:r>
                  <a:rPr lang="zh-CN" altLang="en-US" dirty="0"/>
                  <a:t>的计算数量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763FA5B-100D-4384-A601-2582B8A7B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872" y="2937753"/>
                <a:ext cx="9105089" cy="3287118"/>
              </a:xfrm>
              <a:prstGeom prst="rect">
                <a:avLst/>
              </a:prstGeom>
              <a:blipFill>
                <a:blip r:embed="rId3"/>
                <a:stretch>
                  <a:fillRect l="-602" t="-1113" r="-602"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50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A63AA-5718-401A-9F1E-A13F974C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另外，从作者在附录中给出的栗子可以看出，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self-attention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模型更可解释，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attention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结果的分布表明了该模型学习到了一些语法和语义信息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A088C72-ACAB-4938-9010-C64771D7C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935" y="1825625"/>
            <a:ext cx="97881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9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32F35-002C-4BB3-B86D-2B271898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39692D-02C4-4B68-9223-E077AAA83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177" y="1825625"/>
            <a:ext cx="98756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9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590</Words>
  <Application>Microsoft Office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Cambria Math</vt:lpstr>
      <vt:lpstr>Wingdings</vt:lpstr>
      <vt:lpstr>Office 主题​​</vt:lpstr>
      <vt:lpstr>Transformer模型结构</vt:lpstr>
      <vt:lpstr>PowerPoint 演示文稿</vt:lpstr>
      <vt:lpstr>PowerPoint 演示文稿</vt:lpstr>
      <vt:lpstr>PowerPoint 演示文稿</vt:lpstr>
      <vt:lpstr>Positional Encoding</vt:lpstr>
      <vt:lpstr>优点：</vt:lpstr>
      <vt:lpstr>另外，从作者在附录中给出的栗子可以看出，self-attention模型更可解释，attention结果的分布表明了该模型学习到了一些语法和语义信息</vt:lpstr>
      <vt:lpstr>实验结果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模型结构</dc:title>
  <dc:creator>江 龙</dc:creator>
  <cp:lastModifiedBy>江 龙</cp:lastModifiedBy>
  <cp:revision>24</cp:revision>
  <dcterms:created xsi:type="dcterms:W3CDTF">2019-06-23T08:33:20Z</dcterms:created>
  <dcterms:modified xsi:type="dcterms:W3CDTF">2019-06-26T16:22:28Z</dcterms:modified>
</cp:coreProperties>
</file>