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53"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05DC2-D3E5-439E-9BE8-B0BB120F266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DA2BF2-0EF6-46F8-8D37-7A1F146B4A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541743-6050-4557-AB66-D9EB38653DEF}"/>
              </a:ext>
            </a:extLst>
          </p:cNvPr>
          <p:cNvSpPr>
            <a:spLocks noGrp="1"/>
          </p:cNvSpPr>
          <p:nvPr>
            <p:ph type="dt" sz="half" idx="10"/>
          </p:nvPr>
        </p:nvSpPr>
        <p:spPr/>
        <p:txBody>
          <a:bodyPr/>
          <a:lstStyle/>
          <a:p>
            <a:fld id="{E719292E-5C08-44E7-B37D-9917CB49B9E9}" type="datetimeFigureOut">
              <a:rPr lang="zh-CN" altLang="en-US" smtClean="0"/>
              <a:t>2019/7/3</a:t>
            </a:fld>
            <a:endParaRPr lang="zh-CN" altLang="en-US"/>
          </a:p>
        </p:txBody>
      </p:sp>
      <p:sp>
        <p:nvSpPr>
          <p:cNvPr id="5" name="页脚占位符 4">
            <a:extLst>
              <a:ext uri="{FF2B5EF4-FFF2-40B4-BE49-F238E27FC236}">
                <a16:creationId xmlns:a16="http://schemas.microsoft.com/office/drawing/2014/main" id="{FAF9A8DF-5EC9-43DA-B477-7913780CB7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C367C4-DFFE-4A5E-8DD6-0CB69F7CC67A}"/>
              </a:ext>
            </a:extLst>
          </p:cNvPr>
          <p:cNvSpPr>
            <a:spLocks noGrp="1"/>
          </p:cNvSpPr>
          <p:nvPr>
            <p:ph type="sldNum" sz="quarter" idx="12"/>
          </p:nvPr>
        </p:nvSpPr>
        <p:spPr/>
        <p:txBody>
          <a:bodyPr/>
          <a:lstStyle/>
          <a:p>
            <a:fld id="{6D526DA8-B3BA-43CF-BAE0-08F012541136}" type="slidenum">
              <a:rPr lang="zh-CN" altLang="en-US" smtClean="0"/>
              <a:t>‹#›</a:t>
            </a:fld>
            <a:endParaRPr lang="zh-CN" altLang="en-US"/>
          </a:p>
        </p:txBody>
      </p:sp>
    </p:spTree>
    <p:extLst>
      <p:ext uri="{BB962C8B-B14F-4D97-AF65-F5344CB8AC3E}">
        <p14:creationId xmlns:p14="http://schemas.microsoft.com/office/powerpoint/2010/main" val="794870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AAF531-280D-48B0-BC6B-2C50E0204F7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35941E5-6317-45F4-B2EB-D2F690B0839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2B95D3F-08A1-452B-985F-C7C823F3538F}"/>
              </a:ext>
            </a:extLst>
          </p:cNvPr>
          <p:cNvSpPr>
            <a:spLocks noGrp="1"/>
          </p:cNvSpPr>
          <p:nvPr>
            <p:ph type="dt" sz="half" idx="10"/>
          </p:nvPr>
        </p:nvSpPr>
        <p:spPr/>
        <p:txBody>
          <a:bodyPr/>
          <a:lstStyle/>
          <a:p>
            <a:fld id="{E719292E-5C08-44E7-B37D-9917CB49B9E9}" type="datetimeFigureOut">
              <a:rPr lang="zh-CN" altLang="en-US" smtClean="0"/>
              <a:t>2019/7/3</a:t>
            </a:fld>
            <a:endParaRPr lang="zh-CN" altLang="en-US"/>
          </a:p>
        </p:txBody>
      </p:sp>
      <p:sp>
        <p:nvSpPr>
          <p:cNvPr id="5" name="页脚占位符 4">
            <a:extLst>
              <a:ext uri="{FF2B5EF4-FFF2-40B4-BE49-F238E27FC236}">
                <a16:creationId xmlns:a16="http://schemas.microsoft.com/office/drawing/2014/main" id="{570D39F5-71AF-4792-87D3-5AFF424DF6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841152-9BFE-4658-B479-5A788C85560B}"/>
              </a:ext>
            </a:extLst>
          </p:cNvPr>
          <p:cNvSpPr>
            <a:spLocks noGrp="1"/>
          </p:cNvSpPr>
          <p:nvPr>
            <p:ph type="sldNum" sz="quarter" idx="12"/>
          </p:nvPr>
        </p:nvSpPr>
        <p:spPr/>
        <p:txBody>
          <a:bodyPr/>
          <a:lstStyle/>
          <a:p>
            <a:fld id="{6D526DA8-B3BA-43CF-BAE0-08F012541136}" type="slidenum">
              <a:rPr lang="zh-CN" altLang="en-US" smtClean="0"/>
              <a:t>‹#›</a:t>
            </a:fld>
            <a:endParaRPr lang="zh-CN" altLang="en-US"/>
          </a:p>
        </p:txBody>
      </p:sp>
    </p:spTree>
    <p:extLst>
      <p:ext uri="{BB962C8B-B14F-4D97-AF65-F5344CB8AC3E}">
        <p14:creationId xmlns:p14="http://schemas.microsoft.com/office/powerpoint/2010/main" val="1052311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9DD9FBC-0D58-44BE-9F98-B7CFC26A2AE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30857A-FDAD-43F3-87BD-DEC2029714E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1E1F37-D461-4A9E-B799-15B02C7755EF}"/>
              </a:ext>
            </a:extLst>
          </p:cNvPr>
          <p:cNvSpPr>
            <a:spLocks noGrp="1"/>
          </p:cNvSpPr>
          <p:nvPr>
            <p:ph type="dt" sz="half" idx="10"/>
          </p:nvPr>
        </p:nvSpPr>
        <p:spPr/>
        <p:txBody>
          <a:bodyPr/>
          <a:lstStyle/>
          <a:p>
            <a:fld id="{E719292E-5C08-44E7-B37D-9917CB49B9E9}" type="datetimeFigureOut">
              <a:rPr lang="zh-CN" altLang="en-US" smtClean="0"/>
              <a:t>2019/7/3</a:t>
            </a:fld>
            <a:endParaRPr lang="zh-CN" altLang="en-US"/>
          </a:p>
        </p:txBody>
      </p:sp>
      <p:sp>
        <p:nvSpPr>
          <p:cNvPr id="5" name="页脚占位符 4">
            <a:extLst>
              <a:ext uri="{FF2B5EF4-FFF2-40B4-BE49-F238E27FC236}">
                <a16:creationId xmlns:a16="http://schemas.microsoft.com/office/drawing/2014/main" id="{BF2EA0C9-54E4-4389-A010-8EED6D3DA7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4ED5E6-80E5-476C-AE1E-62FAC3178861}"/>
              </a:ext>
            </a:extLst>
          </p:cNvPr>
          <p:cNvSpPr>
            <a:spLocks noGrp="1"/>
          </p:cNvSpPr>
          <p:nvPr>
            <p:ph type="sldNum" sz="quarter" idx="12"/>
          </p:nvPr>
        </p:nvSpPr>
        <p:spPr/>
        <p:txBody>
          <a:bodyPr/>
          <a:lstStyle/>
          <a:p>
            <a:fld id="{6D526DA8-B3BA-43CF-BAE0-08F012541136}" type="slidenum">
              <a:rPr lang="zh-CN" altLang="en-US" smtClean="0"/>
              <a:t>‹#›</a:t>
            </a:fld>
            <a:endParaRPr lang="zh-CN" altLang="en-US"/>
          </a:p>
        </p:txBody>
      </p:sp>
    </p:spTree>
    <p:extLst>
      <p:ext uri="{BB962C8B-B14F-4D97-AF65-F5344CB8AC3E}">
        <p14:creationId xmlns:p14="http://schemas.microsoft.com/office/powerpoint/2010/main" val="124235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CE95F-6677-4131-A606-89635411DF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C9999F-DC87-4B9C-9FBC-A0C57A2E8C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76C4FF-BD77-43D4-93C0-110E3AAD48F0}"/>
              </a:ext>
            </a:extLst>
          </p:cNvPr>
          <p:cNvSpPr>
            <a:spLocks noGrp="1"/>
          </p:cNvSpPr>
          <p:nvPr>
            <p:ph type="dt" sz="half" idx="10"/>
          </p:nvPr>
        </p:nvSpPr>
        <p:spPr/>
        <p:txBody>
          <a:bodyPr/>
          <a:lstStyle/>
          <a:p>
            <a:fld id="{E719292E-5C08-44E7-B37D-9917CB49B9E9}" type="datetimeFigureOut">
              <a:rPr lang="zh-CN" altLang="en-US" smtClean="0"/>
              <a:t>2019/7/3</a:t>
            </a:fld>
            <a:endParaRPr lang="zh-CN" altLang="en-US"/>
          </a:p>
        </p:txBody>
      </p:sp>
      <p:sp>
        <p:nvSpPr>
          <p:cNvPr id="5" name="页脚占位符 4">
            <a:extLst>
              <a:ext uri="{FF2B5EF4-FFF2-40B4-BE49-F238E27FC236}">
                <a16:creationId xmlns:a16="http://schemas.microsoft.com/office/drawing/2014/main" id="{0E51D943-3A4C-43E3-B7C7-98B432A467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2C1E03-3F00-43D5-9D29-0B74B71299A3}"/>
              </a:ext>
            </a:extLst>
          </p:cNvPr>
          <p:cNvSpPr>
            <a:spLocks noGrp="1"/>
          </p:cNvSpPr>
          <p:nvPr>
            <p:ph type="sldNum" sz="quarter" idx="12"/>
          </p:nvPr>
        </p:nvSpPr>
        <p:spPr/>
        <p:txBody>
          <a:bodyPr/>
          <a:lstStyle/>
          <a:p>
            <a:fld id="{6D526DA8-B3BA-43CF-BAE0-08F012541136}" type="slidenum">
              <a:rPr lang="zh-CN" altLang="en-US" smtClean="0"/>
              <a:t>‹#›</a:t>
            </a:fld>
            <a:endParaRPr lang="zh-CN" altLang="en-US"/>
          </a:p>
        </p:txBody>
      </p:sp>
    </p:spTree>
    <p:extLst>
      <p:ext uri="{BB962C8B-B14F-4D97-AF65-F5344CB8AC3E}">
        <p14:creationId xmlns:p14="http://schemas.microsoft.com/office/powerpoint/2010/main" val="194965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AB44E-7C05-45BF-8752-9B2A9102857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1B5E1F7-3E67-4103-84B2-5D8B2B2D9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E11242-5952-4A5D-8E8B-C2AA18961F02}"/>
              </a:ext>
            </a:extLst>
          </p:cNvPr>
          <p:cNvSpPr>
            <a:spLocks noGrp="1"/>
          </p:cNvSpPr>
          <p:nvPr>
            <p:ph type="dt" sz="half" idx="10"/>
          </p:nvPr>
        </p:nvSpPr>
        <p:spPr/>
        <p:txBody>
          <a:bodyPr/>
          <a:lstStyle/>
          <a:p>
            <a:fld id="{E719292E-5C08-44E7-B37D-9917CB49B9E9}" type="datetimeFigureOut">
              <a:rPr lang="zh-CN" altLang="en-US" smtClean="0"/>
              <a:t>2019/7/3</a:t>
            </a:fld>
            <a:endParaRPr lang="zh-CN" altLang="en-US"/>
          </a:p>
        </p:txBody>
      </p:sp>
      <p:sp>
        <p:nvSpPr>
          <p:cNvPr id="5" name="页脚占位符 4">
            <a:extLst>
              <a:ext uri="{FF2B5EF4-FFF2-40B4-BE49-F238E27FC236}">
                <a16:creationId xmlns:a16="http://schemas.microsoft.com/office/drawing/2014/main" id="{3612FDE6-059F-4F06-BA5B-DE0195C8D6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AF2B2C-ED5A-4782-9E35-79B4A17A811E}"/>
              </a:ext>
            </a:extLst>
          </p:cNvPr>
          <p:cNvSpPr>
            <a:spLocks noGrp="1"/>
          </p:cNvSpPr>
          <p:nvPr>
            <p:ph type="sldNum" sz="quarter" idx="12"/>
          </p:nvPr>
        </p:nvSpPr>
        <p:spPr/>
        <p:txBody>
          <a:bodyPr/>
          <a:lstStyle/>
          <a:p>
            <a:fld id="{6D526DA8-B3BA-43CF-BAE0-08F012541136}" type="slidenum">
              <a:rPr lang="zh-CN" altLang="en-US" smtClean="0"/>
              <a:t>‹#›</a:t>
            </a:fld>
            <a:endParaRPr lang="zh-CN" altLang="en-US"/>
          </a:p>
        </p:txBody>
      </p:sp>
    </p:spTree>
    <p:extLst>
      <p:ext uri="{BB962C8B-B14F-4D97-AF65-F5344CB8AC3E}">
        <p14:creationId xmlns:p14="http://schemas.microsoft.com/office/powerpoint/2010/main" val="276371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F5195-C7DB-4A24-B07A-07F1FB3C79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9B6F861-73D9-4F3B-9E18-443C3FD2E9A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78664D2-D350-43BC-BA5D-BACDBAE1139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B1586F4-F964-4388-BD37-C2825A7D2425}"/>
              </a:ext>
            </a:extLst>
          </p:cNvPr>
          <p:cNvSpPr>
            <a:spLocks noGrp="1"/>
          </p:cNvSpPr>
          <p:nvPr>
            <p:ph type="dt" sz="half" idx="10"/>
          </p:nvPr>
        </p:nvSpPr>
        <p:spPr/>
        <p:txBody>
          <a:bodyPr/>
          <a:lstStyle/>
          <a:p>
            <a:fld id="{E719292E-5C08-44E7-B37D-9917CB49B9E9}" type="datetimeFigureOut">
              <a:rPr lang="zh-CN" altLang="en-US" smtClean="0"/>
              <a:t>2019/7/3</a:t>
            </a:fld>
            <a:endParaRPr lang="zh-CN" altLang="en-US"/>
          </a:p>
        </p:txBody>
      </p:sp>
      <p:sp>
        <p:nvSpPr>
          <p:cNvPr id="6" name="页脚占位符 5">
            <a:extLst>
              <a:ext uri="{FF2B5EF4-FFF2-40B4-BE49-F238E27FC236}">
                <a16:creationId xmlns:a16="http://schemas.microsoft.com/office/drawing/2014/main" id="{6FD25FBC-49DC-4999-B2C9-81C948BC4B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35D554-8F84-4421-A107-3096130EAEFC}"/>
              </a:ext>
            </a:extLst>
          </p:cNvPr>
          <p:cNvSpPr>
            <a:spLocks noGrp="1"/>
          </p:cNvSpPr>
          <p:nvPr>
            <p:ph type="sldNum" sz="quarter" idx="12"/>
          </p:nvPr>
        </p:nvSpPr>
        <p:spPr/>
        <p:txBody>
          <a:bodyPr/>
          <a:lstStyle/>
          <a:p>
            <a:fld id="{6D526DA8-B3BA-43CF-BAE0-08F012541136}" type="slidenum">
              <a:rPr lang="zh-CN" altLang="en-US" smtClean="0"/>
              <a:t>‹#›</a:t>
            </a:fld>
            <a:endParaRPr lang="zh-CN" altLang="en-US"/>
          </a:p>
        </p:txBody>
      </p:sp>
    </p:spTree>
    <p:extLst>
      <p:ext uri="{BB962C8B-B14F-4D97-AF65-F5344CB8AC3E}">
        <p14:creationId xmlns:p14="http://schemas.microsoft.com/office/powerpoint/2010/main" val="248776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D899F-288B-4A71-A19B-467BB43E74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7AF4DE3-3250-4CFE-AF28-366D960D65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A638E53-3D8D-4B93-A7AE-F2A1271DD00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FCC416-40EF-4EFD-A666-1E2A87A07A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E329C6C-370A-410E-A51E-B22ACF8ABD8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26C89D6-1A0C-4EF0-A60D-0B50CE07AD83}"/>
              </a:ext>
            </a:extLst>
          </p:cNvPr>
          <p:cNvSpPr>
            <a:spLocks noGrp="1"/>
          </p:cNvSpPr>
          <p:nvPr>
            <p:ph type="dt" sz="half" idx="10"/>
          </p:nvPr>
        </p:nvSpPr>
        <p:spPr/>
        <p:txBody>
          <a:bodyPr/>
          <a:lstStyle/>
          <a:p>
            <a:fld id="{E719292E-5C08-44E7-B37D-9917CB49B9E9}" type="datetimeFigureOut">
              <a:rPr lang="zh-CN" altLang="en-US" smtClean="0"/>
              <a:t>2019/7/3</a:t>
            </a:fld>
            <a:endParaRPr lang="zh-CN" altLang="en-US"/>
          </a:p>
        </p:txBody>
      </p:sp>
      <p:sp>
        <p:nvSpPr>
          <p:cNvPr id="8" name="页脚占位符 7">
            <a:extLst>
              <a:ext uri="{FF2B5EF4-FFF2-40B4-BE49-F238E27FC236}">
                <a16:creationId xmlns:a16="http://schemas.microsoft.com/office/drawing/2014/main" id="{E864C45F-F9F6-4184-AFBB-312955451F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4A4A7A5-6633-4570-A889-4B7CB91CFE5D}"/>
              </a:ext>
            </a:extLst>
          </p:cNvPr>
          <p:cNvSpPr>
            <a:spLocks noGrp="1"/>
          </p:cNvSpPr>
          <p:nvPr>
            <p:ph type="sldNum" sz="quarter" idx="12"/>
          </p:nvPr>
        </p:nvSpPr>
        <p:spPr/>
        <p:txBody>
          <a:bodyPr/>
          <a:lstStyle/>
          <a:p>
            <a:fld id="{6D526DA8-B3BA-43CF-BAE0-08F012541136}" type="slidenum">
              <a:rPr lang="zh-CN" altLang="en-US" smtClean="0"/>
              <a:t>‹#›</a:t>
            </a:fld>
            <a:endParaRPr lang="zh-CN" altLang="en-US"/>
          </a:p>
        </p:txBody>
      </p:sp>
    </p:spTree>
    <p:extLst>
      <p:ext uri="{BB962C8B-B14F-4D97-AF65-F5344CB8AC3E}">
        <p14:creationId xmlns:p14="http://schemas.microsoft.com/office/powerpoint/2010/main" val="142228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C064D3-45F3-4B61-9621-C6E33923D8E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6FCA5DA-C1F3-41CA-87A4-5000E3749518}"/>
              </a:ext>
            </a:extLst>
          </p:cNvPr>
          <p:cNvSpPr>
            <a:spLocks noGrp="1"/>
          </p:cNvSpPr>
          <p:nvPr>
            <p:ph type="dt" sz="half" idx="10"/>
          </p:nvPr>
        </p:nvSpPr>
        <p:spPr/>
        <p:txBody>
          <a:bodyPr/>
          <a:lstStyle/>
          <a:p>
            <a:fld id="{E719292E-5C08-44E7-B37D-9917CB49B9E9}" type="datetimeFigureOut">
              <a:rPr lang="zh-CN" altLang="en-US" smtClean="0"/>
              <a:t>2019/7/3</a:t>
            </a:fld>
            <a:endParaRPr lang="zh-CN" altLang="en-US"/>
          </a:p>
        </p:txBody>
      </p:sp>
      <p:sp>
        <p:nvSpPr>
          <p:cNvPr id="4" name="页脚占位符 3">
            <a:extLst>
              <a:ext uri="{FF2B5EF4-FFF2-40B4-BE49-F238E27FC236}">
                <a16:creationId xmlns:a16="http://schemas.microsoft.com/office/drawing/2014/main" id="{569F52EC-ED84-45A5-967A-3EC0FB36E67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E912F24-65CA-485B-B67F-A75A31B87C5C}"/>
              </a:ext>
            </a:extLst>
          </p:cNvPr>
          <p:cNvSpPr>
            <a:spLocks noGrp="1"/>
          </p:cNvSpPr>
          <p:nvPr>
            <p:ph type="sldNum" sz="quarter" idx="12"/>
          </p:nvPr>
        </p:nvSpPr>
        <p:spPr/>
        <p:txBody>
          <a:bodyPr/>
          <a:lstStyle/>
          <a:p>
            <a:fld id="{6D526DA8-B3BA-43CF-BAE0-08F012541136}" type="slidenum">
              <a:rPr lang="zh-CN" altLang="en-US" smtClean="0"/>
              <a:t>‹#›</a:t>
            </a:fld>
            <a:endParaRPr lang="zh-CN" altLang="en-US"/>
          </a:p>
        </p:txBody>
      </p:sp>
    </p:spTree>
    <p:extLst>
      <p:ext uri="{BB962C8B-B14F-4D97-AF65-F5344CB8AC3E}">
        <p14:creationId xmlns:p14="http://schemas.microsoft.com/office/powerpoint/2010/main" val="1890307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28AB935-475E-4263-AB17-18C43EED072B}"/>
              </a:ext>
            </a:extLst>
          </p:cNvPr>
          <p:cNvSpPr>
            <a:spLocks noGrp="1"/>
          </p:cNvSpPr>
          <p:nvPr>
            <p:ph type="dt" sz="half" idx="10"/>
          </p:nvPr>
        </p:nvSpPr>
        <p:spPr/>
        <p:txBody>
          <a:bodyPr/>
          <a:lstStyle/>
          <a:p>
            <a:fld id="{E719292E-5C08-44E7-B37D-9917CB49B9E9}" type="datetimeFigureOut">
              <a:rPr lang="zh-CN" altLang="en-US" smtClean="0"/>
              <a:t>2019/7/3</a:t>
            </a:fld>
            <a:endParaRPr lang="zh-CN" altLang="en-US"/>
          </a:p>
        </p:txBody>
      </p:sp>
      <p:sp>
        <p:nvSpPr>
          <p:cNvPr id="3" name="页脚占位符 2">
            <a:extLst>
              <a:ext uri="{FF2B5EF4-FFF2-40B4-BE49-F238E27FC236}">
                <a16:creationId xmlns:a16="http://schemas.microsoft.com/office/drawing/2014/main" id="{A8A5FD98-FF43-441F-AF4A-E45B799CFC2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8151B41-749D-476A-AC8D-84E1D1AD976E}"/>
              </a:ext>
            </a:extLst>
          </p:cNvPr>
          <p:cNvSpPr>
            <a:spLocks noGrp="1"/>
          </p:cNvSpPr>
          <p:nvPr>
            <p:ph type="sldNum" sz="quarter" idx="12"/>
          </p:nvPr>
        </p:nvSpPr>
        <p:spPr/>
        <p:txBody>
          <a:bodyPr/>
          <a:lstStyle/>
          <a:p>
            <a:fld id="{6D526DA8-B3BA-43CF-BAE0-08F012541136}" type="slidenum">
              <a:rPr lang="zh-CN" altLang="en-US" smtClean="0"/>
              <a:t>‹#›</a:t>
            </a:fld>
            <a:endParaRPr lang="zh-CN" altLang="en-US"/>
          </a:p>
        </p:txBody>
      </p:sp>
    </p:spTree>
    <p:extLst>
      <p:ext uri="{BB962C8B-B14F-4D97-AF65-F5344CB8AC3E}">
        <p14:creationId xmlns:p14="http://schemas.microsoft.com/office/powerpoint/2010/main" val="133773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E31661-3E07-476C-BD30-B79A9698BE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D0F20AF-5E97-4817-8D03-CAD94FFF31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CF630CA-67D2-4E41-872D-F8CFFBAFD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76B32F6-9089-4810-ADDE-342771266E30}"/>
              </a:ext>
            </a:extLst>
          </p:cNvPr>
          <p:cNvSpPr>
            <a:spLocks noGrp="1"/>
          </p:cNvSpPr>
          <p:nvPr>
            <p:ph type="dt" sz="half" idx="10"/>
          </p:nvPr>
        </p:nvSpPr>
        <p:spPr/>
        <p:txBody>
          <a:bodyPr/>
          <a:lstStyle/>
          <a:p>
            <a:fld id="{E719292E-5C08-44E7-B37D-9917CB49B9E9}" type="datetimeFigureOut">
              <a:rPr lang="zh-CN" altLang="en-US" smtClean="0"/>
              <a:t>2019/7/3</a:t>
            </a:fld>
            <a:endParaRPr lang="zh-CN" altLang="en-US"/>
          </a:p>
        </p:txBody>
      </p:sp>
      <p:sp>
        <p:nvSpPr>
          <p:cNvPr id="6" name="页脚占位符 5">
            <a:extLst>
              <a:ext uri="{FF2B5EF4-FFF2-40B4-BE49-F238E27FC236}">
                <a16:creationId xmlns:a16="http://schemas.microsoft.com/office/drawing/2014/main" id="{7148FD8E-3397-4B52-9211-8D0BDE370E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BD08AD-8DCF-46F6-9942-4EA372DDE15A}"/>
              </a:ext>
            </a:extLst>
          </p:cNvPr>
          <p:cNvSpPr>
            <a:spLocks noGrp="1"/>
          </p:cNvSpPr>
          <p:nvPr>
            <p:ph type="sldNum" sz="quarter" idx="12"/>
          </p:nvPr>
        </p:nvSpPr>
        <p:spPr/>
        <p:txBody>
          <a:bodyPr/>
          <a:lstStyle/>
          <a:p>
            <a:fld id="{6D526DA8-B3BA-43CF-BAE0-08F012541136}" type="slidenum">
              <a:rPr lang="zh-CN" altLang="en-US" smtClean="0"/>
              <a:t>‹#›</a:t>
            </a:fld>
            <a:endParaRPr lang="zh-CN" altLang="en-US"/>
          </a:p>
        </p:txBody>
      </p:sp>
    </p:spTree>
    <p:extLst>
      <p:ext uri="{BB962C8B-B14F-4D97-AF65-F5344CB8AC3E}">
        <p14:creationId xmlns:p14="http://schemas.microsoft.com/office/powerpoint/2010/main" val="4796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0135BD-02ED-41AD-8B6F-5F94D49649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6AAABD-3138-4728-8FB8-F1E35F4EFA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1A5B34F-FC37-4C7D-82CB-B26D44AF0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A804C1-F38D-407C-BA44-EEB2E6787A00}"/>
              </a:ext>
            </a:extLst>
          </p:cNvPr>
          <p:cNvSpPr>
            <a:spLocks noGrp="1"/>
          </p:cNvSpPr>
          <p:nvPr>
            <p:ph type="dt" sz="half" idx="10"/>
          </p:nvPr>
        </p:nvSpPr>
        <p:spPr/>
        <p:txBody>
          <a:bodyPr/>
          <a:lstStyle/>
          <a:p>
            <a:fld id="{E719292E-5C08-44E7-B37D-9917CB49B9E9}" type="datetimeFigureOut">
              <a:rPr lang="zh-CN" altLang="en-US" smtClean="0"/>
              <a:t>2019/7/3</a:t>
            </a:fld>
            <a:endParaRPr lang="zh-CN" altLang="en-US"/>
          </a:p>
        </p:txBody>
      </p:sp>
      <p:sp>
        <p:nvSpPr>
          <p:cNvPr id="6" name="页脚占位符 5">
            <a:extLst>
              <a:ext uri="{FF2B5EF4-FFF2-40B4-BE49-F238E27FC236}">
                <a16:creationId xmlns:a16="http://schemas.microsoft.com/office/drawing/2014/main" id="{EB27DD2D-7C52-4034-B044-4EDC001380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F7CFEC-F0BE-4B0A-9EA8-88CA9CD50203}"/>
              </a:ext>
            </a:extLst>
          </p:cNvPr>
          <p:cNvSpPr>
            <a:spLocks noGrp="1"/>
          </p:cNvSpPr>
          <p:nvPr>
            <p:ph type="sldNum" sz="quarter" idx="12"/>
          </p:nvPr>
        </p:nvSpPr>
        <p:spPr/>
        <p:txBody>
          <a:bodyPr/>
          <a:lstStyle/>
          <a:p>
            <a:fld id="{6D526DA8-B3BA-43CF-BAE0-08F012541136}" type="slidenum">
              <a:rPr lang="zh-CN" altLang="en-US" smtClean="0"/>
              <a:t>‹#›</a:t>
            </a:fld>
            <a:endParaRPr lang="zh-CN" altLang="en-US"/>
          </a:p>
        </p:txBody>
      </p:sp>
    </p:spTree>
    <p:extLst>
      <p:ext uri="{BB962C8B-B14F-4D97-AF65-F5344CB8AC3E}">
        <p14:creationId xmlns:p14="http://schemas.microsoft.com/office/powerpoint/2010/main" val="2564951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400C33D-41AB-460C-BCE6-BF22B4B345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8ED028-605D-4CCB-8319-09D8DE5BA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4F9821-7A34-4D53-B78D-40C17191B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9292E-5C08-44E7-B37D-9917CB49B9E9}" type="datetimeFigureOut">
              <a:rPr lang="zh-CN" altLang="en-US" smtClean="0"/>
              <a:t>2019/7/3</a:t>
            </a:fld>
            <a:endParaRPr lang="zh-CN" altLang="en-US"/>
          </a:p>
        </p:txBody>
      </p:sp>
      <p:sp>
        <p:nvSpPr>
          <p:cNvPr id="5" name="页脚占位符 4">
            <a:extLst>
              <a:ext uri="{FF2B5EF4-FFF2-40B4-BE49-F238E27FC236}">
                <a16:creationId xmlns:a16="http://schemas.microsoft.com/office/drawing/2014/main" id="{676B3566-D13E-4033-84F6-D4DE010542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4D1B70C-BF34-4829-93E6-DB6B5CAE5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26DA8-B3BA-43CF-BAE0-08F012541136}" type="slidenum">
              <a:rPr lang="zh-CN" altLang="en-US" smtClean="0"/>
              <a:t>‹#›</a:t>
            </a:fld>
            <a:endParaRPr lang="zh-CN" altLang="en-US"/>
          </a:p>
        </p:txBody>
      </p:sp>
    </p:spTree>
    <p:extLst>
      <p:ext uri="{BB962C8B-B14F-4D97-AF65-F5344CB8AC3E}">
        <p14:creationId xmlns:p14="http://schemas.microsoft.com/office/powerpoint/2010/main" val="47576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E6CDF-A005-49B5-9200-D1B138D3D027}"/>
              </a:ext>
            </a:extLst>
          </p:cNvPr>
          <p:cNvSpPr>
            <a:spLocks noGrp="1"/>
          </p:cNvSpPr>
          <p:nvPr>
            <p:ph type="ctrTitle"/>
          </p:nvPr>
        </p:nvSpPr>
        <p:spPr/>
        <p:txBody>
          <a:bodyPr/>
          <a:lstStyle/>
          <a:p>
            <a:r>
              <a:rPr lang="en-US" altLang="zh-CN" dirty="0"/>
              <a:t>Deep Interest Network</a:t>
            </a:r>
            <a:endParaRPr lang="zh-CN" altLang="en-US" dirty="0"/>
          </a:p>
        </p:txBody>
      </p:sp>
      <p:sp>
        <p:nvSpPr>
          <p:cNvPr id="3" name="副标题 2">
            <a:extLst>
              <a:ext uri="{FF2B5EF4-FFF2-40B4-BE49-F238E27FC236}">
                <a16:creationId xmlns:a16="http://schemas.microsoft.com/office/drawing/2014/main" id="{36DA4E05-E078-4E19-98C8-13B616B01D8B}"/>
              </a:ext>
            </a:extLst>
          </p:cNvPr>
          <p:cNvSpPr>
            <a:spLocks noGrp="1"/>
          </p:cNvSpPr>
          <p:nvPr>
            <p:ph type="subTitle" idx="1"/>
          </p:nvPr>
        </p:nvSpPr>
        <p:spPr>
          <a:xfrm>
            <a:off x="1524000" y="4581728"/>
            <a:ext cx="9144000" cy="676072"/>
          </a:xfrm>
        </p:spPr>
        <p:txBody>
          <a:bodyPr>
            <a:normAutofit fontScale="62500" lnSpcReduction="20000"/>
          </a:bodyPr>
          <a:lstStyle/>
          <a:p>
            <a:r>
              <a:rPr lang="en-US" altLang="zh-CN" sz="4000" dirty="0"/>
              <a:t>                                                               ——</a:t>
            </a:r>
            <a:r>
              <a:rPr lang="zh-CN" altLang="en-US" sz="4000" dirty="0"/>
              <a:t>龙江  </a:t>
            </a:r>
            <a:r>
              <a:rPr lang="en-US" altLang="zh-CN" sz="4000" dirty="0"/>
              <a:t>7</a:t>
            </a:r>
            <a:r>
              <a:rPr lang="zh-CN" altLang="en-US" sz="4000" dirty="0"/>
              <a:t>月</a:t>
            </a:r>
            <a:r>
              <a:rPr lang="en-US" altLang="zh-CN" sz="4000" dirty="0"/>
              <a:t>3</a:t>
            </a:r>
            <a:r>
              <a:rPr lang="zh-CN" altLang="en-US" sz="4000" dirty="0"/>
              <a:t>日</a:t>
            </a:r>
            <a:endParaRPr lang="en-US" altLang="zh-CN" sz="4000" dirty="0"/>
          </a:p>
          <a:p>
            <a:r>
              <a:rPr lang="en-US" altLang="zh-CN" dirty="0"/>
              <a:t>					</a:t>
            </a:r>
            <a:endParaRPr lang="zh-CN" altLang="en-US" dirty="0"/>
          </a:p>
        </p:txBody>
      </p:sp>
    </p:spTree>
    <p:extLst>
      <p:ext uri="{BB962C8B-B14F-4D97-AF65-F5344CB8AC3E}">
        <p14:creationId xmlns:p14="http://schemas.microsoft.com/office/powerpoint/2010/main" val="795879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C1731-6100-4371-AA04-671A95812CCB}"/>
              </a:ext>
            </a:extLst>
          </p:cNvPr>
          <p:cNvSpPr>
            <a:spLocks noGrp="1"/>
          </p:cNvSpPr>
          <p:nvPr>
            <p:ph type="title"/>
          </p:nvPr>
        </p:nvSpPr>
        <p:spPr/>
        <p:txBody>
          <a:bodyPr/>
          <a:lstStyle/>
          <a:p>
            <a:r>
              <a:rPr lang="zh-CN" altLang="en-US" dirty="0"/>
              <a:t>实验结果</a:t>
            </a:r>
          </a:p>
        </p:txBody>
      </p:sp>
      <p:pic>
        <p:nvPicPr>
          <p:cNvPr id="4" name="内容占位符 3">
            <a:extLst>
              <a:ext uri="{FF2B5EF4-FFF2-40B4-BE49-F238E27FC236}">
                <a16:creationId xmlns:a16="http://schemas.microsoft.com/office/drawing/2014/main" id="{1E36AD74-0F1A-4D07-BCE6-22AA5E1248CA}"/>
              </a:ext>
            </a:extLst>
          </p:cNvPr>
          <p:cNvPicPr>
            <a:picLocks noGrp="1" noChangeAspect="1"/>
          </p:cNvPicPr>
          <p:nvPr>
            <p:ph idx="1"/>
          </p:nvPr>
        </p:nvPicPr>
        <p:blipFill>
          <a:blip r:embed="rId2"/>
          <a:stretch>
            <a:fillRect/>
          </a:stretch>
        </p:blipFill>
        <p:spPr>
          <a:xfrm>
            <a:off x="1600909" y="1690688"/>
            <a:ext cx="6794061" cy="3634546"/>
          </a:xfrm>
          <a:prstGeom prst="rect">
            <a:avLst/>
          </a:prstGeom>
        </p:spPr>
      </p:pic>
      <p:pic>
        <p:nvPicPr>
          <p:cNvPr id="5" name="图片 4">
            <a:extLst>
              <a:ext uri="{FF2B5EF4-FFF2-40B4-BE49-F238E27FC236}">
                <a16:creationId xmlns:a16="http://schemas.microsoft.com/office/drawing/2014/main" id="{F0F9E8F7-B37F-4D79-9C84-5AE69D5112B7}"/>
              </a:ext>
            </a:extLst>
          </p:cNvPr>
          <p:cNvPicPr>
            <a:picLocks noChangeAspect="1"/>
          </p:cNvPicPr>
          <p:nvPr/>
        </p:nvPicPr>
        <p:blipFill>
          <a:blip r:embed="rId3"/>
          <a:stretch>
            <a:fillRect/>
          </a:stretch>
        </p:blipFill>
        <p:spPr>
          <a:xfrm>
            <a:off x="2645264" y="5430871"/>
            <a:ext cx="4705350" cy="723900"/>
          </a:xfrm>
          <a:prstGeom prst="rect">
            <a:avLst/>
          </a:prstGeom>
        </p:spPr>
      </p:pic>
    </p:spTree>
    <p:extLst>
      <p:ext uri="{BB962C8B-B14F-4D97-AF65-F5344CB8AC3E}">
        <p14:creationId xmlns:p14="http://schemas.microsoft.com/office/powerpoint/2010/main" val="141728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4A9D7-FD03-42D3-BF6F-4915E597477C}"/>
              </a:ext>
            </a:extLst>
          </p:cNvPr>
          <p:cNvSpPr>
            <a:spLocks noGrp="1"/>
          </p:cNvSpPr>
          <p:nvPr>
            <p:ph type="title"/>
          </p:nvPr>
        </p:nvSpPr>
        <p:spPr/>
        <p:txBody>
          <a:bodyPr>
            <a:normAutofit/>
          </a:bodyPr>
          <a:lstStyle/>
          <a:p>
            <a:r>
              <a:rPr lang="zh-CN" altLang="en-US" sz="3600" b="1" dirty="0"/>
              <a:t>提出的问题</a:t>
            </a:r>
          </a:p>
        </p:txBody>
      </p:sp>
      <p:sp>
        <p:nvSpPr>
          <p:cNvPr id="3" name="内容占位符 2">
            <a:extLst>
              <a:ext uri="{FF2B5EF4-FFF2-40B4-BE49-F238E27FC236}">
                <a16:creationId xmlns:a16="http://schemas.microsoft.com/office/drawing/2014/main" id="{33A9C6EA-279C-4D81-96C1-B69CA06365C1}"/>
              </a:ext>
            </a:extLst>
          </p:cNvPr>
          <p:cNvSpPr>
            <a:spLocks noGrp="1"/>
          </p:cNvSpPr>
          <p:nvPr>
            <p:ph idx="1"/>
          </p:nvPr>
        </p:nvSpPr>
        <p:spPr>
          <a:xfrm>
            <a:off x="838200" y="1439694"/>
            <a:ext cx="10515600" cy="4785908"/>
          </a:xfrm>
        </p:spPr>
        <p:txBody>
          <a:bodyPr>
            <a:normAutofit/>
          </a:bodyPr>
          <a:lstStyle/>
          <a:p>
            <a:r>
              <a:rPr lang="zh-CN" altLang="en-US" sz="2400" dirty="0">
                <a:latin typeface="宋体" panose="02010600030101010101" pitchFamily="2" charset="-122"/>
                <a:ea typeface="宋体" panose="02010600030101010101" pitchFamily="2" charset="-122"/>
              </a:rPr>
              <a:t>目前很多深度学习的方法虽然极大的减少了特征工程的工作，也提高了模型的能力，论文中把这些方法统称为</a:t>
            </a:r>
            <a:r>
              <a:rPr lang="en-US" altLang="zh-CN" sz="2400" dirty="0" err="1">
                <a:latin typeface="宋体" panose="02010600030101010101" pitchFamily="2" charset="-122"/>
                <a:ea typeface="宋体" panose="02010600030101010101" pitchFamily="2" charset="-122"/>
              </a:rPr>
              <a:t>Embedding&amp;MLP</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但是</a:t>
            </a:r>
            <a:r>
              <a:rPr lang="en-US" altLang="zh-CN" sz="2400" dirty="0" err="1">
                <a:latin typeface="宋体" panose="02010600030101010101" pitchFamily="2" charset="-122"/>
                <a:ea typeface="宋体" panose="02010600030101010101" pitchFamily="2" charset="-122"/>
              </a:rPr>
              <a:t>Embedding&amp;MLP</a:t>
            </a:r>
            <a:r>
              <a:rPr lang="zh-CN" altLang="en-US" sz="2400" dirty="0">
                <a:latin typeface="宋体" panose="02010600030101010101" pitchFamily="2" charset="-122"/>
                <a:ea typeface="宋体" panose="02010600030101010101" pitchFamily="2" charset="-122"/>
              </a:rPr>
              <a:t>有限长度的用户表示向量限制了用户不同兴趣的表示能力；</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该方法通过将用户行为的嵌入向量转换为固定长度向量来学习特定用户的所有兴趣的表示，该向量位于所有用户的表示向量所在的欧氏空间中。</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换句话说，用户的不同兴趣被压缩成一个固定长度的向量。当然如果向量足够大，也是可以充分表示用户不同的兴趣，也会增加计算和存储的负担。</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因此，论文提出，在预测候选广告</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物品</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时，没有必要将某个用户的所有不同兴趣压缩到同一个向量中，因为只有部分用户的兴趣会影响他</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她的行为。</a:t>
            </a:r>
            <a:endParaRPr lang="en-US" altLang="zh-CN" sz="2400" dirty="0">
              <a:latin typeface="宋体" panose="02010600030101010101" pitchFamily="2" charset="-122"/>
              <a:ea typeface="宋体" panose="02010600030101010101" pitchFamily="2" charset="-122"/>
            </a:endParaRPr>
          </a:p>
          <a:p>
            <a:endParaRPr lang="en-US" altLang="zh-CN" dirty="0"/>
          </a:p>
        </p:txBody>
      </p:sp>
    </p:spTree>
    <p:extLst>
      <p:ext uri="{BB962C8B-B14F-4D97-AF65-F5344CB8AC3E}">
        <p14:creationId xmlns:p14="http://schemas.microsoft.com/office/powerpoint/2010/main" val="192330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185ACE-D089-4CA2-BFBC-471EFA94BACD}"/>
              </a:ext>
            </a:extLst>
          </p:cNvPr>
          <p:cNvSpPr>
            <a:spLocks noGrp="1"/>
          </p:cNvSpPr>
          <p:nvPr>
            <p:ph idx="1"/>
          </p:nvPr>
        </p:nvSpPr>
        <p:spPr/>
        <p:txBody>
          <a:bodyPr/>
          <a:lstStyle/>
          <a:p>
            <a:r>
              <a:rPr lang="zh-CN" altLang="en-US" sz="2400" dirty="0">
                <a:latin typeface="宋体" panose="02010600030101010101" pitchFamily="2" charset="-122"/>
                <a:ea typeface="宋体" panose="02010600030101010101" pitchFamily="2" charset="-122"/>
              </a:rPr>
              <a:t>同时：阿里的研究者们通过观察收集到的线上数据，发现了用户行为数据中有两个很重要的特性：</a:t>
            </a:r>
            <a:endParaRPr lang="en-US" altLang="zh-CN"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Diversity</a:t>
            </a:r>
            <a:r>
              <a:rPr lang="zh-CN" altLang="en-US" sz="2400" dirty="0">
                <a:latin typeface="宋体" panose="02010600030101010101" pitchFamily="2" charset="-122"/>
                <a:ea typeface="宋体" panose="02010600030101010101" pitchFamily="2" charset="-122"/>
              </a:rPr>
              <a:t>：用户在浏览电商网站的过程中显示出的兴趣是十分多样性的。</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Local activation</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由于用户兴趣的多样性，只有部分历史数据会影响到当次推荐的物品是否被点击，而不是所有的历史记录。</a:t>
            </a:r>
            <a:br>
              <a:rPr lang="zh-CN" altLang="en-US" dirty="0"/>
            </a:br>
            <a:endParaRPr lang="en-US" altLang="zh-CN" dirty="0"/>
          </a:p>
          <a:p>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2945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65FD9B-7E6F-42A1-849A-0CCD0DDE218C}"/>
              </a:ext>
            </a:extLst>
          </p:cNvPr>
          <p:cNvSpPr>
            <a:spLocks noGrp="1"/>
          </p:cNvSpPr>
          <p:nvPr>
            <p:ph idx="1"/>
          </p:nvPr>
        </p:nvSpPr>
        <p:spPr>
          <a:xfrm>
            <a:off x="992221" y="2805113"/>
            <a:ext cx="10361579" cy="3371849"/>
          </a:xfrm>
        </p:spPr>
        <p:txBody>
          <a:bodyPr>
            <a:normAutofit/>
          </a:bodyPr>
          <a:lstStyle/>
          <a:p>
            <a:pPr>
              <a:lnSpc>
                <a:spcPct val="100000"/>
              </a:lnSpc>
            </a:pPr>
            <a:r>
              <a:rPr lang="en-US" altLang="zh-CN" sz="2400" b="1" dirty="0">
                <a:latin typeface="宋体" panose="02010600030101010101" pitchFamily="2" charset="-122"/>
                <a:ea typeface="宋体" panose="02010600030101010101" pitchFamily="2" charset="-122"/>
              </a:rPr>
              <a:t>Diversity</a:t>
            </a:r>
            <a:r>
              <a:rPr lang="zh-CN" altLang="en-US" sz="2400" dirty="0">
                <a:latin typeface="宋体" panose="02010600030101010101" pitchFamily="2" charset="-122"/>
                <a:ea typeface="宋体" panose="02010600030101010101" pitchFamily="2" charset="-122"/>
              </a:rPr>
              <a:t>体现在年轻的母亲的历史记录中体现的兴趣十分广泛，涵盖羊毛衫、手提袋、耳环、童装、运动装等等。而爱好游泳的人同样兴趣广泛，历史记录涉及浴装、旅游手册、踏水板、马铃薯、冰激凌、坚果等等。</a:t>
            </a:r>
          </a:p>
          <a:p>
            <a:pPr>
              <a:lnSpc>
                <a:spcPct val="100000"/>
              </a:lnSpc>
            </a:pPr>
            <a:r>
              <a:rPr lang="en-US" altLang="zh-CN" sz="2400" b="1" dirty="0">
                <a:latin typeface="宋体" panose="02010600030101010101" pitchFamily="2" charset="-122"/>
                <a:ea typeface="宋体" panose="02010600030101010101" pitchFamily="2" charset="-122"/>
              </a:rPr>
              <a:t>Local activation</a:t>
            </a:r>
            <a:r>
              <a:rPr lang="zh-CN" altLang="en-US" sz="2400" dirty="0">
                <a:latin typeface="宋体" panose="02010600030101010101" pitchFamily="2" charset="-122"/>
                <a:ea typeface="宋体" panose="02010600030101010101" pitchFamily="2" charset="-122"/>
              </a:rPr>
              <a:t>体现在，当我们给爱好游泳的人推荐</a:t>
            </a:r>
            <a:r>
              <a:rPr lang="en-US" altLang="zh-CN" sz="2400" dirty="0">
                <a:latin typeface="宋体" panose="02010600030101010101" pitchFamily="2" charset="-122"/>
                <a:ea typeface="宋体" panose="02010600030101010101" pitchFamily="2" charset="-122"/>
              </a:rPr>
              <a:t>goggle(</a:t>
            </a:r>
            <a:r>
              <a:rPr lang="zh-CN" altLang="en-US" sz="2400" dirty="0">
                <a:latin typeface="宋体" panose="02010600030101010101" pitchFamily="2" charset="-122"/>
                <a:ea typeface="宋体" panose="02010600030101010101" pitchFamily="2" charset="-122"/>
              </a:rPr>
              <a:t>护目镜</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时，跟他之前是否购买过薯片、书籍、冰激凌的关系就不大了，而跟他游泳相关的历史记录如游泳帽的关系就比较密切。</a:t>
            </a:r>
          </a:p>
        </p:txBody>
      </p:sp>
      <p:pic>
        <p:nvPicPr>
          <p:cNvPr id="1026" name="Picture 2" descr="https://upload-images.jianshu.io/upload_images/4155986-376938a54c692cbb.png?imageMogr2/auto-orient/">
            <a:extLst>
              <a:ext uri="{FF2B5EF4-FFF2-40B4-BE49-F238E27FC236}">
                <a16:creationId xmlns:a16="http://schemas.microsoft.com/office/drawing/2014/main" id="{9F847BAA-AFCD-4CCA-83DF-B8A46AAA4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73" y="268829"/>
            <a:ext cx="1095375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95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F9A2D-0DCD-4D61-BCBC-2718A8EBA64A}"/>
              </a:ext>
            </a:extLst>
          </p:cNvPr>
          <p:cNvSpPr>
            <a:spLocks noGrp="1"/>
          </p:cNvSpPr>
          <p:nvPr>
            <p:ph type="title"/>
          </p:nvPr>
        </p:nvSpPr>
        <p:spPr/>
        <p:txBody>
          <a:bodyPr/>
          <a:lstStyle/>
          <a:p>
            <a:r>
              <a:rPr lang="en-US" altLang="zh-CN" dirty="0"/>
              <a:t>Base Model</a:t>
            </a:r>
            <a:endParaRPr lang="zh-CN" altLang="en-US" dirty="0"/>
          </a:p>
        </p:txBody>
      </p:sp>
      <p:sp>
        <p:nvSpPr>
          <p:cNvPr id="3" name="内容占位符 2">
            <a:extLst>
              <a:ext uri="{FF2B5EF4-FFF2-40B4-BE49-F238E27FC236}">
                <a16:creationId xmlns:a16="http://schemas.microsoft.com/office/drawing/2014/main" id="{4EEEFDBA-D3F4-4072-8802-D3E8BC4492BC}"/>
              </a:ext>
            </a:extLst>
          </p:cNvPr>
          <p:cNvSpPr>
            <a:spLocks noGrp="1"/>
          </p:cNvSpPr>
          <p:nvPr>
            <p:ph idx="1"/>
          </p:nvPr>
        </p:nvSpPr>
        <p:spPr>
          <a:xfrm>
            <a:off x="838200" y="1825625"/>
            <a:ext cx="5257800" cy="4351338"/>
          </a:xfrm>
        </p:spPr>
        <p:txBody>
          <a:bodyPr>
            <a:normAutofit fontScale="92500" lnSpcReduction="20000"/>
          </a:bodyPr>
          <a:lstStyle/>
          <a:p>
            <a:pPr>
              <a:lnSpc>
                <a:spcPct val="100000"/>
              </a:lnSpc>
            </a:pPr>
            <a:r>
              <a:rPr lang="it-IT" altLang="zh-CN" sz="2600" dirty="0">
                <a:latin typeface="宋体" panose="02010600030101010101" pitchFamily="2" charset="-122"/>
                <a:ea typeface="宋体" panose="02010600030101010101" pitchFamily="2" charset="-122"/>
              </a:rPr>
              <a:t>Base Model</a:t>
            </a:r>
            <a:r>
              <a:rPr lang="zh-CN" altLang="it-IT" sz="2600" dirty="0">
                <a:latin typeface="宋体" panose="02010600030101010101" pitchFamily="2" charset="-122"/>
                <a:ea typeface="宋体" panose="02010600030101010101" pitchFamily="2" charset="-122"/>
              </a:rPr>
              <a:t>首先吧</a:t>
            </a:r>
            <a:r>
              <a:rPr lang="it-IT" altLang="zh-CN" sz="2600" dirty="0">
                <a:latin typeface="宋体" panose="02010600030101010101" pitchFamily="2" charset="-122"/>
                <a:ea typeface="宋体" panose="02010600030101010101" pitchFamily="2" charset="-122"/>
              </a:rPr>
              <a:t>one-hot</a:t>
            </a:r>
            <a:r>
              <a:rPr lang="zh-CN" altLang="it-IT" sz="2600" dirty="0">
                <a:latin typeface="宋体" panose="02010600030101010101" pitchFamily="2" charset="-122"/>
                <a:ea typeface="宋体" panose="02010600030101010101" pitchFamily="2" charset="-122"/>
              </a:rPr>
              <a:t>或</a:t>
            </a:r>
            <a:r>
              <a:rPr lang="it-IT" altLang="zh-CN" sz="2600" dirty="0">
                <a:latin typeface="宋体" panose="02010600030101010101" pitchFamily="2" charset="-122"/>
                <a:ea typeface="宋体" panose="02010600030101010101" pitchFamily="2" charset="-122"/>
              </a:rPr>
              <a:t>multi-hot</a:t>
            </a:r>
            <a:r>
              <a:rPr lang="zh-CN" altLang="it-IT" sz="2600" dirty="0">
                <a:latin typeface="宋体" panose="02010600030101010101" pitchFamily="2" charset="-122"/>
                <a:ea typeface="宋体" panose="02010600030101010101" pitchFamily="2" charset="-122"/>
              </a:rPr>
              <a:t>特征转换为特定长度的</a:t>
            </a:r>
            <a:r>
              <a:rPr lang="it-IT" altLang="zh-CN" sz="2600" dirty="0">
                <a:latin typeface="宋体" panose="02010600030101010101" pitchFamily="2" charset="-122"/>
                <a:ea typeface="宋体" panose="02010600030101010101" pitchFamily="2" charset="-122"/>
              </a:rPr>
              <a:t>embedding</a:t>
            </a:r>
            <a:r>
              <a:rPr lang="zh-CN" altLang="it-IT" sz="2600" dirty="0">
                <a:latin typeface="宋体" panose="02010600030101010101" pitchFamily="2" charset="-122"/>
                <a:ea typeface="宋体" panose="02010600030101010101" pitchFamily="2" charset="-122"/>
              </a:rPr>
              <a:t>，作为模型的输入，然后经过一个</a:t>
            </a:r>
            <a:r>
              <a:rPr lang="it-IT" altLang="zh-CN" sz="2600" dirty="0">
                <a:latin typeface="宋体" panose="02010600030101010101" pitchFamily="2" charset="-122"/>
                <a:ea typeface="宋体" panose="02010600030101010101" pitchFamily="2" charset="-122"/>
              </a:rPr>
              <a:t>DNN</a:t>
            </a:r>
            <a:r>
              <a:rPr lang="zh-CN" altLang="it-IT" sz="2600" dirty="0">
                <a:latin typeface="宋体" panose="02010600030101010101" pitchFamily="2" charset="-122"/>
                <a:ea typeface="宋体" panose="02010600030101010101" pitchFamily="2" charset="-122"/>
              </a:rPr>
              <a:t>的</a:t>
            </a:r>
            <a:r>
              <a:rPr lang="it-IT" altLang="zh-CN" sz="2600" dirty="0">
                <a:latin typeface="宋体" panose="02010600030101010101" pitchFamily="2" charset="-122"/>
                <a:ea typeface="宋体" panose="02010600030101010101" pitchFamily="2" charset="-122"/>
              </a:rPr>
              <a:t>part</a:t>
            </a:r>
            <a:r>
              <a:rPr lang="zh-CN" altLang="it-IT" sz="2600" dirty="0">
                <a:latin typeface="宋体" panose="02010600030101010101" pitchFamily="2" charset="-122"/>
                <a:ea typeface="宋体" panose="02010600030101010101" pitchFamily="2" charset="-122"/>
              </a:rPr>
              <a:t>，得到最终的预估值。</a:t>
            </a:r>
            <a:endParaRPr lang="en-US" altLang="zh-CN" sz="2600" dirty="0">
              <a:latin typeface="宋体" panose="02010600030101010101" pitchFamily="2" charset="-122"/>
              <a:ea typeface="宋体" panose="02010600030101010101" pitchFamily="2" charset="-122"/>
            </a:endParaRPr>
          </a:p>
          <a:p>
            <a:pPr>
              <a:lnSpc>
                <a:spcPct val="100000"/>
              </a:lnSpc>
            </a:pPr>
            <a:r>
              <a:rPr lang="zh-CN" altLang="it-IT" sz="2600" dirty="0">
                <a:latin typeface="宋体" panose="02010600030101010101" pitchFamily="2" charset="-122"/>
                <a:ea typeface="宋体" panose="02010600030101010101" pitchFamily="2" charset="-122"/>
              </a:rPr>
              <a:t>特别地，针对</a:t>
            </a:r>
            <a:r>
              <a:rPr lang="it-IT" altLang="zh-CN" sz="2600" dirty="0">
                <a:latin typeface="宋体" panose="02010600030101010101" pitchFamily="2" charset="-122"/>
                <a:ea typeface="宋体" panose="02010600030101010101" pitchFamily="2" charset="-122"/>
              </a:rPr>
              <a:t>multi-hot</a:t>
            </a:r>
            <a:r>
              <a:rPr lang="zh-CN" altLang="it-IT" sz="2600" dirty="0">
                <a:latin typeface="宋体" panose="02010600030101010101" pitchFamily="2" charset="-122"/>
                <a:ea typeface="宋体" panose="02010600030101010101" pitchFamily="2" charset="-122"/>
              </a:rPr>
              <a:t>的特征，做了一次</a:t>
            </a:r>
            <a:r>
              <a:rPr lang="it-IT" altLang="zh-CN" sz="2600" dirty="0">
                <a:latin typeface="宋体" panose="02010600030101010101" pitchFamily="2" charset="-122"/>
                <a:ea typeface="宋体" panose="02010600030101010101" pitchFamily="2" charset="-122"/>
              </a:rPr>
              <a:t>element-wise+</a:t>
            </a:r>
            <a:r>
              <a:rPr lang="zh-CN" altLang="it-IT" sz="2600" dirty="0">
                <a:latin typeface="宋体" panose="02010600030101010101" pitchFamily="2" charset="-122"/>
                <a:ea typeface="宋体" panose="02010600030101010101" pitchFamily="2" charset="-122"/>
              </a:rPr>
              <a:t>的操作，这里其实就是</a:t>
            </a:r>
            <a:r>
              <a:rPr lang="it-IT" altLang="zh-CN" sz="2600" dirty="0">
                <a:latin typeface="宋体" panose="02010600030101010101" pitchFamily="2" charset="-122"/>
                <a:ea typeface="宋体" panose="02010600030101010101" pitchFamily="2" charset="-122"/>
              </a:rPr>
              <a:t>sum-pooling</a:t>
            </a:r>
            <a:r>
              <a:rPr lang="zh-CN" altLang="it-IT" sz="2600" dirty="0">
                <a:latin typeface="宋体" panose="02010600030101010101" pitchFamily="2" charset="-122"/>
                <a:ea typeface="宋体" panose="02010600030101010101" pitchFamily="2" charset="-122"/>
              </a:rPr>
              <a:t>，这样，不管特征中有多少个非</a:t>
            </a:r>
            <a:r>
              <a:rPr lang="it-IT" altLang="zh-CN" sz="2600" dirty="0">
                <a:latin typeface="宋体" panose="02010600030101010101" pitchFamily="2" charset="-122"/>
                <a:ea typeface="宋体" panose="02010600030101010101" pitchFamily="2" charset="-122"/>
              </a:rPr>
              <a:t>0</a:t>
            </a:r>
            <a:r>
              <a:rPr lang="zh-CN" altLang="it-IT" sz="2600" dirty="0">
                <a:latin typeface="宋体" panose="02010600030101010101" pitchFamily="2" charset="-122"/>
                <a:ea typeface="宋体" panose="02010600030101010101" pitchFamily="2" charset="-122"/>
              </a:rPr>
              <a:t>值，经过转换之后的长度都是一样的</a:t>
            </a:r>
            <a:r>
              <a:rPr lang="zh-CN" altLang="en-US" sz="2600" dirty="0">
                <a:latin typeface="宋体" panose="02010600030101010101" pitchFamily="2" charset="-122"/>
                <a:ea typeface="宋体" panose="02010600030101010101" pitchFamily="2" charset="-122"/>
              </a:rPr>
              <a:t>。</a:t>
            </a:r>
            <a:endParaRPr lang="zh-CN" altLang="it-IT" sz="2600" dirty="0">
              <a:latin typeface="宋体" panose="02010600030101010101" pitchFamily="2" charset="-122"/>
              <a:ea typeface="宋体" panose="02010600030101010101" pitchFamily="2" charset="-122"/>
            </a:endParaRPr>
          </a:p>
          <a:p>
            <a:pPr marL="0" indent="0">
              <a:buNone/>
            </a:pPr>
            <a:br>
              <a:rPr lang="zh-CN" altLang="it-IT" dirty="0"/>
            </a:br>
            <a:br>
              <a:rPr lang="zh-CN" altLang="it-IT" dirty="0"/>
            </a:br>
            <a:endParaRPr lang="zh-CN" altLang="en-US" dirty="0"/>
          </a:p>
        </p:txBody>
      </p:sp>
      <p:pic>
        <p:nvPicPr>
          <p:cNvPr id="2050" name="Picture 2" descr="https://upload-images.jianshu.io/upload_images/4155986-f73cc229c99980ae.png">
            <a:extLst>
              <a:ext uri="{FF2B5EF4-FFF2-40B4-BE49-F238E27FC236}">
                <a16:creationId xmlns:a16="http://schemas.microsoft.com/office/drawing/2014/main" id="{80AC6F1F-25CD-4D30-880D-FB2CA937B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96365"/>
            <a:ext cx="5929009" cy="49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29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4D408-EA7B-4513-92A9-2D743A1A45B0}"/>
              </a:ext>
            </a:extLst>
          </p:cNvPr>
          <p:cNvSpPr>
            <a:spLocks noGrp="1"/>
          </p:cNvSpPr>
          <p:nvPr>
            <p:ph type="title"/>
          </p:nvPr>
        </p:nvSpPr>
        <p:spPr/>
        <p:txBody>
          <a:bodyPr/>
          <a:lstStyle/>
          <a:p>
            <a:r>
              <a:rPr lang="en-US" altLang="zh-CN" dirty="0"/>
              <a:t>Deep Interest Network</a:t>
            </a:r>
            <a:endParaRPr lang="zh-CN" altLang="en-US" dirty="0"/>
          </a:p>
        </p:txBody>
      </p:sp>
      <p:pic>
        <p:nvPicPr>
          <p:cNvPr id="6" name="图片 5">
            <a:extLst>
              <a:ext uri="{FF2B5EF4-FFF2-40B4-BE49-F238E27FC236}">
                <a16:creationId xmlns:a16="http://schemas.microsoft.com/office/drawing/2014/main" id="{702F6A5F-A7B4-401B-96E4-8F3EA36834BC}"/>
              </a:ext>
            </a:extLst>
          </p:cNvPr>
          <p:cNvPicPr>
            <a:picLocks noChangeAspect="1"/>
          </p:cNvPicPr>
          <p:nvPr/>
        </p:nvPicPr>
        <p:blipFill>
          <a:blip r:embed="rId2"/>
          <a:stretch>
            <a:fillRect/>
          </a:stretch>
        </p:blipFill>
        <p:spPr>
          <a:xfrm>
            <a:off x="1964987" y="1361322"/>
            <a:ext cx="8480088" cy="4981454"/>
          </a:xfrm>
          <a:prstGeom prst="rect">
            <a:avLst/>
          </a:prstGeom>
        </p:spPr>
      </p:pic>
    </p:spTree>
    <p:extLst>
      <p:ext uri="{BB962C8B-B14F-4D97-AF65-F5344CB8AC3E}">
        <p14:creationId xmlns:p14="http://schemas.microsoft.com/office/powerpoint/2010/main" val="347778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94D28D-5143-40A0-875D-99219B84BED8}"/>
              </a:ext>
            </a:extLst>
          </p:cNvPr>
          <p:cNvSpPr>
            <a:spLocks noGrp="1"/>
          </p:cNvSpPr>
          <p:nvPr>
            <p:ph type="title"/>
          </p:nvPr>
        </p:nvSpPr>
        <p:spPr>
          <a:xfrm>
            <a:off x="838200" y="365125"/>
            <a:ext cx="10515600" cy="1325563"/>
          </a:xfrm>
        </p:spPr>
        <p:txBody>
          <a:bodyPr/>
          <a:lstStyle/>
          <a:p>
            <a:r>
              <a:rPr lang="en-US" altLang="zh-CN" dirty="0"/>
              <a:t>Dice</a:t>
            </a:r>
            <a:r>
              <a:rPr lang="zh-CN" altLang="en-US" dirty="0"/>
              <a:t>激活函数</a:t>
            </a:r>
          </a:p>
        </p:txBody>
      </p:sp>
      <p:pic>
        <p:nvPicPr>
          <p:cNvPr id="4100" name="Picture 4" descr="https://upload-images.jianshu.io/upload_images/4155986-936e11da7a2ab0fd.png?imageMogr2/auto-orient/">
            <a:extLst>
              <a:ext uri="{FF2B5EF4-FFF2-40B4-BE49-F238E27FC236}">
                <a16:creationId xmlns:a16="http://schemas.microsoft.com/office/drawing/2014/main" id="{07151792-A614-4F25-AD4D-7EE170CCEB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727" y="1401196"/>
            <a:ext cx="2656618" cy="204811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upload-images.jianshu.io/upload_images/4155986-111dfa0155c33845.png?imageMogr2/auto-orient/">
            <a:extLst>
              <a:ext uri="{FF2B5EF4-FFF2-40B4-BE49-F238E27FC236}">
                <a16:creationId xmlns:a16="http://schemas.microsoft.com/office/drawing/2014/main" id="{6C185105-6A9E-400E-8C29-D0E0EF9B1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872" y="1178068"/>
            <a:ext cx="2726022" cy="266287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E80E8265-A262-40C7-B141-4677C9DC56B1}"/>
              </a:ext>
            </a:extLst>
          </p:cNvPr>
          <p:cNvPicPr>
            <a:picLocks noChangeAspect="1"/>
          </p:cNvPicPr>
          <p:nvPr/>
        </p:nvPicPr>
        <p:blipFill>
          <a:blip r:embed="rId4"/>
          <a:stretch>
            <a:fillRect/>
          </a:stretch>
        </p:blipFill>
        <p:spPr>
          <a:xfrm>
            <a:off x="6907448" y="1977551"/>
            <a:ext cx="4314825" cy="723900"/>
          </a:xfrm>
          <a:prstGeom prst="rect">
            <a:avLst/>
          </a:prstGeom>
        </p:spPr>
      </p:pic>
      <p:sp>
        <p:nvSpPr>
          <p:cNvPr id="6" name="文本框 5">
            <a:extLst>
              <a:ext uri="{FF2B5EF4-FFF2-40B4-BE49-F238E27FC236}">
                <a16:creationId xmlns:a16="http://schemas.microsoft.com/office/drawing/2014/main" id="{523D7848-A0A0-4026-B898-F90FC91E4D3D}"/>
              </a:ext>
            </a:extLst>
          </p:cNvPr>
          <p:cNvSpPr txBox="1"/>
          <p:nvPr/>
        </p:nvSpPr>
        <p:spPr>
          <a:xfrm>
            <a:off x="7013389" y="1608219"/>
            <a:ext cx="3540868" cy="369332"/>
          </a:xfrm>
          <a:prstGeom prst="rect">
            <a:avLst/>
          </a:prstGeom>
          <a:noFill/>
        </p:spPr>
        <p:txBody>
          <a:bodyPr wrap="square" rtlCol="0">
            <a:spAutoFit/>
          </a:bodyPr>
          <a:lstStyle/>
          <a:p>
            <a:r>
              <a:rPr lang="en-US" altLang="zh-CN" dirty="0" err="1"/>
              <a:t>PReLU</a:t>
            </a:r>
            <a:r>
              <a:rPr lang="en-US" altLang="zh-CN" dirty="0"/>
              <a:t>:</a:t>
            </a:r>
            <a:endParaRPr lang="zh-CN" altLang="en-US" dirty="0"/>
          </a:p>
        </p:txBody>
      </p:sp>
      <p:pic>
        <p:nvPicPr>
          <p:cNvPr id="7" name="图片 6">
            <a:extLst>
              <a:ext uri="{FF2B5EF4-FFF2-40B4-BE49-F238E27FC236}">
                <a16:creationId xmlns:a16="http://schemas.microsoft.com/office/drawing/2014/main" id="{08567C4B-F252-414D-A553-10BBEDF98C53}"/>
              </a:ext>
            </a:extLst>
          </p:cNvPr>
          <p:cNvPicPr>
            <a:picLocks noChangeAspect="1"/>
          </p:cNvPicPr>
          <p:nvPr/>
        </p:nvPicPr>
        <p:blipFill>
          <a:blip r:embed="rId5"/>
          <a:stretch>
            <a:fillRect/>
          </a:stretch>
        </p:blipFill>
        <p:spPr>
          <a:xfrm>
            <a:off x="7115333" y="3400882"/>
            <a:ext cx="3044757" cy="1001387"/>
          </a:xfrm>
          <a:prstGeom prst="rect">
            <a:avLst/>
          </a:prstGeom>
        </p:spPr>
      </p:pic>
      <p:pic>
        <p:nvPicPr>
          <p:cNvPr id="8" name="图片 7">
            <a:extLst>
              <a:ext uri="{FF2B5EF4-FFF2-40B4-BE49-F238E27FC236}">
                <a16:creationId xmlns:a16="http://schemas.microsoft.com/office/drawing/2014/main" id="{A6E1C6E0-5EA6-465D-B6EB-108D655E11C4}"/>
              </a:ext>
            </a:extLst>
          </p:cNvPr>
          <p:cNvPicPr>
            <a:picLocks noChangeAspect="1"/>
          </p:cNvPicPr>
          <p:nvPr/>
        </p:nvPicPr>
        <p:blipFill>
          <a:blip r:embed="rId6"/>
          <a:stretch>
            <a:fillRect/>
          </a:stretch>
        </p:blipFill>
        <p:spPr>
          <a:xfrm>
            <a:off x="833705" y="3996458"/>
            <a:ext cx="4746073" cy="1898429"/>
          </a:xfrm>
          <a:prstGeom prst="rect">
            <a:avLst/>
          </a:prstGeom>
        </p:spPr>
      </p:pic>
      <p:sp>
        <p:nvSpPr>
          <p:cNvPr id="9" name="文本框 8">
            <a:extLst>
              <a:ext uri="{FF2B5EF4-FFF2-40B4-BE49-F238E27FC236}">
                <a16:creationId xmlns:a16="http://schemas.microsoft.com/office/drawing/2014/main" id="{13E3C5CC-6737-4E42-B708-6910E2071A6D}"/>
              </a:ext>
            </a:extLst>
          </p:cNvPr>
          <p:cNvSpPr txBox="1"/>
          <p:nvPr/>
        </p:nvSpPr>
        <p:spPr>
          <a:xfrm>
            <a:off x="6979145" y="2977099"/>
            <a:ext cx="2334639" cy="369332"/>
          </a:xfrm>
          <a:prstGeom prst="rect">
            <a:avLst/>
          </a:prstGeom>
          <a:noFill/>
        </p:spPr>
        <p:txBody>
          <a:bodyPr wrap="square" rtlCol="0">
            <a:spAutoFit/>
          </a:bodyPr>
          <a:lstStyle/>
          <a:p>
            <a:r>
              <a:rPr lang="en-US" altLang="zh-CN" dirty="0"/>
              <a:t>Dice</a:t>
            </a:r>
            <a:r>
              <a:rPr lang="zh-CN" altLang="en-US" dirty="0"/>
              <a:t>激活函数</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0D4ABA37-7C81-4D12-9C95-227BAE618C1A}"/>
                  </a:ext>
                </a:extLst>
              </p:cNvPr>
              <p:cNvSpPr txBox="1"/>
              <p:nvPr/>
            </p:nvSpPr>
            <p:spPr>
              <a:xfrm>
                <a:off x="7115333" y="4579789"/>
                <a:ext cx="3044757" cy="669992"/>
              </a:xfrm>
              <a:prstGeom prst="rect">
                <a:avLst/>
              </a:prstGeom>
              <a:noFill/>
            </p:spPr>
            <p:txBody>
              <a:bodyPr wrap="square" rtlCol="0">
                <a:spAutoFit/>
              </a:bodyPr>
              <a:lstStyle/>
              <a:p>
                <a:r>
                  <a:rPr lang="en-US" altLang="zh-CN" dirty="0"/>
                  <a:t>E(s)</a:t>
                </a:r>
                <a:r>
                  <a:rPr lang="zh-CN" altLang="en-US" dirty="0"/>
                  <a:t>和</a:t>
                </a:r>
                <a:r>
                  <a:rPr lang="en-US" altLang="zh-CN" dirty="0"/>
                  <a:t>Var(s)</a:t>
                </a:r>
                <a:r>
                  <a:rPr lang="zh-CN" altLang="en-US" dirty="0"/>
                  <a:t>分别是输入</a:t>
                </a:r>
                <a:r>
                  <a:rPr lang="en-US" altLang="zh-CN" dirty="0"/>
                  <a:t>batch</a:t>
                </a:r>
                <a:r>
                  <a:rPr lang="zh-CN" altLang="en-US" dirty="0"/>
                  <a:t>的均值和方差</a:t>
                </a:r>
                <a:r>
                  <a:rPr lang="en-US" altLang="zh-CN" dirty="0"/>
                  <a:t>,</a:t>
                </a:r>
                <a14:m>
                  <m:oMath xmlns:m="http://schemas.openxmlformats.org/officeDocument/2006/math">
                    <m:r>
                      <a:rPr lang="en-US" altLang="zh-CN" b="0" i="0" smtClean="0">
                        <a:latin typeface="Cambria Math" panose="02040503050406030204" pitchFamily="18" charset="0"/>
                      </a:rPr>
                      <m:t>    </m:t>
                    </m:r>
                    <m:r>
                      <a:rPr lang="zh-CN" altLang="en-US" i="1" smtClean="0">
                        <a:latin typeface="Cambria Math" panose="02040503050406030204" pitchFamily="18" charset="0"/>
                      </a:rPr>
                      <m:t>𝜀</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−8</m:t>
                        </m:r>
                      </m:sup>
                    </m:sSup>
                  </m:oMath>
                </a14:m>
                <a:endParaRPr lang="zh-CN" altLang="en-US" dirty="0"/>
              </a:p>
            </p:txBody>
          </p:sp>
        </mc:Choice>
        <mc:Fallback>
          <p:sp>
            <p:nvSpPr>
              <p:cNvPr id="10" name="文本框 9">
                <a:extLst>
                  <a:ext uri="{FF2B5EF4-FFF2-40B4-BE49-F238E27FC236}">
                    <a16:creationId xmlns:a16="http://schemas.microsoft.com/office/drawing/2014/main" id="{0D4ABA37-7C81-4D12-9C95-227BAE618C1A}"/>
                  </a:ext>
                </a:extLst>
              </p:cNvPr>
              <p:cNvSpPr txBox="1">
                <a:spLocks noRot="1" noChangeAspect="1" noMove="1" noResize="1" noEditPoints="1" noAdjustHandles="1" noChangeArrowheads="1" noChangeShapeType="1" noTextEdit="1"/>
              </p:cNvSpPr>
              <p:nvPr/>
            </p:nvSpPr>
            <p:spPr>
              <a:xfrm>
                <a:off x="7115333" y="4579789"/>
                <a:ext cx="3044757" cy="669992"/>
              </a:xfrm>
              <a:prstGeom prst="rect">
                <a:avLst/>
              </a:prstGeom>
              <a:blipFill>
                <a:blip r:embed="rId7"/>
                <a:stretch>
                  <a:fillRect l="-1600" t="-4545" r="-800" b="-10000"/>
                </a:stretch>
              </a:blipFill>
            </p:spPr>
            <p:txBody>
              <a:bodyPr/>
              <a:lstStyle/>
              <a:p>
                <a:r>
                  <a:rPr lang="zh-CN" altLang="en-US">
                    <a:noFill/>
                  </a:rPr>
                  <a:t> </a:t>
                </a:r>
              </a:p>
            </p:txBody>
          </p:sp>
        </mc:Fallback>
      </mc:AlternateContent>
      <p:sp>
        <p:nvSpPr>
          <p:cNvPr id="3" name="AutoShape 2" descr="https://user-gold-cdn.xitu.io/2018/7/23/164c63f5d7a9b2dd?imageslim">
            <a:extLst>
              <a:ext uri="{FF2B5EF4-FFF2-40B4-BE49-F238E27FC236}">
                <a16:creationId xmlns:a16="http://schemas.microsoft.com/office/drawing/2014/main" id="{4FDA0D98-37E3-40CB-AAE0-3C0FEF0145A2}"/>
              </a:ext>
            </a:extLst>
          </p:cNvPr>
          <p:cNvSpPr>
            <a:spLocks noChangeAspect="1" noChangeArrowheads="1"/>
          </p:cNvSpPr>
          <p:nvPr/>
        </p:nvSpPr>
        <p:spPr bwMode="auto">
          <a:xfrm>
            <a:off x="4824919" y="2157919"/>
            <a:ext cx="1423481" cy="14234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descr="https://upload-images.jianshu.io/upload_images/4155986-448758600f0d336f.png?imageMogr2/auto-orient/">
            <a:extLst>
              <a:ext uri="{FF2B5EF4-FFF2-40B4-BE49-F238E27FC236}">
                <a16:creationId xmlns:a16="http://schemas.microsoft.com/office/drawing/2014/main" id="{61A7D0F7-F9D7-4B0D-BECB-68F50AAC71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0723" y="5249781"/>
            <a:ext cx="4393456" cy="1080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792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A55D6-B7C5-4995-8E66-2B38FDB12D7B}"/>
              </a:ext>
            </a:extLst>
          </p:cNvPr>
          <p:cNvSpPr>
            <a:spLocks noGrp="1"/>
          </p:cNvSpPr>
          <p:nvPr>
            <p:ph type="title"/>
          </p:nvPr>
        </p:nvSpPr>
        <p:spPr/>
        <p:txBody>
          <a:bodyPr>
            <a:normAutofit/>
          </a:bodyPr>
          <a:lstStyle/>
          <a:p>
            <a:r>
              <a:rPr lang="zh-CN" altLang="en-US" sz="3600" b="1" dirty="0"/>
              <a:t>自适应正则</a:t>
            </a:r>
            <a:r>
              <a:rPr lang="en-US" altLang="zh-CN" sz="3600" b="1" dirty="0"/>
              <a:t>Adaptive Regularization</a:t>
            </a:r>
            <a:endParaRPr lang="zh-CN" altLang="en-US" sz="3600" b="1" dirty="0"/>
          </a:p>
        </p:txBody>
      </p:sp>
      <p:sp>
        <p:nvSpPr>
          <p:cNvPr id="3" name="内容占位符 2">
            <a:extLst>
              <a:ext uri="{FF2B5EF4-FFF2-40B4-BE49-F238E27FC236}">
                <a16:creationId xmlns:a16="http://schemas.microsoft.com/office/drawing/2014/main" id="{5CFF13EB-43BC-4F7C-97C2-6861C368AF5A}"/>
              </a:ext>
            </a:extLst>
          </p:cNvPr>
          <p:cNvSpPr>
            <a:spLocks noGrp="1"/>
          </p:cNvSpPr>
          <p:nvPr>
            <p:ph idx="1"/>
          </p:nvPr>
        </p:nvSpPr>
        <p:spPr>
          <a:xfrm>
            <a:off x="838200" y="1426791"/>
            <a:ext cx="10515600" cy="4351338"/>
          </a:xfrm>
        </p:spPr>
        <p:txBody>
          <a:bodyPr>
            <a:normAutofit/>
          </a:bodyPr>
          <a:lstStyle/>
          <a:p>
            <a:r>
              <a:rPr lang="zh-CN" altLang="en-US" sz="2400" dirty="0"/>
              <a:t>用户数据符合长尾定律</a:t>
            </a:r>
            <a:r>
              <a:rPr lang="en-US" altLang="zh-CN" sz="2400" dirty="0"/>
              <a:t>long-tail law</a:t>
            </a:r>
            <a:r>
              <a:rPr lang="zh-CN" altLang="en-US" sz="2400" dirty="0"/>
              <a:t>，也就是说很多的</a:t>
            </a:r>
            <a:r>
              <a:rPr lang="en-US" altLang="zh-CN" sz="2400" dirty="0"/>
              <a:t>feature id</a:t>
            </a:r>
            <a:r>
              <a:rPr lang="zh-CN" altLang="en-US" sz="2400" dirty="0"/>
              <a:t>只出现了几次，而一小部分</a:t>
            </a:r>
            <a:r>
              <a:rPr lang="en-US" altLang="zh-CN" sz="2400" dirty="0"/>
              <a:t>feature id</a:t>
            </a:r>
            <a:r>
              <a:rPr lang="zh-CN" altLang="en-US" sz="2400" dirty="0"/>
              <a:t>出现很多次。这在训练过程中增加了很多噪声，并且加重了过拟合。</a:t>
            </a:r>
            <a:endParaRPr lang="en-US" altLang="zh-CN" sz="2400" dirty="0"/>
          </a:p>
          <a:p>
            <a:r>
              <a:rPr lang="zh-CN" altLang="en-US" sz="2400" dirty="0"/>
              <a:t>因此，阿里提出了</a:t>
            </a:r>
            <a:r>
              <a:rPr lang="zh-CN" altLang="en-US" sz="2400" b="1" dirty="0"/>
              <a:t>自适应正则</a:t>
            </a:r>
            <a:r>
              <a:rPr lang="zh-CN" altLang="en-US" sz="2400" dirty="0"/>
              <a:t>的做法，即：</a:t>
            </a:r>
            <a:br>
              <a:rPr lang="zh-CN" altLang="en-US" sz="2000" dirty="0"/>
            </a:br>
            <a:r>
              <a:rPr lang="en-US" altLang="zh-CN" sz="2400" dirty="0"/>
              <a:t>1.</a:t>
            </a:r>
            <a:r>
              <a:rPr lang="zh-CN" altLang="en-US" sz="2400" dirty="0"/>
              <a:t>针对</a:t>
            </a:r>
            <a:r>
              <a:rPr lang="en-US" altLang="zh-CN" sz="2400" dirty="0"/>
              <a:t>feature id</a:t>
            </a:r>
            <a:r>
              <a:rPr lang="zh-CN" altLang="en-US" sz="2400" dirty="0"/>
              <a:t>出现的频率，来自适应的调整他们正则化的强度；</a:t>
            </a:r>
            <a:br>
              <a:rPr lang="zh-CN" altLang="en-US" sz="2000" dirty="0"/>
            </a:br>
            <a:r>
              <a:rPr lang="en-US" altLang="zh-CN" sz="2400" dirty="0"/>
              <a:t>2.</a:t>
            </a:r>
            <a:r>
              <a:rPr lang="zh-CN" altLang="en-US" sz="2400" dirty="0"/>
              <a:t>对于出现频率高的，给与较小的正则化强度；</a:t>
            </a:r>
            <a:br>
              <a:rPr lang="zh-CN" altLang="en-US" sz="2000" dirty="0"/>
            </a:br>
            <a:r>
              <a:rPr lang="en-US" altLang="zh-CN" sz="2400" dirty="0"/>
              <a:t>3.</a:t>
            </a:r>
            <a:r>
              <a:rPr lang="zh-CN" altLang="en-US" sz="2400" dirty="0"/>
              <a:t>对于出现频率低的，给予较大的正则化强度。</a:t>
            </a:r>
            <a:endParaRPr lang="zh-CN" altLang="en-US" sz="2000" dirty="0"/>
          </a:p>
        </p:txBody>
      </p:sp>
      <p:sp>
        <p:nvSpPr>
          <p:cNvPr id="4" name="AutoShape 2" descr="https://user-gold-cdn.xitu.io/2018/7/23/164c63f5d7a9b2dd?imageslim">
            <a:extLst>
              <a:ext uri="{FF2B5EF4-FFF2-40B4-BE49-F238E27FC236}">
                <a16:creationId xmlns:a16="http://schemas.microsoft.com/office/drawing/2014/main" id="{21AFEB01-5EF8-4865-8B80-478E7DC488F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2" name="Picture 4" descr="https://upload-images.jianshu.io/upload_images/4155986-69a8d1e143b1953a.png?imageMogr2/auto-orient/">
            <a:extLst>
              <a:ext uri="{FF2B5EF4-FFF2-40B4-BE49-F238E27FC236}">
                <a16:creationId xmlns:a16="http://schemas.microsoft.com/office/drawing/2014/main" id="{29FCD5BE-3FE9-47E1-9490-37028F6C6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7174" y="3936460"/>
            <a:ext cx="5861612" cy="17594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83221220-30B0-4A35-BF2D-26CBD6497A78}"/>
                  </a:ext>
                </a:extLst>
              </p:cNvPr>
              <p:cNvSpPr txBox="1"/>
              <p:nvPr/>
            </p:nvSpPr>
            <p:spPr>
              <a:xfrm>
                <a:off x="1799616" y="5778129"/>
                <a:ext cx="7120647" cy="369332"/>
              </a:xfrm>
              <a:prstGeom prst="rect">
                <a:avLst/>
              </a:prstGeom>
              <a:noFill/>
            </p:spPr>
            <p:txBody>
              <a:bodyPr wrap="square" rtlCol="0">
                <a:spAutoFit/>
              </a:bodyPr>
              <a:lstStyle/>
              <a:p>
                <a:r>
                  <a:rPr lang="en-US" altLang="zh-CN" dirty="0"/>
                  <a:t>B</a:t>
                </a:r>
                <a:r>
                  <a:rPr lang="zh-CN" altLang="en-US" dirty="0"/>
                  <a:t>是</a:t>
                </a:r>
                <a:r>
                  <a:rPr lang="en-US" altLang="zh-CN" dirty="0"/>
                  <a:t>mini-batch</a:t>
                </a:r>
                <a:r>
                  <a:rPr lang="zh-CN" altLang="en-US" dirty="0"/>
                  <a:t>样本大小，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是</m:t>
                    </m:r>
                  </m:oMath>
                </a14:m>
                <a:r>
                  <a:rPr lang="zh-CN" altLang="en-US" dirty="0"/>
                  <a:t>出现频率，</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sub>
                    </m:sSub>
                  </m:oMath>
                </a14:m>
                <a:r>
                  <a:rPr lang="zh-CN" altLang="en-US" dirty="0"/>
                  <a:t>表示特征非零的样本</a:t>
                </a:r>
              </a:p>
            </p:txBody>
          </p:sp>
        </mc:Choice>
        <mc:Fallback>
          <p:sp>
            <p:nvSpPr>
              <p:cNvPr id="5" name="文本框 4">
                <a:extLst>
                  <a:ext uri="{FF2B5EF4-FFF2-40B4-BE49-F238E27FC236}">
                    <a16:creationId xmlns:a16="http://schemas.microsoft.com/office/drawing/2014/main" id="{83221220-30B0-4A35-BF2D-26CBD6497A78}"/>
                  </a:ext>
                </a:extLst>
              </p:cNvPr>
              <p:cNvSpPr txBox="1">
                <a:spLocks noRot="1" noChangeAspect="1" noMove="1" noResize="1" noEditPoints="1" noAdjustHandles="1" noChangeArrowheads="1" noChangeShapeType="1" noTextEdit="1"/>
              </p:cNvSpPr>
              <p:nvPr/>
            </p:nvSpPr>
            <p:spPr>
              <a:xfrm>
                <a:off x="1799616" y="5778129"/>
                <a:ext cx="7120647" cy="369332"/>
              </a:xfrm>
              <a:prstGeom prst="rect">
                <a:avLst/>
              </a:prstGeom>
              <a:blipFill>
                <a:blip r:embed="rId3"/>
                <a:stretch>
                  <a:fillRect l="-685"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8691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7D853-FAFB-4EC4-A967-E4E3183ED0D0}"/>
              </a:ext>
            </a:extLst>
          </p:cNvPr>
          <p:cNvSpPr>
            <a:spLocks noGrp="1"/>
          </p:cNvSpPr>
          <p:nvPr>
            <p:ph type="title"/>
          </p:nvPr>
        </p:nvSpPr>
        <p:spPr/>
        <p:txBody>
          <a:bodyPr/>
          <a:lstStyle/>
          <a:p>
            <a:r>
              <a:rPr lang="zh-CN" altLang="en-US" dirty="0"/>
              <a:t>评价指标</a:t>
            </a:r>
          </a:p>
        </p:txBody>
      </p:sp>
      <p:sp>
        <p:nvSpPr>
          <p:cNvPr id="3" name="内容占位符 2">
            <a:extLst>
              <a:ext uri="{FF2B5EF4-FFF2-40B4-BE49-F238E27FC236}">
                <a16:creationId xmlns:a16="http://schemas.microsoft.com/office/drawing/2014/main" id="{74B14454-7EF1-46F7-8453-1AEDA339A2BE}"/>
              </a:ext>
            </a:extLst>
          </p:cNvPr>
          <p:cNvSpPr>
            <a:spLocks noGrp="1"/>
          </p:cNvSpPr>
          <p:nvPr>
            <p:ph idx="1"/>
          </p:nvPr>
        </p:nvSpPr>
        <p:spPr>
          <a:xfrm>
            <a:off x="838200" y="1601889"/>
            <a:ext cx="10515600" cy="4351338"/>
          </a:xfrm>
        </p:spPr>
        <p:txBody>
          <a:bodyPr>
            <a:normAutofit/>
          </a:bodyPr>
          <a:lstStyle/>
          <a:p>
            <a:r>
              <a:rPr lang="zh-CN" altLang="en-US" sz="2400" dirty="0"/>
              <a:t>评价指标是阿里自己提出的</a:t>
            </a:r>
            <a:r>
              <a:rPr lang="en-US" altLang="zh-CN" sz="2400" dirty="0"/>
              <a:t>GAUC</a:t>
            </a:r>
            <a:r>
              <a:rPr lang="zh-CN" altLang="en-US" sz="2400" dirty="0"/>
              <a:t>，</a:t>
            </a:r>
            <a:r>
              <a:rPr lang="en-US" altLang="zh-CN" sz="2400" dirty="0"/>
              <a:t>AUC </a:t>
            </a:r>
            <a:r>
              <a:rPr lang="zh-CN" altLang="en-US" sz="2400" dirty="0"/>
              <a:t>表示正样本得分比负样本得分高的概率。在 </a:t>
            </a:r>
            <a:r>
              <a:rPr lang="en-US" altLang="zh-CN" sz="2400" dirty="0"/>
              <a:t>CTR </a:t>
            </a:r>
            <a:r>
              <a:rPr lang="zh-CN" altLang="en-US" sz="2400" dirty="0"/>
              <a:t>实际应用场景中，</a:t>
            </a:r>
            <a:r>
              <a:rPr lang="en-US" altLang="zh-CN" sz="2400" dirty="0"/>
              <a:t>CTR </a:t>
            </a:r>
            <a:r>
              <a:rPr lang="zh-CN" altLang="en-US" sz="2400" dirty="0"/>
              <a:t>预测常被用于对每个用户候选广告的排序。但是不同用户之间存在差异：有些用户天生就是点击率高。以往的评价指标对样本不区分用户地进行 </a:t>
            </a:r>
            <a:r>
              <a:rPr lang="en-US" altLang="zh-CN" sz="2400" dirty="0"/>
              <a:t>AUC </a:t>
            </a:r>
            <a:r>
              <a:rPr lang="zh-CN" altLang="en-US" sz="2400" dirty="0"/>
              <a:t>的计算。论文采用的 </a:t>
            </a:r>
            <a:r>
              <a:rPr lang="en-US" altLang="zh-CN" sz="2400" dirty="0"/>
              <a:t>GAUC </a:t>
            </a:r>
            <a:r>
              <a:rPr lang="zh-CN" altLang="en-US" sz="2400" dirty="0"/>
              <a:t>实现了用户级别的 </a:t>
            </a:r>
            <a:r>
              <a:rPr lang="en-US" altLang="zh-CN" sz="2400" dirty="0"/>
              <a:t>AUC </a:t>
            </a:r>
            <a:r>
              <a:rPr lang="zh-CN" altLang="en-US" sz="2400" dirty="0"/>
              <a:t>计算，</a:t>
            </a:r>
            <a:r>
              <a:rPr lang="zh-CN" altLang="en-US" sz="2400" b="1" dirty="0"/>
              <a:t>在单个用户 </a:t>
            </a:r>
            <a:r>
              <a:rPr lang="en-US" altLang="zh-CN" sz="2400" b="1" dirty="0"/>
              <a:t>AUC </a:t>
            </a:r>
            <a:r>
              <a:rPr lang="zh-CN" altLang="en-US" sz="2400" b="1" dirty="0"/>
              <a:t>的基础上，按照点击次数或展示次数进行加权平均，消除了用户偏差对模型的影响</a:t>
            </a:r>
            <a:r>
              <a:rPr lang="zh-CN" altLang="en-US" sz="2400" dirty="0"/>
              <a:t>，更准确的描述了模型的表现效果：</a:t>
            </a:r>
            <a:endParaRPr lang="en-US" altLang="zh-CN" sz="2400" dirty="0"/>
          </a:p>
          <a:p>
            <a:endParaRPr lang="en-US" altLang="zh-CN" sz="2400" dirty="0"/>
          </a:p>
          <a:p>
            <a:endParaRPr lang="zh-CN" altLang="en-US" sz="2400" dirty="0"/>
          </a:p>
          <a:p>
            <a:endParaRPr lang="zh-CN" altLang="en-US" sz="2400" dirty="0"/>
          </a:p>
        </p:txBody>
      </p:sp>
      <p:pic>
        <p:nvPicPr>
          <p:cNvPr id="4" name="图片 3">
            <a:extLst>
              <a:ext uri="{FF2B5EF4-FFF2-40B4-BE49-F238E27FC236}">
                <a16:creationId xmlns:a16="http://schemas.microsoft.com/office/drawing/2014/main" id="{E4246EF7-7BC3-407F-B958-879D12C0159F}"/>
              </a:ext>
            </a:extLst>
          </p:cNvPr>
          <p:cNvPicPr>
            <a:picLocks noChangeAspect="1"/>
          </p:cNvPicPr>
          <p:nvPr/>
        </p:nvPicPr>
        <p:blipFill>
          <a:blip r:embed="rId2"/>
          <a:stretch>
            <a:fillRect/>
          </a:stretch>
        </p:blipFill>
        <p:spPr>
          <a:xfrm>
            <a:off x="2224493" y="3789261"/>
            <a:ext cx="6867525" cy="1466850"/>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A6359BE3-8B7B-4AC3-9A35-5EAFD55B89EA}"/>
                  </a:ext>
                </a:extLst>
              </p:cNvPr>
              <p:cNvSpPr txBox="1"/>
              <p:nvPr/>
            </p:nvSpPr>
            <p:spPr>
              <a:xfrm>
                <a:off x="2850204" y="5573949"/>
                <a:ext cx="5914417" cy="646331"/>
              </a:xfrm>
              <a:prstGeom prst="rect">
                <a:avLst/>
              </a:prstGeom>
              <a:noFill/>
            </p:spPr>
            <p:txBody>
              <a:bodyPr wrap="square" rtlCol="0">
                <a:spAutoFit/>
              </a:bodyPr>
              <a:lstStyle/>
              <a:p>
                <a:r>
                  <a:rPr lang="zh-CN" altLang="en-US" dirty="0"/>
                  <a:t>这里的</a:t>
                </a:r>
                <a:r>
                  <a:rPr lang="en-US" altLang="zh-CN" dirty="0"/>
                  <a:t>n</a:t>
                </a:r>
                <a:r>
                  <a:rPr lang="zh-CN" altLang="en-US" dirty="0"/>
                  <a:t>是用户数，</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𝑖𝑚𝑝𝑟𝑒𝑠𝑠𝑖𝑜𝑛</m:t>
                        </m:r>
                      </m:e>
                      <m:sub>
                        <m:r>
                          <a:rPr lang="en-US" altLang="zh-CN" b="0" i="1" smtClean="0">
                            <a:latin typeface="Cambria Math" panose="02040503050406030204" pitchFamily="18" charset="0"/>
                          </a:rPr>
                          <m:t>𝑖</m:t>
                        </m:r>
                      </m:sub>
                    </m:sSub>
                  </m:oMath>
                </a14:m>
                <a:r>
                  <a:rPr lang="zh-CN" altLang="en-US" dirty="0"/>
                  <a:t>和</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𝐴𝑈𝐶</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是</m:t>
                    </m:r>
                    <m:r>
                      <a:rPr lang="zh-CN" altLang="en-US" i="1" dirty="0" smtClean="0">
                        <a:latin typeface="Cambria Math" panose="02040503050406030204" pitchFamily="18" charset="0"/>
                      </a:rPr>
                      <m:t>与</m:t>
                    </m:r>
                  </m:oMath>
                </a14:m>
                <a:r>
                  <a:rPr lang="zh-CN" altLang="en-US" dirty="0"/>
                  <a:t>第</a:t>
                </a:r>
                <a:r>
                  <a:rPr lang="en-US" altLang="zh-CN" dirty="0" err="1"/>
                  <a:t>i</a:t>
                </a:r>
                <a:r>
                  <a:rPr lang="zh-CN" altLang="en-US" dirty="0"/>
                  <a:t>个用户相关联的展示次数和</a:t>
                </a:r>
                <a:r>
                  <a:rPr lang="en-US" altLang="zh-CN" dirty="0"/>
                  <a:t>AUC</a:t>
                </a:r>
                <a:r>
                  <a:rPr lang="zh-CN" altLang="en-US" dirty="0"/>
                  <a:t>值。</a:t>
                </a:r>
              </a:p>
            </p:txBody>
          </p:sp>
        </mc:Choice>
        <mc:Fallback>
          <p:sp>
            <p:nvSpPr>
              <p:cNvPr id="5" name="文本框 4">
                <a:extLst>
                  <a:ext uri="{FF2B5EF4-FFF2-40B4-BE49-F238E27FC236}">
                    <a16:creationId xmlns:a16="http://schemas.microsoft.com/office/drawing/2014/main" id="{A6359BE3-8B7B-4AC3-9A35-5EAFD55B89EA}"/>
                  </a:ext>
                </a:extLst>
              </p:cNvPr>
              <p:cNvSpPr txBox="1">
                <a:spLocks noRot="1" noChangeAspect="1" noMove="1" noResize="1" noEditPoints="1" noAdjustHandles="1" noChangeArrowheads="1" noChangeShapeType="1" noTextEdit="1"/>
              </p:cNvSpPr>
              <p:nvPr/>
            </p:nvSpPr>
            <p:spPr>
              <a:xfrm>
                <a:off x="2850204" y="5573949"/>
                <a:ext cx="5914417" cy="646331"/>
              </a:xfrm>
              <a:prstGeom prst="rect">
                <a:avLst/>
              </a:prstGeom>
              <a:blipFill>
                <a:blip r:embed="rId3"/>
                <a:stretch>
                  <a:fillRect l="-928" t="-4717" r="-619"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62435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718</Words>
  <Application>Microsoft Office PowerPoint</Application>
  <PresentationFormat>宽屏</PresentationFormat>
  <Paragraphs>34</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宋体</vt:lpstr>
      <vt:lpstr>Arial</vt:lpstr>
      <vt:lpstr>Cambria Math</vt:lpstr>
      <vt:lpstr>Office 主题​​</vt:lpstr>
      <vt:lpstr>Deep Interest Network</vt:lpstr>
      <vt:lpstr>提出的问题</vt:lpstr>
      <vt:lpstr>PowerPoint 演示文稿</vt:lpstr>
      <vt:lpstr>PowerPoint 演示文稿</vt:lpstr>
      <vt:lpstr>Base Model</vt:lpstr>
      <vt:lpstr>Deep Interest Network</vt:lpstr>
      <vt:lpstr>Dice激活函数</vt:lpstr>
      <vt:lpstr>自适应正则Adaptive Regularization</vt:lpstr>
      <vt:lpstr>评价指标</vt:lpstr>
      <vt:lpstr>实验结果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Interest Network</dc:title>
  <dc:creator>江 龙</dc:creator>
  <cp:lastModifiedBy>江 龙</cp:lastModifiedBy>
  <cp:revision>38</cp:revision>
  <dcterms:created xsi:type="dcterms:W3CDTF">2019-07-02T02:35:56Z</dcterms:created>
  <dcterms:modified xsi:type="dcterms:W3CDTF">2019-07-03T03:08:35Z</dcterms:modified>
</cp:coreProperties>
</file>