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9" r:id="rId2"/>
    <p:sldId id="365" r:id="rId3"/>
    <p:sldId id="449" r:id="rId4"/>
    <p:sldId id="450" r:id="rId5"/>
    <p:sldId id="451" r:id="rId6"/>
    <p:sldId id="452" r:id="rId7"/>
    <p:sldId id="461" r:id="rId8"/>
    <p:sldId id="456" r:id="rId9"/>
    <p:sldId id="460" r:id="rId10"/>
    <p:sldId id="462" r:id="rId11"/>
    <p:sldId id="457" r:id="rId12"/>
    <p:sldId id="458" r:id="rId13"/>
    <p:sldId id="459" r:id="rId14"/>
    <p:sldId id="463" r:id="rId15"/>
    <p:sldId id="453" r:id="rId16"/>
    <p:sldId id="464" r:id="rId17"/>
    <p:sldId id="3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材源" initials="唐材源" lastIdx="1" clrIdx="0">
    <p:extLst>
      <p:ext uri="{19B8F6BF-5375-455C-9EA6-DF929625EA0E}">
        <p15:presenceInfo xmlns:p15="http://schemas.microsoft.com/office/powerpoint/2012/main" userId="唐材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6700" autoAdjust="0"/>
  </p:normalViewPr>
  <p:slideViewPr>
    <p:cSldViewPr snapToGrid="0">
      <p:cViewPr varScale="1">
        <p:scale>
          <a:sx n="76" d="100"/>
          <a:sy n="76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24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12:05:08.67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AD3B9-C83D-E340-B451-094196E6891F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9D99C-E802-AF48-B173-3CE898B819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11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E0D51-5DBB-4D5C-8B3C-39E6529B6216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706F-698F-4B07-8CAB-558051A93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6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5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2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文章提出的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结构的效果是惊艳的，几乎对于任意的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R-FCN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等）都可以带来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提升！！！而且实现十分简单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3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6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4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6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与</a:t>
            </a:r>
            <a:r>
              <a:rPr lang="en-US" altLang="zh-CN" sz="1200" dirty="0" smtClean="0"/>
              <a:t>Iterative </a:t>
            </a:r>
            <a:r>
              <a:rPr lang="en-US" altLang="zh-CN" sz="1200" dirty="0" err="1" smtClean="0"/>
              <a:t>Bbox</a:t>
            </a:r>
            <a:r>
              <a:rPr lang="zh-CN" altLang="en-US" sz="1200" dirty="0" smtClean="0"/>
              <a:t>比较：</a:t>
            </a:r>
            <a:r>
              <a:rPr lang="en-US" altLang="zh-CN" sz="1200" dirty="0" smtClean="0"/>
              <a:t>H</a:t>
            </a:r>
            <a:r>
              <a:rPr lang="zh-CN" altLang="en-US" sz="1200" dirty="0" smtClean="0"/>
              <a:t>网络共享，有相同</a:t>
            </a:r>
            <a:r>
              <a:rPr lang="en-US" altLang="zh-CN" sz="1200" dirty="0" smtClean="0"/>
              <a:t>IOU</a:t>
            </a:r>
            <a:r>
              <a:rPr lang="zh-CN" altLang="en-US" sz="1200" dirty="0" smtClean="0"/>
              <a:t>阈值。不能对所有</a:t>
            </a:r>
            <a:r>
              <a:rPr lang="en-US" altLang="zh-CN" sz="1200" dirty="0" smtClean="0"/>
              <a:t>proposal</a:t>
            </a:r>
            <a:r>
              <a:rPr lang="zh-CN" altLang="en-US" sz="1200" dirty="0" smtClean="0"/>
              <a:t>有好效果；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7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706F-698F-4B07-8CAB-558051A936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4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66C0-E6A1-493B-B014-9327F177038A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0722-6C2A-4140-8534-4FECFB85E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caiyu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868"/>
            <a:ext cx="12192000" cy="4927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0">
                <a:schemeClr val="accent5">
                  <a:lumMod val="75000"/>
                </a:schemeClr>
              </a:gs>
              <a:gs pos="2000">
                <a:schemeClr val="accent5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2"/>
          <p:cNvSpPr>
            <a:spLocks noGrp="1"/>
          </p:cNvSpPr>
          <p:nvPr>
            <p:ph type="ctrTitle"/>
          </p:nvPr>
        </p:nvSpPr>
        <p:spPr>
          <a:xfrm>
            <a:off x="194155" y="454136"/>
            <a:ext cx="11893777" cy="16277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副标题 3"/>
          <p:cNvSpPr>
            <a:spLocks noGrp="1"/>
          </p:cNvSpPr>
          <p:nvPr>
            <p:ph type="subTitle" idx="1"/>
          </p:nvPr>
        </p:nvSpPr>
        <p:spPr>
          <a:xfrm>
            <a:off x="1981200" y="2502140"/>
            <a:ext cx="8500533" cy="2357724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汇报人：唐材源</a:t>
            </a:r>
            <a:endParaRPr lang="en-US" altLang="zh-CN" sz="3600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32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邮箱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en-US" altLang="zh-CN" sz="32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  <a:hlinkClick r:id="rId2"/>
              </a:rPr>
              <a:t>tcaiyuan@gmail.com</a:t>
            </a:r>
            <a:endParaRPr lang="en-US" altLang="zh-CN" sz="32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timg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4380" y="5012264"/>
            <a:ext cx="3126664" cy="17750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62" y="4961468"/>
            <a:ext cx="2730500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58835" y="4394678"/>
            <a:ext cx="8074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实验结果表明：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 训练设的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theshold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越接近效果越好。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单一阈值效果有限，多阈值能进行优化。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4" descr="http://static.tongtianta.site/paper_image/602ffa99-5287-11e8-80da-6045cb803e2f/image_3_2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3" y="820562"/>
            <a:ext cx="9912873" cy="30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方法提出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http://static.tongtianta.site/paper_image/602ffa99-5287-11e8-80da-6045cb803e2f/linetable_3_0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7" t="-1778" r="161" b="131"/>
          <a:stretch/>
        </p:blipFill>
        <p:spPr bwMode="auto">
          <a:xfrm>
            <a:off x="349475" y="3822106"/>
            <a:ext cx="8336609" cy="29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tongtianta.site/paper_image/602ffa99-5287-11e8-80da-6045cb803e2f/linetable_3_0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339" b="-3298"/>
          <a:stretch/>
        </p:blipFill>
        <p:spPr bwMode="auto">
          <a:xfrm>
            <a:off x="135121" y="543274"/>
            <a:ext cx="8439809" cy="30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82244" y="1494308"/>
            <a:ext cx="3187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:Faster-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:iterative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at inference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882244" y="4691504"/>
            <a:ext cx="318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Intergral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loss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:cascade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rcnn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9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673" y="1050944"/>
            <a:ext cx="99936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Iterative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Bbox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网络共享，有相同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阈值因此：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不能对所有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有好效果；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2.Detector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会改变样本分布，同一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下离群点容易增多；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0707" y="4125797"/>
            <a:ext cx="5502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intergral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共享，且只有一个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不能改善定位精度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不能从根本上解决过拟合问题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106" name="Picture 10" descr="http://static.tongtianta.site/paper_image/602ffa99-5287-11e8-80da-6045cb803e2f/image_7_0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90"/>
          <a:stretch/>
        </p:blipFill>
        <p:spPr bwMode="auto">
          <a:xfrm>
            <a:off x="65430" y="1654811"/>
            <a:ext cx="12003912" cy="37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0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Picture 2" descr="http://static.tongtianta.site/paper_image/602ffa99-5287-11e8-80da-6045cb803e2f/image_7_0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" t="49880"/>
          <a:stretch/>
        </p:blipFill>
        <p:spPr bwMode="auto">
          <a:xfrm>
            <a:off x="0" y="1637882"/>
            <a:ext cx="11787646" cy="366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3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77"/>
          <p:cNvSpPr txBox="1"/>
          <p:nvPr/>
        </p:nvSpPr>
        <p:spPr>
          <a:xfrm>
            <a:off x="7455121" y="930256"/>
            <a:ext cx="322359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2" name="Freeform 5"/>
          <p:cNvSpPr/>
          <p:nvPr/>
        </p:nvSpPr>
        <p:spPr bwMode="auto">
          <a:xfrm rot="5400000">
            <a:off x="-434689" y="469780"/>
            <a:ext cx="1978564" cy="1076455"/>
          </a:xfrm>
          <a:prstGeom prst="trapezoid">
            <a:avLst/>
          </a:prstGeom>
          <a:gradFill>
            <a:gsLst>
              <a:gs pos="0">
                <a:schemeClr val="bg1"/>
              </a:gs>
              <a:gs pos="100000">
                <a:srgbClr val="DCDCDC"/>
              </a:gs>
            </a:gsLst>
            <a:lin ang="2700000" scaled="0"/>
          </a:gradFill>
          <a:ln w="19050">
            <a:gradFill>
              <a:gsLst>
                <a:gs pos="0">
                  <a:srgbClr val="ADADAD"/>
                </a:gs>
                <a:gs pos="66000">
                  <a:schemeClr val="bg1"/>
                </a:gs>
              </a:gsLst>
              <a:lin ang="2700000" scaled="0"/>
            </a:gradFill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83652" y="422107"/>
            <a:ext cx="615553" cy="11588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920" y="532900"/>
            <a:ext cx="461665" cy="10480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 flipH="1">
            <a:off x="2664460" y="652345"/>
            <a:ext cx="5451475" cy="8807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744403" y="656106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77"/>
          <p:cNvSpPr txBox="1"/>
          <p:nvPr/>
        </p:nvSpPr>
        <p:spPr>
          <a:xfrm>
            <a:off x="3009278" y="881648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" name="TextBox 72"/>
          <p:cNvSpPr txBox="1"/>
          <p:nvPr/>
        </p:nvSpPr>
        <p:spPr>
          <a:xfrm>
            <a:off x="3760817" y="835283"/>
            <a:ext cx="435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论文相关背景知识介绍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flipH="1">
            <a:off x="2616835" y="2548325"/>
            <a:ext cx="5451475" cy="88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44403" y="2502528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77"/>
          <p:cNvSpPr txBox="1"/>
          <p:nvPr/>
        </p:nvSpPr>
        <p:spPr>
          <a:xfrm>
            <a:off x="3009278" y="2714110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4" name="TextBox 72"/>
          <p:cNvSpPr txBox="1"/>
          <p:nvPr/>
        </p:nvSpPr>
        <p:spPr>
          <a:xfrm>
            <a:off x="3760817" y="2731870"/>
            <a:ext cx="435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论文内容介绍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 flipH="1">
            <a:off x="2616835" y="4476970"/>
            <a:ext cx="5451475" cy="88074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44403" y="4476674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TextBox 72"/>
          <p:cNvSpPr txBox="1"/>
          <p:nvPr/>
        </p:nvSpPr>
        <p:spPr>
          <a:xfrm>
            <a:off x="3761105" y="4656428"/>
            <a:ext cx="451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个人看法与思考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77"/>
          <p:cNvSpPr txBox="1"/>
          <p:nvPr/>
        </p:nvSpPr>
        <p:spPr>
          <a:xfrm>
            <a:off x="3009278" y="4688256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48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个人看法与总结</a:t>
                </a:r>
                <a:endPara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491" y="1259692"/>
            <a:ext cx="11072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级联与融合的思想在深度学习领域好像有很多比较好的表现。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Inception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网络结合了不同尺寸的卷积核特性。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残差结构让原始信息与经过卷积的信息融合，从而保证深层网络至少能与浅层网络持平。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Boosting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的基本思想也是让前一个基学习器的错误让后面的解决。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空洞卷积感觉也是将普通卷积和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操作的结合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深度可分离卷积感觉也是由分组卷积结合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卷积得来的。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927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0">
                <a:schemeClr val="accent5">
                  <a:lumMod val="75000"/>
                </a:schemeClr>
              </a:gs>
              <a:gs pos="2000">
                <a:schemeClr val="accent5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timg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5354" y="4995331"/>
            <a:ext cx="3126664" cy="17750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36" y="4978401"/>
            <a:ext cx="2815164" cy="1845733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2293937" y="1240926"/>
            <a:ext cx="7604125" cy="1633538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zh-CN" altLang="en-US" sz="7200" b="1" dirty="0" smtClean="0">
                <a:solidFill>
                  <a:srgbClr val="FFFFFF"/>
                </a:solidFill>
                <a:latin typeface="Calibri" charset="0"/>
                <a:ea typeface="宋体" charset="0"/>
              </a:rPr>
              <a:t>谢谢！</a:t>
            </a:r>
            <a:endParaRPr kumimoji="0" lang="zh-CN" altLang="en-US" sz="7200" b="1" dirty="0">
              <a:solidFill>
                <a:srgbClr val="FFFFFF"/>
              </a:solidFill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77"/>
          <p:cNvSpPr txBox="1"/>
          <p:nvPr/>
        </p:nvSpPr>
        <p:spPr>
          <a:xfrm>
            <a:off x="7455121" y="930256"/>
            <a:ext cx="322359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2" name="Freeform 5"/>
          <p:cNvSpPr/>
          <p:nvPr/>
        </p:nvSpPr>
        <p:spPr bwMode="auto">
          <a:xfrm rot="5400000">
            <a:off x="-434689" y="469780"/>
            <a:ext cx="1978564" cy="1076455"/>
          </a:xfrm>
          <a:prstGeom prst="trapezoid">
            <a:avLst/>
          </a:prstGeom>
          <a:gradFill>
            <a:gsLst>
              <a:gs pos="0">
                <a:schemeClr val="bg1"/>
              </a:gs>
              <a:gs pos="100000">
                <a:srgbClr val="DCDCDC"/>
              </a:gs>
            </a:gsLst>
            <a:lin ang="2700000" scaled="0"/>
          </a:gradFill>
          <a:ln w="19050">
            <a:gradFill>
              <a:gsLst>
                <a:gs pos="0">
                  <a:srgbClr val="ADADAD"/>
                </a:gs>
                <a:gs pos="66000">
                  <a:schemeClr val="bg1"/>
                </a:gs>
              </a:gsLst>
              <a:lin ang="2700000" scaled="0"/>
            </a:gradFill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83652" y="422107"/>
            <a:ext cx="615553" cy="11588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920" y="532900"/>
            <a:ext cx="461665" cy="10480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 flipH="1">
            <a:off x="2664460" y="652345"/>
            <a:ext cx="5451475" cy="88074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744403" y="656106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77"/>
          <p:cNvSpPr txBox="1"/>
          <p:nvPr/>
        </p:nvSpPr>
        <p:spPr>
          <a:xfrm>
            <a:off x="3009278" y="881648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" name="TextBox 72"/>
          <p:cNvSpPr txBox="1"/>
          <p:nvPr/>
        </p:nvSpPr>
        <p:spPr>
          <a:xfrm>
            <a:off x="3760817" y="835283"/>
            <a:ext cx="435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论文相关背景知识介绍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flipH="1">
            <a:off x="2616835" y="2548325"/>
            <a:ext cx="5451475" cy="88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44403" y="2502528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77"/>
          <p:cNvSpPr txBox="1"/>
          <p:nvPr/>
        </p:nvSpPr>
        <p:spPr>
          <a:xfrm>
            <a:off x="3009278" y="2714110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4" name="TextBox 72"/>
          <p:cNvSpPr txBox="1"/>
          <p:nvPr/>
        </p:nvSpPr>
        <p:spPr>
          <a:xfrm>
            <a:off x="3760817" y="2731870"/>
            <a:ext cx="435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论文内容介绍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 flipH="1">
            <a:off x="2616835" y="4476970"/>
            <a:ext cx="5451475" cy="88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44403" y="4476674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TextBox 72"/>
          <p:cNvSpPr txBox="1"/>
          <p:nvPr/>
        </p:nvSpPr>
        <p:spPr>
          <a:xfrm>
            <a:off x="3761105" y="4656428"/>
            <a:ext cx="451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个人看法与思考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77"/>
          <p:cNvSpPr txBox="1"/>
          <p:nvPr/>
        </p:nvSpPr>
        <p:spPr>
          <a:xfrm>
            <a:off x="3009278" y="4688256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00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论文相关背景知识介绍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6190" y="1790134"/>
          <a:ext cx="9099620" cy="2128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9810">
                  <a:extLst>
                    <a:ext uri="{9D8B030D-6E8A-4147-A177-3AD203B41FA5}">
                      <a16:colId xmlns:a16="http://schemas.microsoft.com/office/drawing/2014/main" val="833963814"/>
                    </a:ext>
                  </a:extLst>
                </a:gridCol>
                <a:gridCol w="4549810">
                  <a:extLst>
                    <a:ext uri="{9D8B030D-6E8A-4147-A177-3AD203B41FA5}">
                      <a16:colId xmlns:a16="http://schemas.microsoft.com/office/drawing/2014/main" val="540993174"/>
                    </a:ext>
                  </a:extLst>
                </a:gridCol>
              </a:tblGrid>
              <a:tr h="5321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solidFill>
                            <a:schemeClr val="bg1"/>
                          </a:solidFill>
                        </a:rPr>
                        <a:t>论文性质</a:t>
                      </a:r>
                      <a:endParaRPr lang="en-US" altLang="zh-CN" sz="2400" kern="1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38050"/>
                  </a:ext>
                </a:extLst>
              </a:tr>
              <a:tr h="53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发表会议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图像领域的顶会</a:t>
                      </a:r>
                      <a:r>
                        <a:rPr lang="en-US" altLang="zh-CN" sz="2400" dirty="0" smtClean="0"/>
                        <a:t>--CVPR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744259"/>
                  </a:ext>
                </a:extLst>
              </a:tr>
              <a:tr h="53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发表时间  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2017-12-03</a:t>
                      </a:r>
                      <a:endParaRPr lang="zh-CN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13711"/>
                  </a:ext>
                </a:extLst>
              </a:tr>
              <a:tr h="5321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</a:rPr>
                        <a:t>研究领域        </a:t>
                      </a:r>
                      <a:endParaRPr lang="zh-CN" altLang="en-US" sz="2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计算机视觉任务之</a:t>
                      </a:r>
                      <a:r>
                        <a:rPr lang="en-US" altLang="zh-CN" sz="2400" dirty="0" smtClean="0"/>
                        <a:t>--</a:t>
                      </a:r>
                      <a:r>
                        <a:rPr lang="zh-CN" altLang="en-US" sz="2400" dirty="0" smtClean="0"/>
                        <a:t>目标检测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30678"/>
                  </a:ext>
                </a:extLst>
              </a:tr>
            </a:tbl>
          </a:graphicData>
        </a:graphic>
      </p:graphicFrame>
      <p:sp>
        <p:nvSpPr>
          <p:cNvPr id="12" name="燕尾形 11"/>
          <p:cNvSpPr/>
          <p:nvPr/>
        </p:nvSpPr>
        <p:spPr>
          <a:xfrm>
            <a:off x="4573534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810732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98765" y="-1212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论文性质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3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论文相关背景知识介绍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4573534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810732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98765" y="-1212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相关技术背景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http://static.tongtianta.site/paper_image/1702fb3a-d050-11e8-aa18-00163e08bb86/image_0_2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43" y="646194"/>
            <a:ext cx="7281435" cy="574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论文相关背景知识介绍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4573534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810732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98765" y="-1212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相关方法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68866"/>
            <a:ext cx="102870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77"/>
          <p:cNvSpPr txBox="1"/>
          <p:nvPr/>
        </p:nvSpPr>
        <p:spPr>
          <a:xfrm>
            <a:off x="7455121" y="930256"/>
            <a:ext cx="322359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2" name="Freeform 5"/>
          <p:cNvSpPr/>
          <p:nvPr/>
        </p:nvSpPr>
        <p:spPr bwMode="auto">
          <a:xfrm rot="5400000">
            <a:off x="-434689" y="469780"/>
            <a:ext cx="1978564" cy="1076455"/>
          </a:xfrm>
          <a:prstGeom prst="trapezoid">
            <a:avLst/>
          </a:prstGeom>
          <a:gradFill>
            <a:gsLst>
              <a:gs pos="0">
                <a:schemeClr val="bg1"/>
              </a:gs>
              <a:gs pos="100000">
                <a:srgbClr val="DCDCDC"/>
              </a:gs>
            </a:gsLst>
            <a:lin ang="2700000" scaled="0"/>
          </a:gradFill>
          <a:ln w="19050">
            <a:gradFill>
              <a:gsLst>
                <a:gs pos="0">
                  <a:srgbClr val="ADADAD"/>
                </a:gs>
                <a:gs pos="66000">
                  <a:schemeClr val="bg1"/>
                </a:gs>
              </a:gsLst>
              <a:lin ang="2700000" scaled="0"/>
            </a:gradFill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83652" y="422107"/>
            <a:ext cx="615553" cy="11588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9920" y="532900"/>
            <a:ext cx="461665" cy="10480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 flipH="1">
            <a:off x="2664460" y="652345"/>
            <a:ext cx="5451475" cy="8807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744403" y="656106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77"/>
          <p:cNvSpPr txBox="1"/>
          <p:nvPr/>
        </p:nvSpPr>
        <p:spPr>
          <a:xfrm>
            <a:off x="3009278" y="881648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5" name="TextBox 72"/>
          <p:cNvSpPr txBox="1"/>
          <p:nvPr/>
        </p:nvSpPr>
        <p:spPr>
          <a:xfrm>
            <a:off x="3760817" y="835283"/>
            <a:ext cx="435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论文相关背景知识介绍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 flipH="1">
            <a:off x="2616835" y="2548325"/>
            <a:ext cx="5451475" cy="88074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44403" y="2502528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77"/>
          <p:cNvSpPr txBox="1"/>
          <p:nvPr/>
        </p:nvSpPr>
        <p:spPr>
          <a:xfrm>
            <a:off x="3009278" y="2714110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4" name="TextBox 72"/>
          <p:cNvSpPr txBox="1"/>
          <p:nvPr/>
        </p:nvSpPr>
        <p:spPr>
          <a:xfrm>
            <a:off x="3760817" y="2731870"/>
            <a:ext cx="435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论文内容介绍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 flipH="1">
            <a:off x="2616835" y="4476970"/>
            <a:ext cx="5451475" cy="88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381000" dist="254000" dir="1026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44403" y="4476674"/>
            <a:ext cx="896795" cy="84275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TextBox 72"/>
          <p:cNvSpPr txBox="1"/>
          <p:nvPr/>
        </p:nvSpPr>
        <p:spPr>
          <a:xfrm>
            <a:off x="3761105" y="4656428"/>
            <a:ext cx="451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1800">
              <a:defRPr/>
            </a:pPr>
            <a:r>
              <a:rPr lang="zh-CN" altLang="en-US" sz="2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个人看法与思考</a:t>
            </a:r>
            <a:endParaRPr lang="en-US" altLang="zh-CN" sz="2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77"/>
          <p:cNvSpPr txBox="1"/>
          <p:nvPr/>
        </p:nvSpPr>
        <p:spPr>
          <a:xfrm>
            <a:off x="3009278" y="4688256"/>
            <a:ext cx="36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5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问题提出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449" y="1909806"/>
            <a:ext cx="11295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的阈值来区分正样本和负样本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阈值训练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网络，易产生检测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阈值的增加，检测性能会降低。两个主要的因素：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在训练期间过拟合，导致正样本指数消失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检测算法最佳的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和假设的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之间不匹配。</a:t>
            </a:r>
          </a:p>
        </p:txBody>
      </p:sp>
    </p:spTree>
    <p:extLst>
      <p:ext uri="{BB962C8B-B14F-4D97-AF65-F5344CB8AC3E}">
        <p14:creationId xmlns:p14="http://schemas.microsoft.com/office/powerpoint/2010/main" val="23419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http://static.tongtianta.site/paper_image/602ffa99-5287-11e8-80da-6045cb803e2f/image_0_2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9" y="1443898"/>
            <a:ext cx="9578885" cy="37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12192000" cy="500743"/>
            </a:xfrm>
            <a:prstGeom prst="rect">
              <a:avLst/>
            </a:prstGeom>
            <a:gradFill flip="none" rotWithShape="1">
              <a:gsLst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05459" y="0"/>
              <a:ext cx="6295825" cy="523220"/>
              <a:chOff x="205459" y="0"/>
              <a:chExt cx="6295825" cy="52322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05459" y="101709"/>
                <a:ext cx="525230" cy="297324"/>
                <a:chOff x="227230" y="150190"/>
                <a:chExt cx="525230" cy="297324"/>
              </a:xfrm>
            </p:grpSpPr>
            <p:sp>
              <p:nvSpPr>
                <p:cNvPr id="57" name="燕尾形 56"/>
                <p:cNvSpPr/>
                <p:nvPr/>
              </p:nvSpPr>
              <p:spPr>
                <a:xfrm>
                  <a:off x="227230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464428" y="150190"/>
                  <a:ext cx="288032" cy="297324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730689" y="0"/>
                <a:ext cx="5770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论文内容介绍</a:t>
                </a:r>
              </a:p>
            </p:txBody>
          </p:sp>
        </p:grpSp>
      </p:grpSp>
      <p:sp>
        <p:nvSpPr>
          <p:cNvPr id="17" name="文本框 77"/>
          <p:cNvSpPr txBox="1"/>
          <p:nvPr/>
        </p:nvSpPr>
        <p:spPr>
          <a:xfrm>
            <a:off x="2370922" y="1328469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文本框 77"/>
          <p:cNvSpPr txBox="1"/>
          <p:nvPr/>
        </p:nvSpPr>
        <p:spPr>
          <a:xfrm>
            <a:off x="2885635" y="2602303"/>
            <a:ext cx="52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3013678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250876" y="12297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38908" y="-11845"/>
            <a:ext cx="8530434" cy="52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Picture 4" descr="http://static.tongtianta.site/paper_image/602ffa99-5287-11e8-80da-6045cb803e2f/image_2_2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8" y="3592587"/>
            <a:ext cx="9475701" cy="32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static.tongtianta.site/paper_image/602ffa99-5287-11e8-80da-6045cb803e2f/image_2_2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9" y="399033"/>
            <a:ext cx="9566031" cy="322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549</Words>
  <Application>Microsoft Office PowerPoint</Application>
  <PresentationFormat>宽屏</PresentationFormat>
  <Paragraphs>132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学术报告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唐材源</cp:lastModifiedBy>
  <cp:revision>719</cp:revision>
  <dcterms:created xsi:type="dcterms:W3CDTF">2017-05-20T01:42:00Z</dcterms:created>
  <dcterms:modified xsi:type="dcterms:W3CDTF">2019-06-19T10:28:59Z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