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26" r:id="rId2"/>
    <p:sldId id="257" r:id="rId3"/>
    <p:sldId id="258" r:id="rId4"/>
    <p:sldId id="288" r:id="rId5"/>
    <p:sldId id="333" r:id="rId6"/>
    <p:sldId id="327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5" r:id="rId16"/>
    <p:sldId id="346" r:id="rId17"/>
    <p:sldId id="342" r:id="rId18"/>
    <p:sldId id="343" r:id="rId19"/>
    <p:sldId id="344" r:id="rId20"/>
    <p:sldId id="328" r:id="rId21"/>
    <p:sldId id="332" r:id="rId2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D33"/>
    <a:srgbClr val="FFFFFF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8" autoAdjust="0"/>
  </p:normalViewPr>
  <p:slideViewPr>
    <p:cSldViewPr>
      <p:cViewPr varScale="1">
        <p:scale>
          <a:sx n="132" d="100"/>
          <a:sy n="132" d="100"/>
        </p:scale>
        <p:origin x="408" y="102"/>
      </p:cViewPr>
      <p:guideLst>
        <p:guide orient="horz" pos="16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2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Approximate Nearest Neighbor</a:t>
            </a:r>
          </a:p>
          <a:p>
            <a:r>
              <a:rPr lang="en-US" altLang="zh-CN" dirty="0" smtClean="0"/>
              <a:t>Value Iteration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01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在训练阶段，针对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个训练样本，假设样本维度为</a:t>
            </a:r>
            <a:r>
              <a:rPr lang="en-US" altLang="zh-CN" dirty="0" smtClean="0"/>
              <a:t>128</a:t>
            </a:r>
            <a:r>
              <a:rPr lang="zh-CN" altLang="en-US" dirty="0" smtClean="0"/>
              <a:t>维，我们将其切分为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个子空间，则每一个子空间的维度为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维，然后我们在每一个子空间中，对子向量采用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对其进行聚类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图中示意聚成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，这样每一个子空间都能得到一个码本。这样训练样本的每个子段，都可以用子空间的聚类中心来近似，对应的编码即为类中心的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。如图所示，通过这样一种编码方式，训练样本仅使用的很短的一个编码得以表示，从而达到量化的目的。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13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查询向量来到时，按训练样本生成码本的过程，将其同样分成相同的子段，然后在每个子空间中，计算子段到该子空间中所有聚类中心得距离，如图中所示，可以得到</a:t>
            </a:r>
            <a:r>
              <a:rPr lang="en-US" altLang="zh-CN" dirty="0" smtClean="0"/>
              <a:t>4*256</a:t>
            </a:r>
            <a:r>
              <a:rPr lang="zh-CN" altLang="en-US" dirty="0" smtClean="0"/>
              <a:t>个距离，这里为便于后面的理解说明，小白菜就把这些算好的距离称作距离池。在计算库中某个样本到查询向量的距离时，比如编码为</a:t>
            </a:r>
            <a:r>
              <a:rPr lang="en-US" altLang="zh-CN" dirty="0" smtClean="0"/>
              <a:t>(124, 56, 132, 222)</a:t>
            </a:r>
            <a:r>
              <a:rPr lang="zh-CN" altLang="en-US" dirty="0" smtClean="0"/>
              <a:t>这个样本到查询向量的距离时，我们分别到距离池中取各个子段对应的距离即可，比如编码为</a:t>
            </a:r>
            <a:r>
              <a:rPr lang="en-US" altLang="zh-CN" dirty="0" smtClean="0"/>
              <a:t>124</a:t>
            </a:r>
            <a:r>
              <a:rPr lang="zh-CN" altLang="en-US" dirty="0" smtClean="0"/>
              <a:t>这个子段，在第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个算出的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个距离里面把编号为</a:t>
            </a:r>
            <a:r>
              <a:rPr lang="en-US" altLang="zh-CN" dirty="0" smtClean="0"/>
              <a:t>124</a:t>
            </a:r>
            <a:r>
              <a:rPr lang="zh-CN" altLang="en-US" dirty="0" smtClean="0"/>
              <a:t>的那个距离取出来就可，所有子段对应的距离取出来后，将这些子段的距离求和相加，即得到该样本到查询样本间的非对称距离。所有距离算好后，排序后即得到我们最终想要的结果。</a:t>
            </a:r>
            <a:endParaRPr lang="en-US" altLang="zh-CN" dirty="0" smtClean="0"/>
          </a:p>
          <a:p>
            <a:r>
              <a:rPr lang="zh-CN" altLang="en-US" dirty="0" smtClean="0"/>
              <a:t>从上面这个过程可以很清楚地看出</a:t>
            </a:r>
            <a:r>
              <a:rPr lang="en-US" altLang="zh-CN" dirty="0" smtClean="0"/>
              <a:t>PQ</a:t>
            </a:r>
            <a:r>
              <a:rPr lang="zh-CN" altLang="en-US" dirty="0" smtClean="0"/>
              <a:t>乘积量化能够加速索引的原理：即将全样本的距离计算，转化为到子空间类中心的距离计算。比如上面所举的例子，原本</a:t>
            </a:r>
            <a:r>
              <a:rPr lang="en-US" altLang="zh-CN" dirty="0" smtClean="0"/>
              <a:t>brute-force search</a:t>
            </a:r>
            <a:r>
              <a:rPr lang="zh-CN" altLang="en-US" dirty="0" smtClean="0"/>
              <a:t>的方式计算距离的次数随样本数目</a:t>
            </a:r>
            <a:r>
              <a:rPr lang="en-US" altLang="zh-CN" dirty="0" smtClean="0"/>
              <a:t>N</a:t>
            </a:r>
            <a:r>
              <a:rPr lang="zh-CN" altLang="en-US" dirty="0" smtClean="0"/>
              <a:t>成线性增长，但是经过</a:t>
            </a:r>
            <a:r>
              <a:rPr lang="en-US" altLang="zh-CN" dirty="0" smtClean="0"/>
              <a:t>PQ</a:t>
            </a:r>
            <a:r>
              <a:rPr lang="zh-CN" altLang="en-US" dirty="0" smtClean="0"/>
              <a:t>编码后，对于耗时的距离计算，只要计算</a:t>
            </a:r>
            <a:r>
              <a:rPr lang="en-US" altLang="zh-CN" dirty="0" smtClean="0"/>
              <a:t>4*256</a:t>
            </a:r>
            <a:r>
              <a:rPr lang="zh-CN" altLang="en-US" dirty="0" smtClean="0"/>
              <a:t>次，几乎可以忽略此时间的消耗。另外，从上图也可以看出，对特征进行编码后，可以用一个相对比较短的编码来表示样本，自然对于内存的消耗要大大小于</a:t>
            </a:r>
            <a:r>
              <a:rPr lang="en-US" altLang="zh-CN" dirty="0" smtClean="0"/>
              <a:t>brute-force search</a:t>
            </a:r>
            <a:r>
              <a:rPr lang="zh-CN" altLang="en-US" dirty="0" smtClean="0"/>
              <a:t>的方式。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9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乘积量化之前，增加了一个粗量化过程。具体地，先对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个训练样本采用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进行聚类，这里聚类的数目一般设置得不应过大，一般设置为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差不多，这种可以以比较快的速度完成聚类过程。得到了聚类中心后，针对每一个样本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，找到其距离最近的类中心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后，两者相减得到样本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的残差向量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x_i-c_i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，后面剩下的过程，就是针对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x_i-c_i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乘积量化过程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dirty="0" smtClean="0"/>
              <a:t>在查询的时候，通过相同的粗量化，可以快速定位到查询向量属于哪个</a:t>
            </a:r>
            <a:r>
              <a:rPr lang="en-US" altLang="zh-CN" dirty="0" err="1" smtClean="0"/>
              <a:t>c_i</a:t>
            </a:r>
            <a:r>
              <a:rPr lang="zh-CN" altLang="en-US" dirty="0" smtClean="0"/>
              <a:t>（即在哪一个感兴趣区域），然后在该感兴趣区域按上面所述的</a:t>
            </a:r>
            <a:r>
              <a:rPr lang="en-US" altLang="zh-CN" dirty="0" smtClean="0"/>
              <a:t>PQ</a:t>
            </a:r>
            <a:r>
              <a:rPr lang="zh-CN" altLang="en-US" dirty="0" smtClean="0"/>
              <a:t>乘积量化距离计算方式计算距离。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2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4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1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5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0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从设计好的</a:t>
            </a:r>
            <a:r>
              <a:rPr lang="en-US" altLang="zh-CN" dirty="0" smtClean="0"/>
              <a:t>LSH</a:t>
            </a:r>
            <a:r>
              <a:rPr lang="zh-CN" altLang="en-US" dirty="0" smtClean="0"/>
              <a:t>函数族中，随机选取</a:t>
            </a:r>
            <a:r>
              <a:rPr lang="en-US" altLang="zh-CN" dirty="0" smtClean="0"/>
              <a:t>LL</a:t>
            </a:r>
            <a:r>
              <a:rPr lang="zh-CN" altLang="en-US" dirty="0" smtClean="0"/>
              <a:t>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函数，每组由</a:t>
            </a:r>
            <a:r>
              <a:rPr lang="en-US" altLang="zh-CN" dirty="0" err="1" smtClean="0"/>
              <a:t>kk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函数构成，记为</a:t>
            </a:r>
            <a:r>
              <a:rPr lang="en-US" altLang="zh-CN" dirty="0" smtClean="0"/>
              <a:t>{g1(⋅),g2(⋅),…,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(⋅)}{g1(⋅),g2(⋅),…,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(⋅)}</a:t>
            </a:r>
            <a:r>
              <a:rPr lang="zh-CN" altLang="en-US" dirty="0" smtClean="0"/>
              <a:t>，其中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(⋅)=(h1(⋅),h2(⋅),…,</a:t>
            </a:r>
            <a:r>
              <a:rPr lang="en-US" altLang="zh-CN" dirty="0" err="1" smtClean="0"/>
              <a:t>hk</a:t>
            </a:r>
            <a:r>
              <a:rPr lang="en-US" altLang="zh-CN" dirty="0" smtClean="0"/>
              <a:t>(⋅))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(⋅)=(h1(⋅),h2(⋅),…,</a:t>
            </a:r>
            <a:r>
              <a:rPr lang="en-US" altLang="zh-CN" dirty="0" err="1" smtClean="0"/>
              <a:t>hk</a:t>
            </a:r>
            <a:r>
              <a:rPr lang="en-US" altLang="zh-CN" dirty="0" smtClean="0"/>
              <a:t>(⋅))</a:t>
            </a:r>
          </a:p>
          <a:p>
            <a:r>
              <a:rPr lang="zh-CN" altLang="en-US" dirty="0" smtClean="0"/>
              <a:t>每个数据向量经过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(⋅)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(⋅)</a:t>
            </a:r>
            <a:r>
              <a:rPr lang="zh-CN" altLang="en-US" dirty="0" smtClean="0"/>
              <a:t>被映射成一个整型向量，记为</a:t>
            </a:r>
            <a:r>
              <a:rPr lang="en-US" altLang="zh-CN" dirty="0" smtClean="0"/>
              <a:t>(x1,…,</a:t>
            </a:r>
            <a:r>
              <a:rPr lang="en-US" altLang="zh-CN" dirty="0" err="1" smtClean="0"/>
              <a:t>xk</a:t>
            </a:r>
            <a:r>
              <a:rPr lang="en-US" altLang="zh-CN" dirty="0" smtClean="0"/>
              <a:t>)(x1,…,</a:t>
            </a:r>
            <a:r>
              <a:rPr lang="en-US" altLang="zh-CN" dirty="0" err="1" smtClean="0"/>
              <a:t>xk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步生成的</a:t>
            </a:r>
            <a:r>
              <a:rPr lang="en-US" altLang="zh-CN" dirty="0" smtClean="0"/>
              <a:t>(x1,…,</a:t>
            </a:r>
            <a:r>
              <a:rPr lang="en-US" altLang="zh-CN" dirty="0" err="1" smtClean="0"/>
              <a:t>xk</a:t>
            </a:r>
            <a:r>
              <a:rPr lang="en-US" altLang="zh-CN" dirty="0" smtClean="0"/>
              <a:t>)(x1,…,</a:t>
            </a:r>
            <a:r>
              <a:rPr lang="en-US" altLang="zh-CN" dirty="0" err="1" smtClean="0"/>
              <a:t>xk</a:t>
            </a:r>
            <a:r>
              <a:rPr lang="en-US" altLang="zh-CN" dirty="0" smtClean="0"/>
              <a:t>)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H1,H2H1,H2</a:t>
            </a:r>
            <a:r>
              <a:rPr lang="zh-CN" altLang="en-US" dirty="0" smtClean="0"/>
              <a:t>计算得到两个数值：</a:t>
            </a:r>
            <a:r>
              <a:rPr lang="en-US" altLang="zh-CN" dirty="0" err="1" smtClean="0"/>
              <a:t>index,fpindex,fp</a:t>
            </a:r>
            <a:r>
              <a:rPr lang="zh-CN" altLang="en-US" dirty="0" smtClean="0"/>
              <a:t>，前者是</a:t>
            </a:r>
            <a:r>
              <a:rPr lang="en-US" altLang="zh-CN" dirty="0" smtClean="0"/>
              <a:t>hash table</a:t>
            </a:r>
            <a:r>
              <a:rPr lang="zh-CN" altLang="en-US" dirty="0" smtClean="0"/>
              <a:t>的索引，后者是数据向量对应的指纹。这里，为了方便描述这种</a:t>
            </a:r>
            <a:r>
              <a:rPr lang="en-US" altLang="zh-CN" dirty="0" smtClean="0"/>
              <a:t>hash table</a:t>
            </a:r>
            <a:r>
              <a:rPr lang="zh-CN" altLang="en-US" dirty="0" smtClean="0"/>
              <a:t>的结构，我将我们用的</a:t>
            </a:r>
            <a:r>
              <a:rPr lang="en-US" altLang="zh-CN" dirty="0" smtClean="0"/>
              <a:t>hash table</a:t>
            </a:r>
            <a:r>
              <a:rPr lang="zh-CN" altLang="en-US" dirty="0" smtClean="0"/>
              <a:t>的结构画出，如图</a:t>
            </a:r>
            <a:r>
              <a:rPr lang="en-US" altLang="zh-CN" dirty="0" smtClean="0"/>
              <a:t>Fig.1</a:t>
            </a:r>
            <a:r>
              <a:rPr lang="zh-CN" altLang="en-US" dirty="0" smtClean="0"/>
              <a:t>所示。</a:t>
            </a:r>
            <a:endParaRPr lang="en-US" altLang="zh-CN" dirty="0" smtClean="0"/>
          </a:p>
          <a:p>
            <a:r>
              <a:rPr lang="zh-CN" altLang="en-US" dirty="0" smtClean="0"/>
              <a:t>若其中有数据向量拥有相同的数据指纹，那么必然会被映射到同一个</a:t>
            </a:r>
            <a:r>
              <a:rPr lang="en-US" altLang="zh-CN" dirty="0" smtClean="0"/>
              <a:t>hash bucket</a:t>
            </a:r>
            <a:r>
              <a:rPr lang="zh-CN" altLang="en-US" dirty="0" smtClean="0"/>
              <a:t>当中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0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  <a:t>2019/9/29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38989"/>
          <a:stretch/>
        </p:blipFill>
        <p:spPr>
          <a:xfrm>
            <a:off x="3098800" y="0"/>
            <a:ext cx="6045200" cy="51288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-1" y="2279321"/>
            <a:ext cx="5584371" cy="117875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1871700" y="3875547"/>
            <a:ext cx="5801167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海量高维</a:t>
            </a:r>
            <a:r>
              <a:rPr lang="zh-CN" altLang="en-US" sz="2400" dirty="0" smtClean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向量</a:t>
            </a:r>
            <a:r>
              <a:rPr lang="zh-CN" altLang="en-US" sz="24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最近邻</a:t>
            </a:r>
            <a:r>
              <a:rPr lang="zh-CN" altLang="en-US" sz="2400" dirty="0" smtClean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搜索</a:t>
            </a:r>
            <a:r>
              <a:rPr lang="zh-CN" altLang="en-US" sz="24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算法</a:t>
            </a:r>
            <a:r>
              <a:rPr lang="zh-CN" altLang="en-US" sz="2400" dirty="0" smtClean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研究</a:t>
            </a:r>
            <a:r>
              <a:rPr lang="en-US" altLang="zh-CN" sz="2400" dirty="0" smtClean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(ANN</a:t>
            </a:r>
            <a:r>
              <a:rPr lang="en-US" altLang="zh-CN" sz="2400" dirty="0" smtClean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)</a:t>
            </a:r>
            <a:endParaRPr lang="en-US" altLang="zh-CN" sz="2400" dirty="0" smtClean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431" y="1889141"/>
            <a:ext cx="49039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REPORT</a:t>
            </a:r>
            <a:endParaRPr lang="zh-CN" altLang="en-US" sz="9600" spc="3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7975" y="1583690"/>
            <a:ext cx="2111375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29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66837" y="4775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郭志强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基于树的方法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Annoy)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844352"/>
            <a:ext cx="5634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最终原始数据会形成类似下面这样一个二叉树结构</a:t>
            </a:r>
            <a:r>
              <a:rPr lang="zh-CN" altLang="en-US" sz="14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400" dirty="0" smtClean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12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其中叶子</a:t>
            </a:r>
            <a:r>
              <a:rPr lang="zh-CN" altLang="en-US" sz="12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节点记录原始数据</a:t>
            </a:r>
            <a:r>
              <a:rPr lang="zh-CN" altLang="en-US" sz="12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节点，</a:t>
            </a:r>
            <a:r>
              <a:rPr lang="zh-CN" altLang="en-US" sz="12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其他中间节点记录的是分割超平面的</a:t>
            </a:r>
            <a:r>
              <a:rPr lang="zh-CN" altLang="en-US" sz="12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信息。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122" name="Picture 2" descr="https://img-blog.csdn.net/201704192118578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374522"/>
            <a:ext cx="8370474" cy="342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基于树的方法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Annoy)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844352"/>
            <a:ext cx="5634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、利用</a:t>
            </a:r>
            <a:r>
              <a:rPr lang="en-US" altLang="zh-CN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Annoy</a:t>
            </a:r>
            <a:r>
              <a:rPr lang="zh-CN" altLang="en-US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进行查找。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170" name="Picture 2" descr="https://img-blog.csdn.net/201704192119067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4432"/>
            <a:ext cx="79819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19572" y="1171291"/>
            <a:ext cx="813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通过对二叉树每个中间节点（分割超平面相关信息）和查询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数据进行内积计算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来确定二叉树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遍历是左子树还是右子树。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4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5556" y="4732784"/>
            <a:ext cx="743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根据查询到的一堆近邻点，求并集去重，并计算与查询点距离，排序返回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topN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基于树的方法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Annoy)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873" y="802065"/>
            <a:ext cx="5634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、存在的问题。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877" y="1139932"/>
            <a:ext cx="425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）查询过程最终落到叶子节点的数据节点数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小于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Top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相似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邻居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节点数目。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）两个相近的数据节点划分到二叉树不同分支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0294" y="2279139"/>
            <a:ext cx="4272123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解决方案：</a:t>
            </a:r>
            <a:endParaRPr lang="en-US" altLang="zh-CN" sz="1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）采用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优先队列机制：采用一个优先队列来遍历二叉树，从根节点往下的路径，根据查询节点与当前分割超平面距离进行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排序，如果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分割超平面的两边都很相似，那可以两边都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遍历；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）建立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多棵二叉树树，构成一个森林，每个树建立机制都如上面所述那样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198" name="Picture 6" descr="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181655"/>
            <a:ext cx="3761057" cy="291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080" y="3250177"/>
            <a:ext cx="3842984" cy="15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img-blog.csdn.net/201704192119175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39" y="1196128"/>
            <a:ext cx="4250453" cy="32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img-blog.csdn.net/201704192119226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71" y="1196128"/>
            <a:ext cx="4253421" cy="32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哈希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LSH)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4986" y="742057"/>
            <a:ext cx="691276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博洋行书 7000" panose="02000600000000000000" pitchFamily="2" charset="-122"/>
                <a:sym typeface="+mn-lt"/>
              </a:rPr>
              <a:t>LSH(Local Sensitive Hashing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博洋行书 7000" panose="02000600000000000000" pitchFamily="2" charset="-122"/>
                <a:sym typeface="+mn-lt"/>
              </a:rPr>
              <a:t>):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博洋行书 7000" panose="02000600000000000000" pitchFamily="2" charset="-122"/>
                <a:sym typeface="+mn-lt"/>
              </a:rPr>
              <a:t>局部敏感哈希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博洋行书 7000" panose="02000600000000000000" pitchFamily="2" charset="-122"/>
              <a:sym typeface="+mn-lt"/>
            </a:endParaRPr>
          </a:p>
          <a:p>
            <a:pPr indent="32400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博洋行书 7000" panose="02000600000000000000" pitchFamily="2" charset="-122"/>
                <a:sym typeface="+mn-lt"/>
              </a:rPr>
              <a:t>相近的样本点对比相远的样本点对更容易发生碰撞。即：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如果原来的数据相似，那么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以后的数据也保持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一定的相似性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博洋行书 7000" panose="02000600000000000000" pitchFamily="2" charset="-122"/>
              <a:sym typeface="+mn-lt"/>
            </a:endParaRPr>
          </a:p>
          <a:p>
            <a:pPr indent="324000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的方法把数据从原空间哈希到一个新的空间中，使得在原始空间的相似的数据，在新的空间中也相似的概率很大，而在原始空间的不相似的数据，在新的空间中相似的概率很小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3006" y="2594693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hash function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需要满足以下两个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条件</a:t>
            </a:r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66" y="3006465"/>
            <a:ext cx="5523809" cy="91428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32856" y="4014445"/>
            <a:ext cx="803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满足以上两个条件的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函数称为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(d1,d2,p1,p2)-sensitive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。而通过一个或多个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(d1,d2,p1,p2)-sensitive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原始数据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集合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进行哈希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生成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一个或多个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hash table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的过程称为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96446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哈希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LSH)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709" y="627809"/>
            <a:ext cx="745223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、确定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函数形式（满足上述条件）。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、从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LSH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函数族中选择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函数形成一个哈希函数组，进一步进行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编码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减少漏报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率</a:t>
            </a: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False Negative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（就是本来很相近的两条数据被认为是不相似的）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、随机选择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L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个哈希函数组，进行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映射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减少误报率</a:t>
            </a: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False </a:t>
            </a:r>
            <a:r>
              <a:rPr lang="en-US" altLang="zh-CN" sz="1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Positive</a:t>
            </a:r>
            <a:r>
              <a:rPr lang="zh-CN" altLang="en-US" sz="1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本来不很相近的两条数据被认为是相近的）</a:t>
            </a:r>
            <a:endParaRPr lang="en-US" altLang="zh-CN" sz="1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、基于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LSH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查询（</a:t>
            </a:r>
            <a:r>
              <a:rPr lang="zh-CN" altLang="en-US" sz="12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至少有一个哈希函数组结果相同，则两个向量相似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）。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596" y="3508648"/>
            <a:ext cx="421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在两种最常用的相似度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下，两种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不同的</a:t>
            </a:r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LSH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</p:txBody>
      </p:sp>
      <p:sp>
        <p:nvSpPr>
          <p:cNvPr id="5" name="矩形 4"/>
          <p:cNvSpPr/>
          <p:nvPr/>
        </p:nvSpPr>
        <p:spPr>
          <a:xfrm>
            <a:off x="1778980" y="37206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、使用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Jaccard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系数度量数据相似度时的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min-hash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、使用欧氏距离度量数据相似时的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P-stable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1709" y="2483908"/>
            <a:ext cx="6143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假设两个高维向量相同的概率为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P=</a:t>
            </a:r>
            <a:r>
              <a:rPr lang="en-US" altLang="zh-CN" sz="1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Pr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 h(v1) = h(v2) )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，两条数据被认为是近邻的概率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是：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60" y="2408121"/>
            <a:ext cx="1171429" cy="428571"/>
          </a:xfrm>
          <a:prstGeom prst="rect">
            <a:avLst/>
          </a:prstGeom>
        </p:spPr>
      </p:pic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05" y="2782123"/>
            <a:ext cx="2976265" cy="222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276395" y="3634623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K=5</a:t>
            </a:r>
          </a:p>
          <a:p>
            <a:r>
              <a:rPr lang="en-US" altLang="zh-CN" sz="1400" dirty="0" smtClean="0"/>
              <a:t>L=20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43124" y="120479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0070C0"/>
                </a:solidFill>
              </a:rPr>
              <a:t>AND then OR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哈希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LSH)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5596" y="675687"/>
            <a:ext cx="4572000" cy="3411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、使用</a:t>
            </a:r>
            <a:r>
              <a:rPr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Jaccard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系数度量数据相似度时的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min-hash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18" y="1420416"/>
            <a:ext cx="4216739" cy="25202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1518" y="4120716"/>
            <a:ext cx="3714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个文档，做了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次置换，得到了一个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 x 4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的签名矩阵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92" y="1213825"/>
            <a:ext cx="3312368" cy="293346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24571" y="457773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函数形式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2090" y="4577734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构造</a:t>
            </a:r>
            <a:r>
              <a:rPr lang="en-US" altLang="zh-CN" sz="1400" b="1" dirty="0"/>
              <a:t>LSH</a:t>
            </a:r>
            <a:r>
              <a:rPr lang="zh-CN" altLang="en-US" sz="1400" b="1" dirty="0"/>
              <a:t>函数族</a:t>
            </a:r>
          </a:p>
        </p:txBody>
      </p:sp>
    </p:spTree>
    <p:extLst>
      <p:ext uri="{BB962C8B-B14F-4D97-AF65-F5344CB8AC3E}">
        <p14:creationId xmlns:p14="http://schemas.microsoft.com/office/powerpoint/2010/main" val="282569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哈希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LSH)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4888" y="64836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、使用欧氏距离度量数据相似时的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P-stable 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hash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E2LSH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）。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012" y="1544701"/>
            <a:ext cx="1692188" cy="6557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1047" y="1017086"/>
            <a:ext cx="7438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定义：对于一个实数集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上的分布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，如果存在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P&gt;=0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，对任何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个实数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v1,…,</a:t>
            </a:r>
            <a:r>
              <a:rPr lang="en-US" altLang="zh-CN" sz="1200" dirty="0" err="1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vn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个满足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分布的变量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X1,…,</a:t>
            </a:r>
            <a:r>
              <a:rPr lang="en-US" altLang="zh-CN" sz="1200" dirty="0" err="1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Xn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dirty="0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随机变量 </a:t>
            </a:r>
            <a:r>
              <a:rPr lang="el-GR" altLang="zh-CN" sz="1200" dirty="0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Σ</a:t>
            </a:r>
            <a:r>
              <a:rPr lang="en-US" altLang="zh-CN" sz="1200" dirty="0" err="1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iviXi</a:t>
            </a:r>
            <a:r>
              <a:rPr lang="en-US" altLang="zh-CN" sz="1200" dirty="0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 smtClean="0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∑</a:t>
            </a:r>
            <a:r>
              <a:rPr lang="en-US" altLang="zh-CN" sz="1200" baseline="-25000" dirty="0" err="1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1200" dirty="0" err="1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|v</a:t>
            </a:r>
            <a:r>
              <a:rPr lang="en-US" altLang="zh-CN" sz="1200" baseline="-25000" dirty="0" err="1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1200" dirty="0" err="1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en-US" altLang="zh-CN" sz="1200" baseline="30000" dirty="0" err="1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altLang="zh-CN" sz="1200" dirty="0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200" baseline="30000" dirty="0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200" baseline="30000" dirty="0" smtClean="0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1/p)</a:t>
            </a:r>
            <a:r>
              <a:rPr lang="en-US" altLang="zh-CN" sz="1200" dirty="0" smtClean="0">
                <a:solidFill>
                  <a:srgbClr val="99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1200" dirty="0" smtClean="0"/>
              <a:t> </a:t>
            </a:r>
            <a:r>
              <a:rPr lang="zh-CN" altLang="en-US" sz="1200" dirty="0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相同的分布，其中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是服从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分布的一个随机变量，则称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为一个</a:t>
            </a:r>
            <a:r>
              <a:rPr lang="en-US" altLang="zh-CN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zh-CN" altLang="en-US" sz="1200" dirty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稳定分布</a:t>
            </a:r>
            <a:r>
              <a:rPr lang="zh-CN" altLang="en-US" sz="1200" dirty="0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solidFill>
                <a:srgbClr val="999999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  <a:r>
              <a:rPr lang="en-US" altLang="zh-CN" sz="1200" dirty="0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 = 1</a:t>
            </a:r>
            <a:r>
              <a:rPr lang="zh-CN" altLang="en-US" sz="1200" dirty="0" smtClean="0">
                <a:solidFill>
                  <a:srgbClr val="9999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时，满足正态分布。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5235" y="173406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哈希函数：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25" y="2165795"/>
            <a:ext cx="2160240" cy="21257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85235" y="216000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哈希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族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455" y="1578133"/>
            <a:ext cx="3077422" cy="844503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5004048" y="1753797"/>
            <a:ext cx="0" cy="3391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010" y="2410499"/>
            <a:ext cx="3203560" cy="275632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604868" y="3557830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空间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复杂度大</a:t>
            </a: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不易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查找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342" y="4446323"/>
            <a:ext cx="2432048" cy="60222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76841" y="460893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第二种方法：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3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矢量量化方法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PQ)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7564" y="645313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矢量量化方法，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vector quantization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，其具体定义为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一个向量空间中的点用其中的一个有限子集来进行编码的过程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矢量量化编码中，关键是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码本的建立和码字搜索算法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而在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ANN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近似最近邻搜索中，向量量化方法又以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乘积量化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(PQ, Product Quantization)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最为典型。</a:t>
            </a:r>
          </a:p>
        </p:txBody>
      </p:sp>
      <p:sp>
        <p:nvSpPr>
          <p:cNvPr id="4" name="矩形 3"/>
          <p:cNvSpPr/>
          <p:nvPr/>
        </p:nvSpPr>
        <p:spPr>
          <a:xfrm>
            <a:off x="647564" y="2104492"/>
            <a:ext cx="2412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PQ</a:t>
            </a:r>
            <a:r>
              <a:rPr lang="zh-CN" altLang="en-US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生成码本和量化过程：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2572544"/>
            <a:ext cx="5470117" cy="23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2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矢量量化方法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PQ)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588" y="916505"/>
            <a:ext cx="2412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PQ</a:t>
            </a:r>
            <a:r>
              <a:rPr lang="zh-CN" altLang="en-US" sz="14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查询过程：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1492424"/>
            <a:ext cx="5843863" cy="31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矢量量化方法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IVFPQ)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772344"/>
            <a:ext cx="4770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倒排</a:t>
            </a:r>
            <a:r>
              <a:rPr lang="en-US" altLang="zh-CN" sz="1400" b="1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PQ</a:t>
            </a:r>
            <a:r>
              <a:rPr lang="zh-CN" altLang="en-US" sz="1400" b="1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乘积量化</a:t>
            </a:r>
            <a:r>
              <a:rPr lang="en-US" altLang="zh-CN" sz="1400" b="1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(IVFPQ)</a:t>
            </a:r>
            <a:r>
              <a:rPr lang="zh-CN" altLang="en-US" sz="1400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400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PQ</a:t>
            </a:r>
            <a:r>
              <a:rPr lang="zh-CN" altLang="en-US" sz="1400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乘积量化的更进一步加速</a:t>
            </a:r>
            <a:r>
              <a:rPr lang="zh-CN" altLang="en-US" sz="1400" dirty="0" smtClean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版</a:t>
            </a:r>
            <a:r>
              <a:rPr lang="zh-CN" altLang="en-US" sz="1400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1080121"/>
            <a:ext cx="5148572" cy="31555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7685" y="4397025"/>
            <a:ext cx="7596844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暴力搜索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的方式是在全空间进行搜索，为了加快查找的速度，几乎所有的</a:t>
            </a:r>
            <a:r>
              <a:rPr lang="en-US" altLang="zh-CN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ANN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方法都是通过对全空间分割，将其分割成很多小的子空间，在搜索的时候，通过某种方式，快速锁定在某一（几</a:t>
            </a:r>
            <a:r>
              <a:rPr lang="zh-CN" altLang="en-US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zh-CN" altLang="en-US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子空间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，然后在该（几个）子空间里做遍历。</a:t>
            </a:r>
          </a:p>
        </p:txBody>
      </p:sp>
    </p:spTree>
    <p:extLst>
      <p:ext uri="{BB962C8B-B14F-4D97-AF65-F5344CB8AC3E}">
        <p14:creationId xmlns:p14="http://schemas.microsoft.com/office/powerpoint/2010/main" val="41936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3100" r="7978" b="85661"/>
          <a:stretch/>
        </p:blipFill>
        <p:spPr>
          <a:xfrm>
            <a:off x="-508" y="3114675"/>
            <a:ext cx="9145016" cy="201415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508" y="0"/>
            <a:ext cx="9145016" cy="5145088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7" name="文本框 1"/>
          <p:cNvSpPr txBox="1"/>
          <p:nvPr/>
        </p:nvSpPr>
        <p:spPr>
          <a:xfrm>
            <a:off x="1874532" y="1084296"/>
            <a:ext cx="5804692" cy="931026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博洋行书 7000" panose="02000600000000000000" pitchFamily="2" charset="-122"/>
              </a:rPr>
              <a:t>海量高维向量相似度搜索算法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博洋行书 7000" panose="02000600000000000000" pitchFamily="2" charset="-122"/>
              </a:rPr>
              <a:t>研究（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博洋行书 7000" panose="02000600000000000000" pitchFamily="2" charset="-122"/>
              </a:rPr>
              <a:t>ANN)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1585072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6556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0800000">
            <a:off x="338482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34558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689067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"/>
          <p:cNvSpPr/>
          <p:nvPr/>
        </p:nvSpPr>
        <p:spPr bwMode="auto">
          <a:xfrm rot="10800000">
            <a:off x="522913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292080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 rot="10800000">
            <a:off x="705056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7128284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04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1151620" y="3478071"/>
            <a:ext cx="1512772" cy="475517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欧氏距离</a:t>
            </a:r>
            <a:endParaRPr lang="en-US" altLang="zh-CN" sz="11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1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1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endParaRPr lang="en-US" altLang="zh-CN" sz="11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4052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基于树的方法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2987220" y="3478071"/>
            <a:ext cx="1512772" cy="475517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 err="1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en-US" altLang="zh-CN" sz="11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1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</a:t>
            </a:r>
            <a:endParaRPr lang="en-US" altLang="zh-CN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1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nnoy</a:t>
            </a:r>
            <a:endParaRPr lang="zh-CN" altLang="en-US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7766" y="3195908"/>
            <a:ext cx="1531317" cy="30008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哈希的方法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4572000" y="3493956"/>
            <a:ext cx="1982850" cy="475517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LSH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FALCONN</a:t>
            </a:r>
            <a:endParaRPr lang="zh-CN" altLang="en-US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39272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基于矢量量化的方法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6609346" y="3478071"/>
            <a:ext cx="1512772" cy="475517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PQ</a:t>
            </a: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乘积</a:t>
            </a:r>
            <a:r>
              <a:rPr lang="zh-CN" altLang="en-US" sz="11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endParaRPr lang="en-US" altLang="zh-CN" sz="11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IVFPQ</a:t>
            </a:r>
            <a:endParaRPr lang="zh-CN" altLang="en-US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87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4" grpId="1" animBg="1"/>
      <p:bldP spid="1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427984" y="1636440"/>
            <a:ext cx="3888432" cy="1054137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值迭代网络（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VIN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095836" y="1765935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179351" y="1873947"/>
            <a:ext cx="720080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7570"/>
          <a:stretch/>
        </p:blipFill>
        <p:spPr>
          <a:xfrm flipH="1">
            <a:off x="-3175" y="1765935"/>
            <a:ext cx="3099011" cy="342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-1" y="2464741"/>
            <a:ext cx="5584371" cy="16067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9" name="文本框 8"/>
          <p:cNvSpPr txBox="1"/>
          <p:nvPr/>
        </p:nvSpPr>
        <p:spPr>
          <a:xfrm>
            <a:off x="140431" y="2741311"/>
            <a:ext cx="505015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rot="10800000">
            <a:off x="3023828" y="1766455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107343" y="1874467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9718"/>
          <a:stretch/>
        </p:blipFill>
        <p:spPr>
          <a:xfrm flipH="1">
            <a:off x="-3175" y="1765935"/>
            <a:ext cx="3027003" cy="3421380"/>
          </a:xfrm>
          <a:prstGeom prst="rect">
            <a:avLst/>
          </a:prstGeom>
        </p:spPr>
      </p:pic>
      <p:sp>
        <p:nvSpPr>
          <p:cNvPr id="9" name="文本框 1"/>
          <p:cNvSpPr txBox="1"/>
          <p:nvPr/>
        </p:nvSpPr>
        <p:spPr>
          <a:xfrm>
            <a:off x="3898869" y="1672444"/>
            <a:ext cx="5353651" cy="1054137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k-Nearest Neighbor</a:t>
            </a: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(KNN)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博洋行书 7000" panose="020006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KNN (k-Nearest Neighbor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1026" name="Picture 2" descr="2019-05-18-0418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98" y="1384412"/>
            <a:ext cx="228774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94058" y="916360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简单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直观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的理解（物以类聚，人以群分）：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4058" y="3602142"/>
            <a:ext cx="4756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K=3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绿色圆点最近的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个邻居是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个红色小三角形和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个蓝色小正方形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，少数从属于多数，基于统计的方法，判定绿色的这个待分类点属于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红色的三角形一类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K=5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绿色圆点的最近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个邻居是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个红色三角形和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个蓝色的正方形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，还是少数从属于多数，基于统计的方法，判定绿色这个待分类点属于</a:t>
            </a:r>
            <a:r>
              <a:rPr lang="zh-CN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蓝色的正方形一类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4087" y="2350810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值对</a:t>
            </a:r>
            <a:r>
              <a:rPr lang="en-US" altLang="zh-CN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近邻的</a:t>
            </a:r>
            <a:r>
              <a:rPr lang="zh-CN" altLang="en-US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结果产生重大影响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968044" y="916360"/>
            <a:ext cx="0" cy="42287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364087" y="2780146"/>
            <a:ext cx="3528392" cy="8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在实际应用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中，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值一般取一个比较小的数值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通常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采用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交叉验证法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来选取最优的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值。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一般低于训练样本数的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平方根。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37517" y="4294639"/>
            <a:ext cx="275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如何求得最近的</a:t>
            </a:r>
            <a:r>
              <a:rPr lang="en-US" altLang="zh-CN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个邻居呢？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91" y="916360"/>
            <a:ext cx="3804384" cy="42196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226091" y="1395955"/>
            <a:ext cx="320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为指示函数，即当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=ci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时为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，否则为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KNN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距离度量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082" y="10561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欧氏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距离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95" y="778141"/>
            <a:ext cx="2590476" cy="8857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3082" y="17804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曼哈顿距离：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47" y="1630685"/>
            <a:ext cx="2085714" cy="6380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3082" y="246969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切比雪夫距离：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306" y="2281897"/>
            <a:ext cx="2704762" cy="71428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9613" y="319722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闵可夫斯基距离：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575" y="3004598"/>
            <a:ext cx="2361905" cy="72381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49613" y="392152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余弦距离：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358" y="3921521"/>
            <a:ext cx="1514286" cy="59047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63082" y="4606531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汉明距离（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0-1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）：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9739" y="4655692"/>
            <a:ext cx="1409524" cy="285714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5184068" y="648363"/>
            <a:ext cx="0" cy="44967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724128" y="2736660"/>
            <a:ext cx="2988332" cy="0"/>
          </a:xfrm>
          <a:prstGeom prst="line">
            <a:avLst/>
          </a:prstGeom>
          <a:ln w="12700">
            <a:solidFill>
              <a:srgbClr val="111D3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056275" y="1127225"/>
            <a:ext cx="1" cy="212939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870221" y="26959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</a:t>
            </a:r>
            <a:endParaRPr lang="zh-CN" altLang="en-US" sz="11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7056276" y="2351360"/>
            <a:ext cx="1584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452320" y="1127224"/>
            <a:ext cx="0" cy="16094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056275" y="1943436"/>
            <a:ext cx="832554" cy="7932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056276" y="1931942"/>
            <a:ext cx="832554" cy="80471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62779">
            <a:off x="7186612" y="2086552"/>
            <a:ext cx="562961" cy="5423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056275" y="1056161"/>
            <a:ext cx="1756900" cy="16805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323919" y="269818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820697" y="22534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369228" y="3284410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1011101</a:t>
            </a:r>
          </a:p>
          <a:p>
            <a:pPr algn="ctr"/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1001001</a:t>
            </a:r>
          </a:p>
          <a:p>
            <a:pPr algn="ctr"/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汉明距离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36096" y="778141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形象化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d=1</a:t>
            </a:r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184068" y="4162020"/>
            <a:ext cx="3892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准确查找到距离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最近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个邻居。</a:t>
            </a:r>
            <a:endParaRPr lang="en-US" altLang="zh-CN" sz="1600" b="1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海量高维向量数据如何快速搜索</a:t>
            </a:r>
            <a:r>
              <a:rPr lang="en-US" altLang="zh-CN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近邻？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5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015837" y="1384412"/>
            <a:ext cx="4964827" cy="1546579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approximate nearest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neighbor</a:t>
            </a:r>
          </a:p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ANN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博洋行书 7000" panose="02000600000000000000" pitchFamily="2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104321" y="1773960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187836" y="1881972"/>
            <a:ext cx="720080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</a:t>
            </a:r>
            <a:r>
              <a:rPr lang="en-US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2</a:t>
            </a:r>
            <a:endParaRPr lang="en-US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8644"/>
          <a:stretch/>
        </p:blipFill>
        <p:spPr>
          <a:xfrm flipH="1">
            <a:off x="-3175" y="1765935"/>
            <a:ext cx="3063007" cy="3421380"/>
          </a:xfrm>
          <a:prstGeom prst="rect">
            <a:avLst/>
          </a:prstGeom>
        </p:spPr>
      </p:pic>
      <p:sp>
        <p:nvSpPr>
          <p:cNvPr id="9" name="文本框 9"/>
          <p:cNvSpPr txBox="1"/>
          <p:nvPr/>
        </p:nvSpPr>
        <p:spPr>
          <a:xfrm>
            <a:off x="5544108" y="3223895"/>
            <a:ext cx="2483246" cy="1177247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基于树的方法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(KD-Tree, Annoy)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基于哈希的方法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(LSH, FALCONN)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基于矢量量化的方法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(PQ,IVFPQ)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bldLvl="0" animBg="1"/>
      <p:bldP spid="8" grpId="0" bldLvl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基于树的方法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KD-Tree)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601" y="874695"/>
            <a:ext cx="474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KD-tree(k dimension tree): 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一棵由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K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维的元素组成的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较为    </a:t>
            </a: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特殊</a:t>
            </a:r>
            <a:r>
              <a:rPr lang="zh-CN" altLang="en-US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的二叉</a:t>
            </a:r>
            <a:r>
              <a:rPr lang="zh-CN" altLang="en-US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搜索树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540" y="1448528"/>
            <a:ext cx="4714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BST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：数据存放在树中的每个结点（根结点、中间结点、叶子结点）中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KD-Tree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：数据只存放在叶子结点，而根结点和中间结点存放一些空间划分信息（例如划分维度、划分值）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5601" y="275798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、构造一棵</a:t>
            </a:r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KD-Tree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1645" y="3083371"/>
            <a:ext cx="4102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每次选择一个维度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Di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进行大小比较来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维数据进行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划分。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4684" y="3377982"/>
            <a:ext cx="4330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1) 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怎样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选择当前划分的维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度？</a:t>
            </a:r>
            <a:endParaRPr lang="en-US" altLang="zh-CN" sz="12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各维度轮着来。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最大方差法。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减小树的深度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(2) 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怎样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使得当前构造中的这棵平衡树两边元素个数尽量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均衡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当前选定维度的中位数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1" name="Picture 3" descr="kd-t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79"/>
          <a:stretch/>
        </p:blipFill>
        <p:spPr bwMode="auto">
          <a:xfrm>
            <a:off x="6097556" y="3117072"/>
            <a:ext cx="2016224" cy="18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6084168" y="1186857"/>
            <a:ext cx="2742266" cy="1902937"/>
            <a:chOff x="4211959" y="268046"/>
            <a:chExt cx="2742266" cy="1902937"/>
          </a:xfrm>
        </p:grpSpPr>
        <p:pic>
          <p:nvPicPr>
            <p:cNvPr id="17" name="Picture 3" descr="kd-tre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72"/>
            <a:stretch/>
          </p:blipFill>
          <p:spPr bwMode="auto">
            <a:xfrm>
              <a:off x="4211959" y="279013"/>
              <a:ext cx="2742265" cy="189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5940152" y="268046"/>
              <a:ext cx="1014073" cy="32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5184068" y="648363"/>
            <a:ext cx="0" cy="44967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146212" y="877353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以二维的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点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2,3), (5,4), (9,6), (4,7), (8,1), (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7,2)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为例：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8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基于树的方法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KD-Tree)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3548" y="649776"/>
            <a:ext cx="712879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、利用</a:t>
            </a:r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KD-Tree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进行查找。</a:t>
            </a:r>
            <a:endParaRPr lang="en-US" altLang="zh-CN" sz="1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从根节点开始，递归的往下移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。一旦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移动到叶节点，将该节点当作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当前最佳点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解开递归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，并对每个经过的节点运行下列步骤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）如果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当前所在点比当前最佳点更靠近输入点，则将其变为当前最佳点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）检查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另一边子树有没有更近的点，如果有则从该节点往下找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根节点搜索完毕后完成最邻近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搜索。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615" y="2647106"/>
            <a:ext cx="3989797" cy="1440158"/>
            <a:chOff x="647564" y="3040596"/>
            <a:chExt cx="4992489" cy="1809309"/>
          </a:xfrm>
        </p:grpSpPr>
        <p:pic>
          <p:nvPicPr>
            <p:cNvPr id="4098" name="Picture 2" descr="kd-tre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3040596"/>
              <a:ext cx="4992489" cy="180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4644008" y="3040596"/>
              <a:ext cx="972108" cy="252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89004" y="2362157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示例：查询点（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7034" y="2658766"/>
            <a:ext cx="4074806" cy="1395650"/>
            <a:chOff x="3906971" y="3076600"/>
            <a:chExt cx="4020381" cy="1466588"/>
          </a:xfrm>
        </p:grpSpPr>
        <p:pic>
          <p:nvPicPr>
            <p:cNvPr id="4100" name="Picture 4" descr="kd-tr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971" y="3086177"/>
              <a:ext cx="4020381" cy="1457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7128284" y="3076600"/>
              <a:ext cx="756084" cy="257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5256076" y="2714817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由于大量回溯会导致</a:t>
            </a:r>
            <a:r>
              <a:rPr lang="en-US" altLang="zh-CN" sz="12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kd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-tree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最近邻搜索的性能大大下降，最坏的情况下搜索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个结点的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维</a:t>
            </a:r>
            <a:r>
              <a:rPr lang="en-US" altLang="zh-CN" sz="12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kd</a:t>
            </a:r>
            <a:r>
              <a:rPr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-tree</a:t>
            </a:r>
            <a:r>
              <a:rPr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所花费的时间</a:t>
            </a:r>
            <a:r>
              <a:rPr lang="zh-CN" altLang="en-US" sz="12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为：</a:t>
            </a:r>
            <a:endParaRPr lang="zh-CN" altLang="en-US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102" name="Picture 6" descr="http://img1.51cto.com/attachment/201110/13/2531780_1318510004hMC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2" y="3361148"/>
            <a:ext cx="2173677" cy="6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611560" y="4459534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Best-Bin-First(BBF)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设置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优先级队列和运行超时限定来获取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近似的最近邻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，有效地减少回溯的次数。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8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433928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NN 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基于树的方法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Annoy)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648363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Annoy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Erik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Bernhardsson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写的一个以树为数据结构的近似最近邻搜索库，并用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在了</a:t>
            </a:r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Spotify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的推荐系统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中。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1925" y="976899"/>
            <a:ext cx="8496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、构造一棵</a:t>
            </a:r>
            <a:r>
              <a:rPr lang="en-US" altLang="zh-CN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Annoy</a:t>
            </a: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不断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用选取的两个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质心的法平面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对空间进行分割，最终将每一个区分的子空间里面的样本数据限制在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以内。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146" name="Picture 2" descr="https://img-blog.csdn.net/201704192118446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15892"/>
            <a:ext cx="2844316" cy="219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83568" y="1715563"/>
            <a:ext cx="826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）随机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选择两个点，以这两个节点为初始中心节点，执行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聚类数为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过程，最终产生收敛后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两个聚类中心点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）这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两个聚类中心点之间连一条线段（灰色短线），建立一条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垂直于这条灰线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并且通过灰线中心点的线（黑色</a:t>
            </a:r>
            <a:r>
              <a:rPr lang="zh-CN" altLang="en-US" sz="12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粗线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）这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条黑色粗线把数据空间分成两部分。在多维空间的话，这条黑色粗线可以看成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等距垂直超平面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）在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划分的子空间内进行不停的递归迭代继续划分</a:t>
            </a:r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，直到每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个子空间最多只剩下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个数据节点。</a:t>
            </a:r>
          </a:p>
        </p:txBody>
      </p:sp>
      <p:pic>
        <p:nvPicPr>
          <p:cNvPr id="6148" name="Picture 4" descr="https://img-blog.csdn.net/201704192118534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2932479"/>
            <a:ext cx="2880320" cy="215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2630</Words>
  <Application>Microsoft Office PowerPoint</Application>
  <PresentationFormat>自定义</PresentationFormat>
  <Paragraphs>173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Adobe Gothic Std B</vt:lpstr>
      <vt:lpstr>Adobe 仿宋 Std R</vt:lpstr>
      <vt:lpstr>博洋行书 7000</vt:lpstr>
      <vt:lpstr>等线</vt:lpstr>
      <vt:lpstr>方正粗黑宋简体</vt:lpstr>
      <vt:lpstr>方正舒体</vt:lpstr>
      <vt:lpstr>华文彩云</vt:lpstr>
      <vt:lpstr>华文隶书</vt:lpstr>
      <vt:lpstr>宋体</vt:lpstr>
      <vt:lpstr>Microsoft YaHei</vt:lpstr>
      <vt:lpstr>Microsoft YaHei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郭 志强</cp:lastModifiedBy>
  <cp:revision>422</cp:revision>
  <dcterms:created xsi:type="dcterms:W3CDTF">2017-03-25T02:22:00Z</dcterms:created>
  <dcterms:modified xsi:type="dcterms:W3CDTF">2019-09-29T03:40:42Z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