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80" r:id="rId3"/>
    <p:sldId id="272" r:id="rId4"/>
    <p:sldId id="278" r:id="rId5"/>
    <p:sldId id="279" r:id="rId6"/>
    <p:sldId id="310" r:id="rId7"/>
    <p:sldId id="285" r:id="rId8"/>
    <p:sldId id="273" r:id="rId9"/>
    <p:sldId id="281" r:id="rId10"/>
    <p:sldId id="282" r:id="rId11"/>
    <p:sldId id="283" r:id="rId12"/>
    <p:sldId id="287" r:id="rId13"/>
    <p:sldId id="288" r:id="rId14"/>
    <p:sldId id="289" r:id="rId15"/>
    <p:sldId id="290" r:id="rId16"/>
    <p:sldId id="292" r:id="rId17"/>
    <p:sldId id="293" r:id="rId18"/>
    <p:sldId id="294" r:id="rId19"/>
    <p:sldId id="295" r:id="rId20"/>
    <p:sldId id="296" r:id="rId21"/>
    <p:sldId id="284" r:id="rId22"/>
    <p:sldId id="299" r:id="rId23"/>
    <p:sldId id="297" r:id="rId24"/>
    <p:sldId id="300" r:id="rId25"/>
    <p:sldId id="298" r:id="rId26"/>
    <p:sldId id="301" r:id="rId27"/>
    <p:sldId id="302" r:id="rId28"/>
    <p:sldId id="303" r:id="rId29"/>
    <p:sldId id="304" r:id="rId30"/>
    <p:sldId id="305" r:id="rId31"/>
    <p:sldId id="306" r:id="rId32"/>
    <p:sldId id="307" r:id="rId33"/>
    <p:sldId id="308" r:id="rId34"/>
    <p:sldId id="309" r:id="rId35"/>
    <p:sldId id="311" r:id="rId36"/>
    <p:sldId id="312" r:id="rId37"/>
    <p:sldId id="313" r:id="rId38"/>
    <p:sldId id="314" r:id="rId39"/>
    <p:sldId id="315" r:id="rId40"/>
    <p:sldId id="316" r:id="rId41"/>
    <p:sldId id="258" r:id="rId4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68655" autoAdjust="0"/>
  </p:normalViewPr>
  <p:slideViewPr>
    <p:cSldViewPr snapToGrid="0" snapToObjects="1">
      <p:cViewPr varScale="1">
        <p:scale>
          <a:sx n="52" d="100"/>
          <a:sy n="52" d="100"/>
        </p:scale>
        <p:origin x="-1860" y="-102"/>
      </p:cViewPr>
      <p:guideLst>
        <p:guide orient="horz" pos="2160"/>
        <p:guide pos="2880"/>
      </p:guideLst>
    </p:cSldViewPr>
  </p:slideViewPr>
  <p:outlineViewPr>
    <p:cViewPr>
      <p:scale>
        <a:sx n="33" d="100"/>
        <a:sy n="33" d="100"/>
      </p:scale>
      <p:origin x="0" y="78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C6157D-04AD-9441-B46B-F2A6D462B7ED}" type="datetimeFigureOut">
              <a:rPr kumimoji="1" lang="zh-CN" altLang="en-US" smtClean="0"/>
              <a:t>2018/7/20</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057B6A-0934-D342-B9E2-811794CC1ACB}" type="slidenum">
              <a:rPr kumimoji="1" lang="zh-CN" altLang="en-US" smtClean="0"/>
              <a:t>‹#›</a:t>
            </a:fld>
            <a:endParaRPr kumimoji="1" lang="zh-CN" altLang="en-US"/>
          </a:p>
        </p:txBody>
      </p:sp>
    </p:spTree>
    <p:extLst>
      <p:ext uri="{BB962C8B-B14F-4D97-AF65-F5344CB8AC3E}">
        <p14:creationId xmlns:p14="http://schemas.microsoft.com/office/powerpoint/2010/main" val="20893539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调查班级客户端，服务器人数。了解大家大概的基础情况。</a:t>
            </a:r>
            <a:endParaRPr kumimoji="1" lang="en-US" altLang="zh-CN" dirty="0" smtClean="0"/>
          </a:p>
          <a:p>
            <a:r>
              <a:rPr kumimoji="1" lang="en-US" altLang="zh-CN" dirty="0" smtClean="0"/>
              <a:t>2.</a:t>
            </a:r>
            <a:r>
              <a:rPr kumimoji="1" lang="zh-CN" altLang="en-US" dirty="0" smtClean="0"/>
              <a:t>基础相对弱一点的同学，不要害怕。本课程就是为你准备的。</a:t>
            </a:r>
            <a:endParaRPr kumimoji="1" lang="en-US" altLang="zh-CN" dirty="0" smtClean="0"/>
          </a:p>
          <a:p>
            <a:r>
              <a:rPr kumimoji="1" lang="en-US" altLang="zh-CN" dirty="0" smtClean="0"/>
              <a:t>  </a:t>
            </a:r>
            <a:r>
              <a:rPr kumimoji="1" lang="zh-CN" altLang="en-US" dirty="0" smtClean="0"/>
              <a:t>意向做服务器的同学，抓住这次千载难逢的机会，为以后独立开发游戏做准备。</a:t>
            </a:r>
            <a:endParaRPr kumimoji="1" lang="en-US" altLang="zh-CN" dirty="0" smtClean="0"/>
          </a:p>
          <a:p>
            <a:r>
              <a:rPr kumimoji="1" lang="en-US" altLang="zh-CN" baseline="0" dirty="0" smtClean="0"/>
              <a:t>  </a:t>
            </a:r>
            <a:r>
              <a:rPr kumimoji="1" lang="zh-CN" altLang="en-US" baseline="0" dirty="0" smtClean="0"/>
              <a:t>基础好的客户端同学，可以跟着大家一起复习下基础知识，可能也会有意向不到的收货。</a:t>
            </a:r>
            <a:endParaRPr kumimoji="1" lang="en-US" altLang="zh-CN" baseline="0" dirty="0" smtClean="0"/>
          </a:p>
          <a:p>
            <a:r>
              <a:rPr kumimoji="1" lang="en-US" altLang="zh-CN" baseline="0" dirty="0" smtClean="0"/>
              <a:t>  </a:t>
            </a:r>
            <a:r>
              <a:rPr kumimoji="1" lang="zh-CN" altLang="en-US" baseline="0" dirty="0" smtClean="0"/>
              <a:t>也请这些同学，在课堂上踊跃发言。</a:t>
            </a:r>
            <a:endParaRPr kumimoji="1" lang="zh-CN" altLang="en-US" dirty="0"/>
          </a:p>
        </p:txBody>
      </p:sp>
      <p:sp>
        <p:nvSpPr>
          <p:cNvPr id="4" name="幻灯片编号占位符 3"/>
          <p:cNvSpPr>
            <a:spLocks noGrp="1"/>
          </p:cNvSpPr>
          <p:nvPr>
            <p:ph type="sldNum" sz="quarter" idx="10"/>
          </p:nvPr>
        </p:nvSpPr>
        <p:spPr/>
        <p:txBody>
          <a:bodyPr/>
          <a:lstStyle/>
          <a:p>
            <a:fld id="{0E057B6A-0934-D342-B9E2-811794CC1ACB}" type="slidenum">
              <a:rPr kumimoji="1" lang="zh-CN" altLang="en-US" smtClean="0"/>
              <a:t>1</a:t>
            </a:fld>
            <a:endParaRPr kumimoji="1" lang="zh-CN" altLang="en-US"/>
          </a:p>
        </p:txBody>
      </p:sp>
    </p:spTree>
    <p:extLst>
      <p:ext uri="{BB962C8B-B14F-4D97-AF65-F5344CB8AC3E}">
        <p14:creationId xmlns:p14="http://schemas.microsoft.com/office/powerpoint/2010/main" val="3523562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0" i="0" kern="1200" dirty="0" smtClean="0">
                <a:solidFill>
                  <a:schemeClr val="tx1"/>
                </a:solidFill>
                <a:effectLst/>
                <a:latin typeface="+mn-lt"/>
                <a:ea typeface="+mn-ea"/>
                <a:cs typeface="+mn-cs"/>
              </a:rPr>
              <a:t>1.OpenGL</a:t>
            </a:r>
            <a:r>
              <a:rPr lang="zh-CN" altLang="en-US" sz="1200" b="0" i="0" kern="1200" dirty="0" smtClean="0">
                <a:solidFill>
                  <a:schemeClr val="tx1"/>
                </a:solidFill>
                <a:effectLst/>
                <a:latin typeface="+mn-lt"/>
                <a:ea typeface="+mn-ea"/>
                <a:cs typeface="+mn-cs"/>
              </a:rPr>
              <a:t>中开启关闭剔除操作</a:t>
            </a:r>
            <a:endParaRPr lang="en-US" altLang="zh-CN" sz="1200" b="0" i="0" kern="1200" dirty="0" smtClean="0">
              <a:solidFill>
                <a:schemeClr val="tx1"/>
              </a:solidFill>
              <a:effectLst/>
              <a:latin typeface="+mn-lt"/>
              <a:ea typeface="+mn-ea"/>
              <a:cs typeface="+mn-cs"/>
            </a:endParaRPr>
          </a:p>
          <a:p>
            <a:pPr latinLnBrk="1"/>
            <a:r>
              <a:rPr lang="en-US" altLang="zh-CN" sz="1200" b="0" i="0" kern="1200" dirty="0" err="1" smtClean="0">
                <a:solidFill>
                  <a:schemeClr val="tx1"/>
                </a:solidFill>
                <a:effectLst/>
                <a:latin typeface="+mn-lt"/>
                <a:ea typeface="+mn-ea"/>
                <a:cs typeface="+mn-cs"/>
              </a:rPr>
              <a:t>glEnalbe</a:t>
            </a:r>
            <a:r>
              <a:rPr lang="en-US" altLang="zh-CN" sz="1200" b="0" i="0" kern="1200" dirty="0" smtClean="0">
                <a:solidFill>
                  <a:schemeClr val="tx1"/>
                </a:solidFill>
                <a:effectLst/>
                <a:latin typeface="+mn-lt"/>
                <a:ea typeface="+mn-ea"/>
                <a:cs typeface="+mn-cs"/>
              </a:rPr>
              <a:t>(GL_CULL_FACE) </a:t>
            </a:r>
            <a:r>
              <a:rPr lang="zh-CN" altLang="en-US" sz="1200" b="0" i="0" kern="1200" dirty="0" smtClean="0">
                <a:solidFill>
                  <a:schemeClr val="tx1"/>
                </a:solidFill>
                <a:effectLst/>
                <a:latin typeface="+mn-lt"/>
                <a:ea typeface="+mn-ea"/>
                <a:cs typeface="+mn-cs"/>
              </a:rPr>
              <a:t>开启剔除操作效果</a:t>
            </a:r>
          </a:p>
          <a:p>
            <a:pPr latinLnBrk="1"/>
            <a:r>
              <a:rPr lang="en-US" altLang="zh-CN" sz="1200" b="0" i="0" kern="1200" dirty="0" err="1" smtClean="0">
                <a:solidFill>
                  <a:schemeClr val="tx1"/>
                </a:solidFill>
                <a:effectLst/>
                <a:latin typeface="+mn-lt"/>
                <a:ea typeface="+mn-ea"/>
                <a:cs typeface="+mn-cs"/>
              </a:rPr>
              <a:t>glDisable</a:t>
            </a:r>
            <a:r>
              <a:rPr lang="en-US" altLang="zh-CN" sz="1200" b="0" i="0" kern="1200" dirty="0" smtClean="0">
                <a:solidFill>
                  <a:schemeClr val="tx1"/>
                </a:solidFill>
                <a:effectLst/>
                <a:latin typeface="+mn-lt"/>
                <a:ea typeface="+mn-ea"/>
                <a:cs typeface="+mn-cs"/>
              </a:rPr>
              <a:t>(GL_CULL_FACE) </a:t>
            </a:r>
            <a:r>
              <a:rPr lang="zh-CN" altLang="en-US" sz="1200" b="0" i="0" kern="1200" dirty="0" smtClean="0">
                <a:solidFill>
                  <a:schemeClr val="tx1"/>
                </a:solidFill>
                <a:effectLst/>
                <a:latin typeface="+mn-lt"/>
                <a:ea typeface="+mn-ea"/>
                <a:cs typeface="+mn-cs"/>
              </a:rPr>
              <a:t>关闭剔除操作效果</a:t>
            </a:r>
            <a:endParaRPr lang="en-US" altLang="zh-CN" sz="1200" b="0" i="0" kern="1200" dirty="0" smtClean="0">
              <a:solidFill>
                <a:schemeClr val="tx1"/>
              </a:solidFill>
              <a:effectLst/>
              <a:latin typeface="+mn-lt"/>
              <a:ea typeface="+mn-ea"/>
              <a:cs typeface="+mn-cs"/>
            </a:endParaRPr>
          </a:p>
          <a:p>
            <a:pPr latinLnBrk="1"/>
            <a:endParaRPr lang="zh-CN" altLang="en-US" sz="1200" b="0" i="0" kern="1200" dirty="0" smtClean="0">
              <a:solidFill>
                <a:schemeClr val="tx1"/>
              </a:solidFill>
              <a:effectLst/>
              <a:latin typeface="+mn-lt"/>
              <a:ea typeface="+mn-ea"/>
              <a:cs typeface="+mn-cs"/>
            </a:endParaRPr>
          </a:p>
          <a:p>
            <a:r>
              <a:rPr lang="en-US" altLang="zh-CN" dirty="0" smtClean="0"/>
              <a:t>2.OpenGL</a:t>
            </a:r>
            <a:r>
              <a:rPr lang="zh-CN" altLang="en-US" dirty="0" smtClean="0"/>
              <a:t>设置剔除方式</a:t>
            </a:r>
            <a:endParaRPr lang="en-US" altLang="zh-CN" dirty="0" smtClean="0"/>
          </a:p>
          <a:p>
            <a:r>
              <a:rPr lang="en-US" altLang="zh-CN" sz="1200" b="1" i="0" kern="1200" dirty="0" err="1" smtClean="0">
                <a:solidFill>
                  <a:schemeClr val="tx1"/>
                </a:solidFill>
                <a:effectLst/>
                <a:latin typeface="+mn-lt"/>
                <a:ea typeface="+mn-ea"/>
                <a:cs typeface="+mn-cs"/>
              </a:rPr>
              <a:t>glCullFace</a:t>
            </a:r>
            <a:r>
              <a:rPr lang="en-US" altLang="zh-CN" sz="1200" b="0" i="0" kern="1200" dirty="0" smtClean="0">
                <a:solidFill>
                  <a:schemeClr val="tx1"/>
                </a:solidFill>
                <a:effectLst/>
                <a:latin typeface="+mn-lt"/>
                <a:ea typeface="+mn-ea"/>
                <a:cs typeface="+mn-cs"/>
              </a:rPr>
              <a:t>(GL_FRONT[BACK])</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DX</a:t>
            </a:r>
            <a:r>
              <a:rPr lang="zh-CN" altLang="en-US" sz="1200" b="0" i="0" kern="1200" dirty="0" smtClean="0">
                <a:solidFill>
                  <a:schemeClr val="tx1"/>
                </a:solidFill>
                <a:effectLst/>
                <a:latin typeface="+mn-lt"/>
                <a:ea typeface="+mn-ea"/>
                <a:cs typeface="+mn-cs"/>
              </a:rPr>
              <a:t>中剔除设置</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SetRenderState</a:t>
            </a:r>
            <a:r>
              <a:rPr lang="en-US" altLang="zh-CN" sz="1200" b="0" i="0" kern="1200" dirty="0" smtClean="0">
                <a:solidFill>
                  <a:schemeClr val="tx1"/>
                </a:solidFill>
                <a:effectLst/>
                <a:latin typeface="+mn-lt"/>
                <a:ea typeface="+mn-ea"/>
                <a:cs typeface="+mn-cs"/>
              </a:rPr>
              <a:t>(D3DRS_CULLMODE, D3DCULL_NONE) ;</a:t>
            </a:r>
          </a:p>
          <a:p>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10</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。这里先介绍“跨平台”特性。后面两个特性会在后面的课程中讲解。</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11</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12</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13</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直接基于原始</a:t>
            </a:r>
            <a:r>
              <a:rPr lang="en-US" altLang="zh-CN" dirty="0" smtClean="0"/>
              <a:t>Mono</a:t>
            </a:r>
            <a:r>
              <a:rPr lang="zh-CN" altLang="en-US" dirty="0" smtClean="0"/>
              <a:t>开发游戏行不行？它还缺什么？</a:t>
            </a:r>
            <a:endParaRPr lang="en-US" altLang="zh-CN" dirty="0" smtClean="0"/>
          </a:p>
          <a:p>
            <a:r>
              <a:rPr lang="zh-CN" altLang="en-US" dirty="0" smtClean="0"/>
              <a:t>答</a:t>
            </a:r>
            <a:r>
              <a:rPr lang="en-US" altLang="zh-CN" dirty="0" smtClean="0"/>
              <a:t>:</a:t>
            </a:r>
            <a:r>
              <a:rPr lang="zh-CN" altLang="en-US" dirty="0" smtClean="0"/>
              <a:t>理论上可行，实际上不可行。缺了</a:t>
            </a:r>
            <a:r>
              <a:rPr lang="en-US" altLang="zh-CN" dirty="0" smtClean="0"/>
              <a:t>(</a:t>
            </a:r>
            <a:r>
              <a:rPr lang="zh-CN" altLang="en-US" dirty="0" smtClean="0"/>
              <a:t>图形</a:t>
            </a:r>
            <a:r>
              <a:rPr lang="en-US" altLang="zh-CN" dirty="0" smtClean="0"/>
              <a:t>API,</a:t>
            </a:r>
            <a:r>
              <a:rPr lang="zh-CN" altLang="en-US" dirty="0" smtClean="0"/>
              <a:t>物理，动画等</a:t>
            </a:r>
            <a:r>
              <a:rPr lang="en-US" altLang="zh-CN" dirty="0" smtClean="0"/>
              <a:t>)</a:t>
            </a:r>
            <a:r>
              <a:rPr lang="zh-CN" altLang="en-US" dirty="0" smtClean="0"/>
              <a:t>引擎层的封装。</a:t>
            </a:r>
            <a:endParaRPr lang="en-US" altLang="zh-CN" dirty="0" smtClean="0"/>
          </a:p>
          <a:p>
            <a:r>
              <a:rPr lang="zh-CN" altLang="en-US" dirty="0" smtClean="0"/>
              <a:t>直接开发游戏是 比较困难的。这也是</a:t>
            </a:r>
            <a:r>
              <a:rPr lang="en-US" altLang="zh-CN" dirty="0" smtClean="0"/>
              <a:t>Unity</a:t>
            </a:r>
            <a:r>
              <a:rPr lang="zh-CN" altLang="en-US" dirty="0" smtClean="0"/>
              <a:t>所做的事情。</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14</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15</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实验</a:t>
            </a:r>
            <a:r>
              <a:rPr lang="en-US" altLang="zh-CN" dirty="0" smtClean="0"/>
              <a:t>1:</a:t>
            </a:r>
            <a:r>
              <a:rPr lang="zh-CN" altLang="en-US" dirty="0" smtClean="0"/>
              <a:t>感受基于组件的对象模型</a:t>
            </a:r>
            <a:r>
              <a:rPr lang="zh-CN" altLang="en-US" baseline="0" dirty="0" smtClean="0"/>
              <a:t>，</a:t>
            </a:r>
            <a:r>
              <a:rPr lang="zh-CN" altLang="en-US" dirty="0" smtClean="0"/>
              <a:t>组装一个立方体。</a:t>
            </a:r>
            <a:endParaRPr lang="en-US" altLang="zh-CN" dirty="0" smtClean="0"/>
          </a:p>
          <a:p>
            <a:pPr marL="228600" indent="-228600">
              <a:buFont typeface="+mj-ea"/>
              <a:buAutoNum type="circleNumDbPlain"/>
            </a:pPr>
            <a:r>
              <a:rPr lang="zh-CN" altLang="en-US" dirty="0" smtClean="0"/>
              <a:t>创建一个空的</a:t>
            </a:r>
            <a:r>
              <a:rPr lang="en-US" altLang="zh-CN" dirty="0" err="1" smtClean="0"/>
              <a:t>GameObject</a:t>
            </a:r>
            <a:r>
              <a:rPr lang="zh-CN" altLang="en-US" dirty="0" smtClean="0"/>
              <a:t>。</a:t>
            </a:r>
            <a:endParaRPr lang="en-US" altLang="zh-CN" dirty="0" smtClean="0"/>
          </a:p>
          <a:p>
            <a:pPr marL="228600" indent="-228600">
              <a:buFont typeface="+mj-ea"/>
              <a:buAutoNum type="circleNumDbPlain"/>
            </a:pPr>
            <a:r>
              <a:rPr lang="zh-CN" altLang="en-US" dirty="0" smtClean="0"/>
              <a:t>添加一个</a:t>
            </a:r>
            <a:r>
              <a:rPr lang="en-US" altLang="zh-CN" dirty="0" err="1" smtClean="0"/>
              <a:t>MeshFilter</a:t>
            </a:r>
            <a:r>
              <a:rPr lang="zh-CN" altLang="en-US" dirty="0" smtClean="0"/>
              <a:t>组件</a:t>
            </a:r>
            <a:endParaRPr lang="en-US" altLang="zh-CN" dirty="0" smtClean="0"/>
          </a:p>
          <a:p>
            <a:pPr marL="228600" indent="-228600">
              <a:buFont typeface="+mj-ea"/>
              <a:buAutoNum type="circleNumDbPlain"/>
            </a:pPr>
            <a:r>
              <a:rPr lang="zh-CN" altLang="en-US" dirty="0" smtClean="0"/>
              <a:t>为</a:t>
            </a:r>
            <a:r>
              <a:rPr lang="en-US" altLang="zh-CN" dirty="0" err="1" smtClean="0"/>
              <a:t>MeshFilter</a:t>
            </a:r>
            <a:r>
              <a:rPr lang="zh-CN" altLang="en-US" dirty="0" smtClean="0"/>
              <a:t>设置一个</a:t>
            </a:r>
            <a:r>
              <a:rPr lang="en-US" altLang="zh-CN" dirty="0" smtClean="0"/>
              <a:t>Mesh</a:t>
            </a:r>
          </a:p>
          <a:p>
            <a:pPr marL="228600" indent="-228600">
              <a:buFont typeface="+mj-ea"/>
              <a:buAutoNum type="circleNumDbPlain"/>
            </a:pPr>
            <a:r>
              <a:rPr lang="zh-CN" altLang="en-US" dirty="0" smtClean="0"/>
              <a:t>添加一个</a:t>
            </a:r>
            <a:r>
              <a:rPr lang="en-US" altLang="zh-CN" dirty="0" err="1" smtClean="0"/>
              <a:t>MeshRender</a:t>
            </a:r>
            <a:r>
              <a:rPr lang="zh-CN" altLang="en-US" dirty="0" smtClean="0"/>
              <a:t>组件</a:t>
            </a:r>
            <a:endParaRPr lang="en-US" altLang="zh-CN" dirty="0" smtClean="0"/>
          </a:p>
          <a:p>
            <a:pPr marL="228600" indent="-228600">
              <a:buFont typeface="+mj-ea"/>
              <a:buAutoNum type="circleNumDbPlain"/>
            </a:pPr>
            <a:r>
              <a:rPr lang="zh-CN" altLang="en-US" dirty="0" smtClean="0"/>
              <a:t>运行游戏</a:t>
            </a:r>
            <a:endParaRPr lang="en-US" altLang="zh-CN" dirty="0" smtClean="0"/>
          </a:p>
          <a:p>
            <a:pPr marL="0" indent="0">
              <a:buFont typeface="+mj-ea"/>
              <a:buNone/>
            </a:pPr>
            <a:endParaRPr lang="en-US" altLang="zh-CN" dirty="0" smtClean="0"/>
          </a:p>
          <a:p>
            <a:pPr marL="0" indent="0">
              <a:buFont typeface="+mj-ea"/>
              <a:buNone/>
            </a:pPr>
            <a:r>
              <a:rPr lang="en-US" altLang="zh-CN" dirty="0" smtClean="0"/>
              <a:t>2.</a:t>
            </a:r>
            <a:r>
              <a:rPr lang="zh-CN" altLang="en-US" dirty="0" smtClean="0"/>
              <a:t>实验</a:t>
            </a:r>
            <a:r>
              <a:rPr lang="en-US" altLang="zh-CN" dirty="0" smtClean="0"/>
              <a:t>2:</a:t>
            </a:r>
          </a:p>
          <a:p>
            <a:pPr marL="228600" indent="-228600">
              <a:buFont typeface="+mj-lt"/>
              <a:buAutoNum type="circleNumDbPlain"/>
            </a:pPr>
            <a:r>
              <a:rPr lang="zh-CN" altLang="en-US" dirty="0" smtClean="0"/>
              <a:t>添加一个</a:t>
            </a:r>
            <a:r>
              <a:rPr lang="en-US" altLang="zh-CN" dirty="0" err="1" smtClean="0"/>
              <a:t>BoxCollider</a:t>
            </a:r>
            <a:r>
              <a:rPr lang="zh-CN" altLang="en-US" dirty="0" smtClean="0"/>
              <a:t>组件</a:t>
            </a:r>
            <a:endParaRPr lang="en-US" altLang="zh-CN" dirty="0" smtClean="0"/>
          </a:p>
          <a:p>
            <a:pPr marL="228600" indent="-228600">
              <a:buFont typeface="+mj-lt"/>
              <a:buAutoNum type="circleNumDbPlain"/>
            </a:pPr>
            <a:r>
              <a:rPr lang="zh-CN" altLang="en-US" dirty="0" smtClean="0"/>
              <a:t>添加一个</a:t>
            </a:r>
            <a:r>
              <a:rPr lang="en-US" altLang="zh-CN" dirty="0" err="1" smtClean="0"/>
              <a:t>Rigid</a:t>
            </a:r>
            <a:r>
              <a:rPr lang="en-US" altLang="zh-CN" baseline="0" dirty="0" err="1" smtClean="0"/>
              <a:t>Body</a:t>
            </a:r>
            <a:r>
              <a:rPr lang="zh-CN" altLang="en-US" baseline="0" dirty="0" smtClean="0"/>
              <a:t>组件</a:t>
            </a:r>
            <a:endParaRPr lang="en-US" altLang="zh-CN" baseline="0" dirty="0" smtClean="0"/>
          </a:p>
          <a:p>
            <a:pPr marL="228600" indent="-228600">
              <a:buFont typeface="+mj-lt"/>
              <a:buAutoNum type="circleNumDbPlain"/>
            </a:pPr>
            <a:r>
              <a:rPr lang="zh-CN" altLang="en-US" baseline="0" dirty="0" smtClean="0"/>
              <a:t>运行游戏</a:t>
            </a:r>
            <a:endParaRPr lang="en-US" altLang="zh-CN" baseline="0" dirty="0" smtClean="0"/>
          </a:p>
          <a:p>
            <a:pPr marL="0" indent="0">
              <a:buFont typeface="+mj-lt"/>
              <a:buNone/>
            </a:pPr>
            <a:endParaRPr lang="en-US" altLang="zh-CN" baseline="0" dirty="0" smtClean="0"/>
          </a:p>
          <a:p>
            <a:pPr marL="0" indent="0">
              <a:buFont typeface="+mj-lt"/>
              <a:buNone/>
            </a:pPr>
            <a:r>
              <a:rPr lang="en-US" altLang="zh-CN" baseline="0" dirty="0" smtClean="0"/>
              <a:t>3.</a:t>
            </a:r>
            <a:r>
              <a:rPr lang="zh-CN" altLang="en-US" baseline="0" dirty="0" smtClean="0"/>
              <a:t>实验</a:t>
            </a:r>
            <a:r>
              <a:rPr lang="en-US" altLang="zh-CN" baseline="0" dirty="0" smtClean="0"/>
              <a:t>3:</a:t>
            </a:r>
            <a:r>
              <a:rPr lang="zh-CN" altLang="en-US" baseline="0" dirty="0" smtClean="0"/>
              <a:t>观察现象，发现问题。</a:t>
            </a:r>
            <a:endParaRPr lang="en-US" altLang="zh-CN" baseline="0" dirty="0" smtClean="0"/>
          </a:p>
          <a:p>
            <a:pPr marL="228600" indent="-228600">
              <a:buFont typeface="+mj-ea"/>
              <a:buAutoNum type="circleNumDbPlain"/>
            </a:pPr>
            <a:r>
              <a:rPr lang="zh-CN" altLang="en-US" baseline="0" dirty="0" smtClean="0"/>
              <a:t>将</a:t>
            </a:r>
            <a:r>
              <a:rPr lang="en-US" altLang="zh-CN" baseline="0" dirty="0" err="1" smtClean="0"/>
              <a:t>MeshFilter</a:t>
            </a:r>
            <a:r>
              <a:rPr lang="zh-CN" altLang="en-US" baseline="0" dirty="0" smtClean="0"/>
              <a:t>中的</a:t>
            </a:r>
            <a:r>
              <a:rPr lang="en-US" altLang="zh-CN" baseline="0" dirty="0" smtClean="0"/>
              <a:t>Mesh</a:t>
            </a:r>
            <a:r>
              <a:rPr lang="zh-CN" altLang="en-US" baseline="0" dirty="0" smtClean="0"/>
              <a:t>改成</a:t>
            </a:r>
            <a:r>
              <a:rPr lang="en-US" altLang="zh-CN" baseline="0" dirty="0" smtClean="0"/>
              <a:t>Sphere</a:t>
            </a:r>
          </a:p>
          <a:p>
            <a:pPr marL="228600" indent="-228600">
              <a:buFont typeface="+mj-ea"/>
              <a:buAutoNum type="circleNumDbPlain"/>
            </a:pPr>
            <a:r>
              <a:rPr lang="zh-CN" altLang="en-US" dirty="0" smtClean="0"/>
              <a:t>运行游戏</a:t>
            </a:r>
            <a:endParaRPr lang="en-US" altLang="zh-CN" dirty="0" smtClean="0"/>
          </a:p>
          <a:p>
            <a:pPr marL="0" indent="0">
              <a:buFont typeface="+mj-ea"/>
              <a:buNone/>
            </a:pPr>
            <a:r>
              <a:rPr lang="zh-CN" altLang="en-US" baseline="0" dirty="0" smtClean="0"/>
              <a:t>说明物理世界和渲染世界是两个独立的世界。需要人为的将两个系统在效果上进行匹配。</a:t>
            </a:r>
            <a:endParaRPr lang="en-US" altLang="zh-CN" baseline="0" dirty="0" smtClean="0"/>
          </a:p>
          <a:p>
            <a:pPr marL="0" indent="0">
              <a:buFont typeface="+mj-ea"/>
              <a:buNone/>
            </a:pPr>
            <a:endParaRPr lang="en-US" altLang="zh-CN" dirty="0" smtClean="0"/>
          </a:p>
          <a:p>
            <a:pPr marL="0" indent="0">
              <a:buFont typeface="+mj-lt"/>
              <a:buNone/>
            </a:pPr>
            <a:r>
              <a:rPr lang="en-US" altLang="zh-CN" dirty="0" smtClean="0"/>
              <a:t>4.</a:t>
            </a:r>
            <a:r>
              <a:rPr lang="zh-CN" altLang="en-US" dirty="0" smtClean="0"/>
              <a:t>关于</a:t>
            </a:r>
            <a:r>
              <a:rPr lang="en-US" altLang="zh-CN" dirty="0" err="1" smtClean="0"/>
              <a:t>GameObject</a:t>
            </a:r>
            <a:r>
              <a:rPr lang="zh-CN" altLang="en-US" dirty="0" smtClean="0"/>
              <a:t>和</a:t>
            </a:r>
            <a:r>
              <a:rPr lang="en-US" altLang="zh-CN" dirty="0" smtClean="0"/>
              <a:t>Component</a:t>
            </a:r>
            <a:r>
              <a:rPr lang="zh-CN" altLang="en-US" dirty="0" smtClean="0"/>
              <a:t>，会在后面的课程中详细讲解</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16</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dirty="0" smtClean="0"/>
              <a:t>Unity</a:t>
            </a:r>
            <a:r>
              <a:rPr lang="zh-CN" altLang="en-US" dirty="0" smtClean="0"/>
              <a:t>为我们提供了很多内置的组件，我们可以不写一行代码只通过编辑器组合添加组件，就能获得丰富的功能。</a:t>
            </a:r>
            <a:endParaRPr lang="en-US" altLang="zh-CN" dirty="0" smtClean="0"/>
          </a:p>
          <a:p>
            <a:pPr marL="228600" indent="-228600">
              <a:buFont typeface="+mj-lt"/>
              <a:buAutoNum type="arabicPeriod"/>
            </a:pPr>
            <a:r>
              <a:rPr lang="zh-CN" altLang="en-US" dirty="0" smtClean="0"/>
              <a:t>每种游戏千差万别，仅仅依靠内置组件是不够的。</a:t>
            </a:r>
            <a:r>
              <a:rPr lang="en-US" altLang="zh-CN" dirty="0" smtClean="0"/>
              <a:t>Unity</a:t>
            </a:r>
            <a:r>
              <a:rPr lang="zh-CN" altLang="en-US" dirty="0" smtClean="0"/>
              <a:t>为我们提供了强大的自定义功能。</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实验</a:t>
            </a:r>
            <a:r>
              <a:rPr lang="en-US" altLang="zh-CN" dirty="0" smtClean="0"/>
              <a:t>1:</a:t>
            </a:r>
            <a:r>
              <a:rPr lang="zh-CN" altLang="en-US" dirty="0" smtClean="0"/>
              <a:t>实现 当鼠标放到场景物体上，物体变色的功能。</a:t>
            </a:r>
            <a:endParaRPr lang="en-US" altLang="zh-CN" dirty="0" smtClean="0"/>
          </a:p>
          <a:p>
            <a:pPr marL="228600" indent="-228600">
              <a:buFont typeface="+mj-ea"/>
              <a:buAutoNum type="circleNumDbPlain"/>
            </a:pPr>
            <a:r>
              <a:rPr lang="en-US" altLang="zh-CN" dirty="0" smtClean="0"/>
              <a:t> </a:t>
            </a:r>
            <a:r>
              <a:rPr lang="zh-CN" altLang="en-US" dirty="0" smtClean="0"/>
              <a:t>新建一个</a:t>
            </a:r>
            <a:r>
              <a:rPr lang="en-US" altLang="zh-CN" dirty="0" smtClean="0"/>
              <a:t>C#</a:t>
            </a:r>
            <a:r>
              <a:rPr lang="zh-CN" altLang="en-US" dirty="0" smtClean="0"/>
              <a:t>文件，命名为</a:t>
            </a:r>
            <a:r>
              <a:rPr lang="en-US" altLang="zh-CN" dirty="0" err="1" smtClean="0"/>
              <a:t>MouseOn</a:t>
            </a:r>
            <a:endParaRPr lang="en-US" altLang="zh-CN" dirty="0" smtClean="0"/>
          </a:p>
          <a:p>
            <a:pPr marL="228600" indent="-228600">
              <a:buFont typeface="+mj-ea"/>
              <a:buAutoNum type="circleNumDbPlain"/>
            </a:pPr>
            <a:r>
              <a:rPr lang="en-US" altLang="zh-CN" dirty="0" smtClean="0"/>
              <a:t> </a:t>
            </a:r>
            <a:r>
              <a:rPr lang="zh-CN" altLang="en-US" dirty="0" smtClean="0"/>
              <a:t>定义变量</a:t>
            </a:r>
            <a:r>
              <a:rPr lang="en-US" altLang="zh-CN" dirty="0" smtClean="0"/>
              <a:t>:</a:t>
            </a:r>
          </a:p>
          <a:p>
            <a:pPr marL="0" indent="0">
              <a:buFont typeface="+mj-ea"/>
              <a:buNone/>
            </a:pPr>
            <a:r>
              <a:rPr lang="en-US" altLang="zh-CN" sz="1200" kern="1200" dirty="0" smtClean="0">
                <a:solidFill>
                  <a:schemeClr val="tx1"/>
                </a:solidFill>
                <a:latin typeface="+mn-lt"/>
                <a:ea typeface="+mn-ea"/>
                <a:cs typeface="+mn-cs"/>
              </a:rPr>
              <a:t>    private Material _mat;</a:t>
            </a:r>
          </a:p>
          <a:p>
            <a:pPr marL="0" indent="0">
              <a:buFont typeface="+mj-ea"/>
              <a:buNone/>
            </a:pPr>
            <a:r>
              <a:rPr lang="en-US" altLang="zh-CN" sz="1200" kern="1200" dirty="0" smtClean="0">
                <a:solidFill>
                  <a:schemeClr val="tx1"/>
                </a:solidFill>
                <a:latin typeface="+mn-lt"/>
                <a:ea typeface="+mn-ea"/>
                <a:cs typeface="+mn-cs"/>
              </a:rPr>
              <a:t>    private Color _</a:t>
            </a:r>
            <a:r>
              <a:rPr lang="en-US" altLang="zh-CN" sz="1200" kern="1200" dirty="0" err="1" smtClean="0">
                <a:solidFill>
                  <a:schemeClr val="tx1"/>
                </a:solidFill>
                <a:latin typeface="+mn-lt"/>
                <a:ea typeface="+mn-ea"/>
                <a:cs typeface="+mn-cs"/>
              </a:rPr>
              <a:t>OldColor</a:t>
            </a:r>
            <a:r>
              <a:rPr lang="en-US" altLang="zh-CN" sz="1200" kern="1200" dirty="0" smtClean="0">
                <a:solidFill>
                  <a:schemeClr val="tx1"/>
                </a:solidFill>
                <a:latin typeface="+mn-lt"/>
                <a:ea typeface="+mn-ea"/>
                <a:cs typeface="+mn-cs"/>
              </a:rPr>
              <a:t>;</a:t>
            </a:r>
          </a:p>
          <a:p>
            <a:pPr marL="0" indent="0">
              <a:buFont typeface="+mj-ea"/>
              <a:buNone/>
            </a:pPr>
            <a:r>
              <a:rPr lang="en-US" altLang="zh-CN" sz="1200" kern="1200" dirty="0" smtClean="0">
                <a:solidFill>
                  <a:schemeClr val="tx1"/>
                </a:solidFill>
                <a:latin typeface="+mn-lt"/>
                <a:ea typeface="+mn-ea"/>
                <a:cs typeface="+mn-cs"/>
              </a:rPr>
              <a:t>    public Color </a:t>
            </a:r>
            <a:r>
              <a:rPr lang="en-US" altLang="zh-CN" sz="1200" kern="1200" dirty="0" err="1" smtClean="0">
                <a:solidFill>
                  <a:schemeClr val="tx1"/>
                </a:solidFill>
                <a:latin typeface="+mn-lt"/>
                <a:ea typeface="+mn-ea"/>
                <a:cs typeface="+mn-cs"/>
              </a:rPr>
              <a:t>MouseOnColor</a:t>
            </a:r>
            <a:r>
              <a:rPr lang="en-US" altLang="zh-CN" sz="1200" kern="1200" dirty="0" smtClean="0">
                <a:solidFill>
                  <a:schemeClr val="tx1"/>
                </a:solidFill>
                <a:latin typeface="+mn-lt"/>
                <a:ea typeface="+mn-ea"/>
                <a:cs typeface="+mn-cs"/>
              </a:rPr>
              <a:t>;</a:t>
            </a:r>
          </a:p>
          <a:p>
            <a:pPr marL="228600" indent="-228600">
              <a:buFont typeface="+mj-ea"/>
              <a:buAutoNum type="circleNumDbPlain" startAt="3"/>
            </a:pPr>
            <a:r>
              <a:rPr lang="zh-CN" altLang="en-US" sz="1200" kern="1200" dirty="0" smtClean="0">
                <a:solidFill>
                  <a:schemeClr val="tx1"/>
                </a:solidFill>
                <a:latin typeface="+mn-lt"/>
                <a:ea typeface="+mn-ea"/>
                <a:cs typeface="+mn-cs"/>
              </a:rPr>
              <a:t>添加：</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void Start ()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this._mat</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this.GetComponent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MeshRenderer</a:t>
            </a:r>
            <a:r>
              <a:rPr lang="en-US" altLang="zh-CN" sz="1200" kern="1200" dirty="0" smtClean="0">
                <a:solidFill>
                  <a:schemeClr val="tx1"/>
                </a:solidFill>
                <a:latin typeface="+mn-lt"/>
                <a:ea typeface="+mn-ea"/>
                <a:cs typeface="+mn-cs"/>
              </a:rPr>
              <a:t>&gt;().</a:t>
            </a:r>
            <a:r>
              <a:rPr lang="en-US" altLang="zh-CN" sz="1200" kern="1200" dirty="0" err="1" smtClean="0">
                <a:solidFill>
                  <a:schemeClr val="tx1"/>
                </a:solidFill>
                <a:latin typeface="+mn-lt"/>
                <a:ea typeface="+mn-ea"/>
                <a:cs typeface="+mn-cs"/>
              </a:rPr>
              <a:t>sharedMaterial</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OldColor</a:t>
            </a:r>
            <a:r>
              <a:rPr lang="en-US" altLang="zh-CN" sz="1200" kern="1200" dirty="0" smtClean="0">
                <a:solidFill>
                  <a:schemeClr val="tx1"/>
                </a:solidFill>
                <a:latin typeface="+mn-lt"/>
                <a:ea typeface="+mn-ea"/>
                <a:cs typeface="+mn-cs"/>
              </a:rPr>
              <a:t> = this._</a:t>
            </a:r>
            <a:r>
              <a:rPr lang="en-US" altLang="zh-CN" sz="1200" kern="1200" dirty="0" err="1" smtClean="0">
                <a:solidFill>
                  <a:schemeClr val="tx1"/>
                </a:solidFill>
                <a:latin typeface="+mn-lt"/>
                <a:ea typeface="+mn-ea"/>
                <a:cs typeface="+mn-cs"/>
              </a:rPr>
              <a:t>mat.GetColor</a:t>
            </a:r>
            <a:r>
              <a:rPr lang="en-US" altLang="zh-CN" sz="1200" kern="1200" dirty="0" smtClean="0">
                <a:solidFill>
                  <a:schemeClr val="tx1"/>
                </a:solidFill>
                <a:latin typeface="+mn-lt"/>
                <a:ea typeface="+mn-ea"/>
                <a:cs typeface="+mn-cs"/>
              </a:rPr>
              <a:t>("_Color");</a:t>
            </a:r>
          </a:p>
          <a:p>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private bool </a:t>
            </a:r>
            <a:r>
              <a:rPr lang="en-US" altLang="zh-CN" sz="1200" kern="1200" dirty="0" err="1" smtClean="0">
                <a:solidFill>
                  <a:schemeClr val="tx1"/>
                </a:solidFill>
                <a:latin typeface="+mn-lt"/>
                <a:ea typeface="+mn-ea"/>
                <a:cs typeface="+mn-cs"/>
              </a:rPr>
              <a:t>IsMouseOn</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RaycastHit</a:t>
            </a:r>
            <a:r>
              <a:rPr lang="en-US" altLang="zh-CN" sz="1200" kern="1200" dirty="0" smtClean="0">
                <a:solidFill>
                  <a:schemeClr val="tx1"/>
                </a:solidFill>
                <a:latin typeface="+mn-lt"/>
                <a:ea typeface="+mn-ea"/>
                <a:cs typeface="+mn-cs"/>
              </a:rPr>
              <a:t> hit;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ray = </a:t>
            </a:r>
            <a:r>
              <a:rPr lang="en-US" altLang="zh-CN" sz="1200" kern="1200" dirty="0" err="1" smtClean="0">
                <a:solidFill>
                  <a:schemeClr val="tx1"/>
                </a:solidFill>
                <a:latin typeface="+mn-lt"/>
                <a:ea typeface="+mn-ea"/>
                <a:cs typeface="+mn-cs"/>
              </a:rPr>
              <a:t>Camera.main.ScreenPointToRay</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Input.mousePosition</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Physics.Raycast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ray,out</a:t>
            </a:r>
            <a:r>
              <a:rPr lang="en-US" altLang="zh-CN" sz="1200" kern="1200" dirty="0" smtClean="0">
                <a:solidFill>
                  <a:schemeClr val="tx1"/>
                </a:solidFill>
                <a:latin typeface="+mn-lt"/>
                <a:ea typeface="+mn-ea"/>
                <a:cs typeface="+mn-cs"/>
              </a:rPr>
              <a:t> hit) &amp;&amp; </a:t>
            </a:r>
            <a:r>
              <a:rPr lang="en-US" altLang="zh-CN" sz="1200" kern="1200" dirty="0" err="1" smtClean="0">
                <a:solidFill>
                  <a:schemeClr val="tx1"/>
                </a:solidFill>
                <a:latin typeface="+mn-lt"/>
                <a:ea typeface="+mn-ea"/>
                <a:cs typeface="+mn-cs"/>
              </a:rPr>
              <a:t>hit.transform</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this.transform</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return true;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return false;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pPr marL="228600" indent="-228600">
              <a:buFont typeface="+mj-ea"/>
              <a:buAutoNum type="circleNumDbPlain" startAt="4"/>
            </a:pPr>
            <a:r>
              <a:rPr lang="zh-CN" altLang="en-US" sz="1200" kern="1200" dirty="0" smtClean="0">
                <a:solidFill>
                  <a:schemeClr val="tx1"/>
                </a:solidFill>
                <a:latin typeface="+mn-lt"/>
                <a:ea typeface="+mn-ea"/>
                <a:cs typeface="+mn-cs"/>
              </a:rPr>
              <a:t>在</a:t>
            </a:r>
            <a:r>
              <a:rPr lang="en-US" altLang="zh-CN" sz="1200" kern="1200" dirty="0" smtClean="0">
                <a:solidFill>
                  <a:schemeClr val="tx1"/>
                </a:solidFill>
                <a:latin typeface="+mn-lt"/>
                <a:ea typeface="+mn-ea"/>
                <a:cs typeface="+mn-cs"/>
              </a:rPr>
              <a:t>Update</a:t>
            </a:r>
            <a:r>
              <a:rPr lang="zh-CN" altLang="en-US" sz="1200" kern="1200" dirty="0" smtClean="0">
                <a:solidFill>
                  <a:schemeClr val="tx1"/>
                </a:solidFill>
                <a:latin typeface="+mn-lt"/>
                <a:ea typeface="+mn-ea"/>
                <a:cs typeface="+mn-cs"/>
              </a:rPr>
              <a:t>中添加</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void Update () {</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this.IsMouseOn</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mat.SetColor</a:t>
            </a:r>
            <a:r>
              <a:rPr lang="en-US" altLang="zh-CN" sz="1200" kern="1200" dirty="0" smtClean="0">
                <a:solidFill>
                  <a:schemeClr val="tx1"/>
                </a:solidFill>
                <a:latin typeface="+mn-lt"/>
                <a:ea typeface="+mn-ea"/>
                <a:cs typeface="+mn-cs"/>
              </a:rPr>
              <a:t>("_Color", </a:t>
            </a:r>
            <a:r>
              <a:rPr lang="en-US" altLang="zh-CN" sz="1200" kern="1200" dirty="0" err="1" smtClean="0">
                <a:solidFill>
                  <a:schemeClr val="tx1"/>
                </a:solidFill>
                <a:latin typeface="+mn-lt"/>
                <a:ea typeface="+mn-ea"/>
                <a:cs typeface="+mn-cs"/>
              </a:rPr>
              <a:t>this.MouseOnColor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else</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mat.SetColor</a:t>
            </a:r>
            <a:r>
              <a:rPr lang="en-US" altLang="zh-CN" sz="1200" kern="1200" dirty="0" smtClean="0">
                <a:solidFill>
                  <a:schemeClr val="tx1"/>
                </a:solidFill>
                <a:latin typeface="+mn-lt"/>
                <a:ea typeface="+mn-ea"/>
                <a:cs typeface="+mn-cs"/>
              </a:rPr>
              <a:t>("_Color", this._</a:t>
            </a:r>
            <a:r>
              <a:rPr lang="en-US" altLang="zh-CN" sz="1200" kern="1200" dirty="0" err="1" smtClean="0">
                <a:solidFill>
                  <a:schemeClr val="tx1"/>
                </a:solidFill>
                <a:latin typeface="+mn-lt"/>
                <a:ea typeface="+mn-ea"/>
                <a:cs typeface="+mn-cs"/>
              </a:rPr>
              <a:t>OldColor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p>
          <a:p>
            <a:pPr marL="228600" indent="-228600">
              <a:buFont typeface="+mj-ea"/>
              <a:buAutoNum type="circleNumDbPlain" startAt="5"/>
            </a:pPr>
            <a:r>
              <a:rPr lang="zh-CN" altLang="en-US" sz="1200" kern="1200" dirty="0" smtClean="0">
                <a:solidFill>
                  <a:schemeClr val="tx1"/>
                </a:solidFill>
                <a:latin typeface="+mn-lt"/>
                <a:ea typeface="+mn-ea"/>
                <a:cs typeface="+mn-cs"/>
              </a:rPr>
              <a:t>运行游戏</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移动鼠标测试效果</a:t>
            </a:r>
            <a:endParaRPr lang="en-US" altLang="zh-CN" sz="1200" kern="1200" dirty="0" smtClean="0">
              <a:solidFill>
                <a:schemeClr val="tx1"/>
              </a:solidFill>
              <a:latin typeface="+mn-lt"/>
              <a:ea typeface="+mn-ea"/>
              <a:cs typeface="+mn-cs"/>
            </a:endParaRPr>
          </a:p>
          <a:p>
            <a:pPr marL="228600" indent="-228600">
              <a:buFont typeface="+mj-ea"/>
              <a:buAutoNum type="circleNumDbPlain" startAt="5"/>
            </a:pPr>
            <a:endParaRPr lang="en-US" altLang="zh-CN" sz="1200" kern="1200" dirty="0" smtClean="0">
              <a:solidFill>
                <a:schemeClr val="tx1"/>
              </a:solidFill>
              <a:latin typeface="+mn-lt"/>
              <a:ea typeface="+mn-ea"/>
              <a:cs typeface="+mn-cs"/>
            </a:endParaRPr>
          </a:p>
          <a:p>
            <a:pPr marL="0" indent="0">
              <a:buFont typeface="+mj-ea"/>
              <a:buNone/>
            </a:pPr>
            <a:r>
              <a:rPr lang="zh-CN" altLang="en-US" sz="1200" kern="1200" dirty="0" smtClean="0">
                <a:solidFill>
                  <a:schemeClr val="tx1"/>
                </a:solidFill>
                <a:latin typeface="+mn-lt"/>
                <a:ea typeface="+mn-ea"/>
                <a:cs typeface="+mn-cs"/>
              </a:rPr>
              <a:t>实验</a:t>
            </a:r>
            <a:r>
              <a:rPr lang="en-US" altLang="zh-CN" sz="1200" kern="1200" dirty="0" smtClean="0">
                <a:solidFill>
                  <a:schemeClr val="tx1"/>
                </a:solidFill>
                <a:latin typeface="+mn-lt"/>
                <a:ea typeface="+mn-ea"/>
                <a:cs typeface="+mn-cs"/>
              </a:rPr>
              <a:t>2:</a:t>
            </a:r>
          </a:p>
          <a:p>
            <a:pPr marL="228600" indent="-228600">
              <a:buFont typeface="+mj-ea"/>
              <a:buAutoNum type="circleNumDbPlain"/>
            </a:pP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在场景中复制一个新的实体 </a:t>
            </a:r>
            <a:r>
              <a:rPr lang="en-US" altLang="zh-CN" sz="1200" kern="1200" dirty="0" err="1" smtClean="0">
                <a:solidFill>
                  <a:schemeClr val="tx1"/>
                </a:solidFill>
                <a:latin typeface="+mn-lt"/>
                <a:ea typeface="+mn-ea"/>
                <a:cs typeface="+mn-cs"/>
              </a:rPr>
              <a:t>Ctrl+D</a:t>
            </a:r>
            <a:endParaRPr lang="en-US" altLang="zh-CN" sz="1200" kern="1200" dirty="0" smtClean="0">
              <a:solidFill>
                <a:schemeClr val="tx1"/>
              </a:solidFill>
              <a:latin typeface="+mn-lt"/>
              <a:ea typeface="+mn-ea"/>
              <a:cs typeface="+mn-cs"/>
            </a:endParaRPr>
          </a:p>
          <a:p>
            <a:pPr marL="228600" indent="-228600">
              <a:buFont typeface="+mj-ea"/>
              <a:buAutoNum type="circleNumDbPlain"/>
            </a:pP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拖动实体使两个实体位置不重叠</a:t>
            </a:r>
            <a:endParaRPr lang="en-US" altLang="zh-CN" sz="1200" kern="1200" dirty="0" smtClean="0">
              <a:solidFill>
                <a:schemeClr val="tx1"/>
              </a:solidFill>
              <a:latin typeface="+mn-lt"/>
              <a:ea typeface="+mn-ea"/>
              <a:cs typeface="+mn-cs"/>
            </a:endParaRPr>
          </a:p>
          <a:p>
            <a:pPr marL="228600" indent="-228600">
              <a:buFont typeface="+mj-ea"/>
              <a:buAutoNum type="circleNumDbPlain"/>
            </a:pP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分别在两个物体上移动鼠标测试效果</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会发现有一个不灵</a:t>
            </a:r>
            <a:r>
              <a:rPr lang="en-US" altLang="zh-CN" sz="1200" kern="1200" baseline="0" dirty="0" smtClean="0">
                <a:solidFill>
                  <a:schemeClr val="tx1"/>
                </a:solidFill>
                <a:latin typeface="+mn-lt"/>
                <a:ea typeface="+mn-ea"/>
                <a:cs typeface="+mn-cs"/>
              </a:rPr>
              <a:t>)</a:t>
            </a:r>
          </a:p>
          <a:p>
            <a:pPr marL="228600" indent="-228600">
              <a:buFont typeface="+mj-ea"/>
              <a:buAutoNum type="circleNumDbPlain"/>
            </a:pP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分析原因</a:t>
            </a:r>
            <a:r>
              <a:rPr lang="en-US" altLang="zh-CN" sz="1200" kern="1200" dirty="0" err="1" smtClean="0">
                <a:solidFill>
                  <a:schemeClr val="tx1"/>
                </a:solidFill>
                <a:latin typeface="+mn-lt"/>
                <a:ea typeface="+mn-ea"/>
                <a:cs typeface="+mn-cs"/>
              </a:rPr>
              <a:t>sharedMaterial</a:t>
            </a:r>
            <a:r>
              <a:rPr lang="zh-CN" altLang="en-US" sz="1200" kern="1200" dirty="0" smtClean="0">
                <a:solidFill>
                  <a:schemeClr val="tx1"/>
                </a:solidFill>
                <a:latin typeface="+mn-lt"/>
                <a:ea typeface="+mn-ea"/>
                <a:cs typeface="+mn-cs"/>
              </a:rPr>
              <a:t>需要改成</a:t>
            </a:r>
            <a:r>
              <a:rPr lang="en-US" altLang="zh-CN" sz="1200" kern="1200" dirty="0" smtClean="0">
                <a:solidFill>
                  <a:schemeClr val="tx1"/>
                </a:solidFill>
                <a:latin typeface="+mn-lt"/>
                <a:ea typeface="+mn-ea"/>
                <a:cs typeface="+mn-cs"/>
              </a:rPr>
              <a:t>material</a:t>
            </a:r>
          </a:p>
          <a:p>
            <a:pPr marL="228600" indent="-228600">
              <a:buFont typeface="+mj-ea"/>
              <a:buAutoNum type="circleNumDbPlain"/>
            </a:pP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解释</a:t>
            </a:r>
            <a:r>
              <a:rPr lang="en-US" altLang="zh-CN" sz="1200" kern="1200" dirty="0" err="1" smtClean="0">
                <a:solidFill>
                  <a:schemeClr val="tx1"/>
                </a:solidFill>
                <a:latin typeface="+mn-lt"/>
                <a:ea typeface="+mn-ea"/>
                <a:cs typeface="+mn-cs"/>
              </a:rPr>
              <a:t>sharedMaterial</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material</a:t>
            </a:r>
            <a:r>
              <a:rPr lang="zh-CN" altLang="en-US" sz="1200" kern="1200" dirty="0" smtClean="0">
                <a:solidFill>
                  <a:schemeClr val="tx1"/>
                </a:solidFill>
                <a:latin typeface="+mn-lt"/>
                <a:ea typeface="+mn-ea"/>
                <a:cs typeface="+mn-cs"/>
              </a:rPr>
              <a:t>的区别</a:t>
            </a:r>
            <a:r>
              <a:rPr lang="en-US" altLang="zh-CN" sz="1200" kern="1200" dirty="0" smtClean="0">
                <a:solidFill>
                  <a:schemeClr val="tx1"/>
                </a:solidFill>
                <a:latin typeface="+mn-lt"/>
                <a:ea typeface="+mn-ea"/>
                <a:cs typeface="+mn-cs"/>
              </a:rPr>
              <a:t>.</a:t>
            </a:r>
          </a:p>
          <a:p>
            <a:pPr marL="228600" indent="-228600">
              <a:buFont typeface="+mj-ea"/>
              <a:buAutoNum type="circleNumDbPlain"/>
            </a:pP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17</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1.Unity</a:t>
            </a:r>
            <a:r>
              <a:rPr lang="zh-CN" altLang="en-US" dirty="0" smtClean="0"/>
              <a:t>提供了一套完整的</a:t>
            </a:r>
            <a:r>
              <a:rPr lang="en-US" altLang="zh-CN" dirty="0" err="1" smtClean="0"/>
              <a:t>IMGui</a:t>
            </a:r>
            <a:r>
              <a:rPr lang="zh-CN" altLang="en-US" dirty="0" smtClean="0"/>
              <a:t>的</a:t>
            </a:r>
            <a:r>
              <a:rPr lang="en-US" altLang="zh-CN" dirty="0" err="1" smtClean="0"/>
              <a:t>Api</a:t>
            </a:r>
            <a:r>
              <a:rPr lang="en-US" altLang="zh-CN" dirty="0" smtClean="0"/>
              <a:t>,</a:t>
            </a:r>
            <a:r>
              <a:rPr lang="zh-CN" altLang="en-US" dirty="0" smtClean="0"/>
              <a:t>用于构建编辑器界面。</a:t>
            </a:r>
            <a:r>
              <a:rPr lang="en-US" altLang="zh-CN" dirty="0" err="1" smtClean="0"/>
              <a:t>UnityEditor</a:t>
            </a:r>
            <a:r>
              <a:rPr lang="zh-CN" altLang="en-US" dirty="0" smtClean="0"/>
              <a:t>下。</a:t>
            </a:r>
            <a:endParaRPr lang="en-US" altLang="zh-CN" dirty="0" smtClean="0"/>
          </a:p>
          <a:p>
            <a:r>
              <a:rPr lang="zh-CN" altLang="en-US" dirty="0" smtClean="0"/>
              <a:t>   这套</a:t>
            </a:r>
            <a:r>
              <a:rPr lang="en-US" altLang="zh-CN" dirty="0" smtClean="0"/>
              <a:t>API</a:t>
            </a:r>
            <a:r>
              <a:rPr lang="zh-CN" altLang="en-US" dirty="0" smtClean="0"/>
              <a:t>构建界面的方式类似于画画的过程。</a:t>
            </a:r>
            <a:endParaRPr lang="en-US" altLang="zh-CN" dirty="0" smtClean="0"/>
          </a:p>
          <a:p>
            <a:r>
              <a:rPr lang="en-US" altLang="zh-CN" dirty="0" smtClean="0"/>
              <a:t>2.</a:t>
            </a:r>
            <a:r>
              <a:rPr lang="zh-CN" altLang="en-US" dirty="0" smtClean="0"/>
              <a:t>实际上</a:t>
            </a:r>
            <a:r>
              <a:rPr lang="en-US" altLang="zh-CN" dirty="0" smtClean="0"/>
              <a:t>Unity</a:t>
            </a:r>
            <a:r>
              <a:rPr lang="zh-CN" altLang="en-US" dirty="0" smtClean="0"/>
              <a:t>的编辑器也是基于这套</a:t>
            </a:r>
            <a:r>
              <a:rPr lang="en-US" altLang="zh-CN" dirty="0" smtClean="0"/>
              <a:t>API</a:t>
            </a:r>
            <a:r>
              <a:rPr lang="zh-CN" altLang="en-US" dirty="0" smtClean="0"/>
              <a:t>开发而成的。</a:t>
            </a:r>
            <a:endParaRPr lang="en-US" altLang="zh-CN" dirty="0" smtClean="0"/>
          </a:p>
          <a:p>
            <a:endParaRPr lang="en-US" altLang="zh-CN" dirty="0" smtClean="0"/>
          </a:p>
          <a:p>
            <a:r>
              <a:rPr lang="zh-CN" altLang="en-US" dirty="0" smtClean="0"/>
              <a:t>实验</a:t>
            </a:r>
            <a:r>
              <a:rPr lang="en-US" altLang="zh-CN" dirty="0" smtClean="0"/>
              <a:t>:</a:t>
            </a:r>
            <a:r>
              <a:rPr lang="zh-CN" altLang="en-US" dirty="0" smtClean="0"/>
              <a:t>创建一个自定义的颜色设置界面</a:t>
            </a:r>
            <a:endParaRPr lang="en-US" altLang="zh-CN" dirty="0" smtClean="0"/>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System.Collections.Generic</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UnityEngine</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UnityEditor</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public class </a:t>
            </a:r>
            <a:r>
              <a:rPr lang="en-US" altLang="zh-CN" sz="1200" kern="1200" dirty="0" err="1" smtClean="0">
                <a:solidFill>
                  <a:schemeClr val="tx1"/>
                </a:solidFill>
                <a:latin typeface="+mn-lt"/>
                <a:ea typeface="+mn-ea"/>
                <a:cs typeface="+mn-cs"/>
              </a:rPr>
              <a:t>MyColorEditor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EditorWindow</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a:t>
            </a:r>
            <a:r>
              <a:rPr lang="en-US" altLang="zh-CN" sz="1200" kern="1200" dirty="0" err="1" smtClean="0">
                <a:solidFill>
                  <a:schemeClr val="tx1"/>
                </a:solidFill>
                <a:latin typeface="+mn-lt"/>
                <a:ea typeface="+mn-ea"/>
                <a:cs typeface="+mn-cs"/>
              </a:rPr>
              <a:t>struct</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ColorItem</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public string name;</a:t>
            </a:r>
          </a:p>
          <a:p>
            <a:r>
              <a:rPr lang="en-US" altLang="zh-CN" sz="1200" kern="1200" dirty="0" smtClean="0">
                <a:solidFill>
                  <a:schemeClr val="tx1"/>
                </a:solidFill>
                <a:latin typeface="+mn-lt"/>
                <a:ea typeface="+mn-ea"/>
                <a:cs typeface="+mn-cs"/>
              </a:rPr>
              <a:t>        public Color </a:t>
            </a:r>
            <a:r>
              <a:rPr lang="en-US" altLang="zh-CN" sz="1200" kern="1200" dirty="0" err="1" smtClean="0">
                <a:solidFill>
                  <a:schemeClr val="tx1"/>
                </a:solidFill>
                <a:latin typeface="+mn-lt"/>
                <a:ea typeface="+mn-ea"/>
                <a:cs typeface="+mn-cs"/>
              </a:rPr>
              <a:t>color</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static Editor _</a:t>
            </a:r>
            <a:r>
              <a:rPr lang="en-US" altLang="zh-CN" sz="1200" kern="1200" dirty="0" err="1" smtClean="0">
                <a:solidFill>
                  <a:schemeClr val="tx1"/>
                </a:solidFill>
                <a:latin typeface="+mn-lt"/>
                <a:ea typeface="+mn-ea"/>
                <a:cs typeface="+mn-cs"/>
              </a:rPr>
              <a:t>targetEditor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private static </a:t>
            </a:r>
            <a:r>
              <a:rPr lang="en-US" altLang="zh-CN" sz="1200" kern="1200" dirty="0" err="1" smtClean="0">
                <a:solidFill>
                  <a:schemeClr val="tx1"/>
                </a:solidFill>
                <a:latin typeface="+mn-lt"/>
                <a:ea typeface="+mn-ea"/>
                <a:cs typeface="+mn-cs"/>
              </a:rPr>
              <a:t>SerializedProperty</a:t>
            </a:r>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colorProperty</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MenuItem</a:t>
            </a:r>
            <a:r>
              <a:rPr lang="en-US" altLang="zh-CN" sz="1200" kern="1200" dirty="0" smtClean="0">
                <a:solidFill>
                  <a:schemeClr val="tx1"/>
                </a:solidFill>
                <a:latin typeface="+mn-lt"/>
                <a:ea typeface="+mn-ea"/>
                <a:cs typeface="+mn-cs"/>
              </a:rPr>
              <a:t>("Window/</a:t>
            </a:r>
            <a:r>
              <a:rPr lang="en-US" altLang="zh-CN" sz="1200" kern="1200" dirty="0" err="1" smtClean="0">
                <a:solidFill>
                  <a:schemeClr val="tx1"/>
                </a:solidFill>
                <a:latin typeface="+mn-lt"/>
                <a:ea typeface="+mn-ea"/>
                <a:cs typeface="+mn-cs"/>
              </a:rPr>
              <a:t>MyColor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public static void Open(Editor </a:t>
            </a:r>
            <a:r>
              <a:rPr lang="en-US" altLang="zh-CN" sz="1200" kern="1200" dirty="0" err="1" smtClean="0">
                <a:solidFill>
                  <a:schemeClr val="tx1"/>
                </a:solidFill>
                <a:latin typeface="+mn-lt"/>
                <a:ea typeface="+mn-ea"/>
                <a:cs typeface="+mn-cs"/>
              </a:rPr>
              <a:t>target,SerializedProperty</a:t>
            </a:r>
            <a:r>
              <a:rPr lang="en-US" altLang="zh-CN" sz="1200" kern="1200" dirty="0" smtClean="0">
                <a:solidFill>
                  <a:schemeClr val="tx1"/>
                </a:solidFill>
                <a:latin typeface="+mn-lt"/>
                <a:ea typeface="+mn-ea"/>
                <a:cs typeface="+mn-cs"/>
              </a:rPr>
              <a:t> c)</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GetWindow</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MyColorEditor</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targetEditor</a:t>
            </a:r>
            <a:r>
              <a:rPr lang="en-US" altLang="zh-CN" sz="1200" kern="1200" dirty="0" smtClean="0">
                <a:solidFill>
                  <a:schemeClr val="tx1"/>
                </a:solidFill>
                <a:latin typeface="+mn-lt"/>
                <a:ea typeface="+mn-ea"/>
                <a:cs typeface="+mn-cs"/>
              </a:rPr>
              <a:t> = target;</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colorProperty</a:t>
            </a:r>
            <a:r>
              <a:rPr lang="en-US" altLang="zh-CN" sz="1200" kern="1200" dirty="0" smtClean="0">
                <a:solidFill>
                  <a:schemeClr val="tx1"/>
                </a:solidFill>
                <a:latin typeface="+mn-lt"/>
                <a:ea typeface="+mn-ea"/>
                <a:cs typeface="+mn-cs"/>
              </a:rPr>
              <a:t> = c;</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static List&lt;</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&gt; _colors;</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public </a:t>
            </a:r>
            <a:r>
              <a:rPr lang="en-US" altLang="zh-CN" sz="1200" kern="1200" dirty="0" err="1" smtClean="0">
                <a:solidFill>
                  <a:schemeClr val="tx1"/>
                </a:solidFill>
                <a:latin typeface="+mn-lt"/>
                <a:ea typeface="+mn-ea"/>
                <a:cs typeface="+mn-cs"/>
              </a:rPr>
              <a:t>MyColorEditor</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(_colors == null)</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_colors = new List&lt;</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白</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Color.white</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红</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Color.red</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黄</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Color.yellow</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蓝</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Color.blue</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灰</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Color.gray</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黑</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Color.black</a:t>
            </a:r>
            <a:r>
              <a:rPr lang="en-US" altLang="zh-CN" sz="1200" kern="1200" dirty="0" smtClean="0">
                <a:solidFill>
                  <a:schemeClr val="tx1"/>
                </a:solidFill>
                <a:latin typeface="+mn-lt"/>
                <a:ea typeface="+mn-ea"/>
                <a:cs typeface="+mn-cs"/>
              </a:rPr>
              <a:t> });</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void </a:t>
            </a:r>
            <a:r>
              <a:rPr lang="en-US" altLang="zh-CN" sz="1200" kern="1200" dirty="0" err="1" smtClean="0">
                <a:solidFill>
                  <a:schemeClr val="tx1"/>
                </a:solidFill>
                <a:latin typeface="+mn-lt"/>
                <a:ea typeface="+mn-ea"/>
                <a:cs typeface="+mn-cs"/>
              </a:rPr>
              <a:t>OnGUI</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EditorGUILayout.BeginVertical</a:t>
            </a:r>
            <a:r>
              <a:rPr lang="en-US" altLang="zh-CN" sz="1200" kern="1200" dirty="0" smtClean="0">
                <a:solidFill>
                  <a:schemeClr val="tx1"/>
                </a:solidFill>
                <a:latin typeface="+mn-lt"/>
                <a:ea typeface="+mn-ea"/>
                <a:cs typeface="+mn-cs"/>
              </a:rPr>
              <a:t>();</a:t>
            </a:r>
          </a:p>
          <a:p>
            <a:r>
              <a:rPr lang="nn-NO" altLang="zh-CN" sz="1200" kern="1200" dirty="0" smtClean="0">
                <a:solidFill>
                  <a:schemeClr val="tx1"/>
                </a:solidFill>
                <a:latin typeface="+mn-lt"/>
                <a:ea typeface="+mn-ea"/>
                <a:cs typeface="+mn-cs"/>
              </a:rPr>
              <a:t>        for (int i = 0; i &lt; _colors.Count; ++i)</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GUILayout.Button</a:t>
            </a:r>
            <a:r>
              <a:rPr lang="en-US" altLang="zh-CN" sz="1200" kern="1200" dirty="0" smtClean="0">
                <a:solidFill>
                  <a:schemeClr val="tx1"/>
                </a:solidFill>
                <a:latin typeface="+mn-lt"/>
                <a:ea typeface="+mn-ea"/>
                <a:cs typeface="+mn-cs"/>
              </a:rPr>
              <a:t>(_colors[</a:t>
            </a:r>
            <a:r>
              <a:rPr lang="en-US" altLang="zh-CN" sz="1200" kern="1200" dirty="0" err="1" smtClean="0">
                <a:solidFill>
                  <a:schemeClr val="tx1"/>
                </a:solidFill>
                <a:latin typeface="+mn-lt"/>
                <a:ea typeface="+mn-ea"/>
                <a:cs typeface="+mn-cs"/>
              </a:rPr>
              <a:t>i</a:t>
            </a:r>
            <a:r>
              <a:rPr lang="en-US" altLang="zh-CN" sz="1200" kern="1200" dirty="0" smtClean="0">
                <a:solidFill>
                  <a:schemeClr val="tx1"/>
                </a:solidFill>
                <a:latin typeface="+mn-lt"/>
                <a:ea typeface="+mn-ea"/>
                <a:cs typeface="+mn-cs"/>
              </a:rPr>
              <a:t>].name))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(_</a:t>
            </a:r>
            <a:r>
              <a:rPr lang="en-US" altLang="zh-CN" sz="1200" kern="1200" dirty="0" err="1" smtClean="0">
                <a:solidFill>
                  <a:schemeClr val="tx1"/>
                </a:solidFill>
                <a:latin typeface="+mn-lt"/>
                <a:ea typeface="+mn-ea"/>
                <a:cs typeface="+mn-cs"/>
              </a:rPr>
              <a:t>colorProperty</a:t>
            </a:r>
            <a:r>
              <a:rPr lang="en-US" altLang="zh-CN" sz="1200" kern="1200" dirty="0" smtClean="0">
                <a:solidFill>
                  <a:schemeClr val="tx1"/>
                </a:solidFill>
                <a:latin typeface="+mn-lt"/>
                <a:ea typeface="+mn-ea"/>
                <a:cs typeface="+mn-cs"/>
              </a:rPr>
              <a:t> != null &amp;&amp; _</a:t>
            </a:r>
            <a:r>
              <a:rPr lang="en-US" altLang="zh-CN" sz="1200" kern="1200" dirty="0" err="1" smtClean="0">
                <a:solidFill>
                  <a:schemeClr val="tx1"/>
                </a:solidFill>
                <a:latin typeface="+mn-lt"/>
                <a:ea typeface="+mn-ea"/>
                <a:cs typeface="+mn-cs"/>
              </a:rPr>
              <a:t>targetEditor</a:t>
            </a:r>
            <a:r>
              <a:rPr lang="en-US" altLang="zh-CN" sz="1200" kern="1200" dirty="0" smtClean="0">
                <a:solidFill>
                  <a:schemeClr val="tx1"/>
                </a:solidFill>
                <a:latin typeface="+mn-lt"/>
                <a:ea typeface="+mn-ea"/>
                <a:cs typeface="+mn-cs"/>
              </a:rPr>
              <a:t> != null)</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colorProperty.colorValue</a:t>
            </a:r>
            <a:r>
              <a:rPr lang="en-US" altLang="zh-CN" sz="1200" kern="1200" dirty="0" smtClean="0">
                <a:solidFill>
                  <a:schemeClr val="tx1"/>
                </a:solidFill>
                <a:latin typeface="+mn-lt"/>
                <a:ea typeface="+mn-ea"/>
                <a:cs typeface="+mn-cs"/>
              </a:rPr>
              <a:t> = _colors[</a:t>
            </a:r>
            <a:r>
              <a:rPr lang="en-US" altLang="zh-CN" sz="1200" kern="1200" dirty="0" err="1" smtClean="0">
                <a:solidFill>
                  <a:schemeClr val="tx1"/>
                </a:solidFill>
                <a:latin typeface="+mn-lt"/>
                <a:ea typeface="+mn-ea"/>
                <a:cs typeface="+mn-cs"/>
              </a:rPr>
              <a:t>i</a:t>
            </a:r>
            <a:r>
              <a:rPr lang="en-US" altLang="zh-CN" sz="1200" kern="1200" dirty="0" smtClean="0">
                <a:solidFill>
                  <a:schemeClr val="tx1"/>
                </a:solidFill>
                <a:latin typeface="+mn-lt"/>
                <a:ea typeface="+mn-ea"/>
                <a:cs typeface="+mn-cs"/>
              </a:rPr>
              <a:t>].color;</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targetEditor.serializedObject.ApplyModifiedProperties</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this.Close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EditorGUILayout.EndVertical</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18</a:t>
            </a:fld>
            <a:endParaRPr kumimoji="1" lang="zh-CN" altLang="en-US"/>
          </a:p>
        </p:txBody>
      </p:sp>
    </p:spTree>
    <p:extLst>
      <p:ext uri="{BB962C8B-B14F-4D97-AF65-F5344CB8AC3E}">
        <p14:creationId xmlns:p14="http://schemas.microsoft.com/office/powerpoint/2010/main" val="3094013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实验</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增加一个打开自定义颜色面板的按钮</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UnityEngine</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UnityEditor</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CustomEditor</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typeof</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MouseOn</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public class </a:t>
            </a:r>
            <a:r>
              <a:rPr lang="en-US" altLang="zh-CN" sz="1200" kern="1200" dirty="0" err="1" smtClean="0">
                <a:solidFill>
                  <a:schemeClr val="tx1"/>
                </a:solidFill>
                <a:latin typeface="+mn-lt"/>
                <a:ea typeface="+mn-ea"/>
                <a:cs typeface="+mn-cs"/>
              </a:rPr>
              <a:t>MouseOnInspector</a:t>
            </a:r>
            <a:r>
              <a:rPr lang="en-US" altLang="zh-CN" sz="1200" kern="1200" dirty="0" smtClean="0">
                <a:solidFill>
                  <a:schemeClr val="tx1"/>
                </a:solidFill>
                <a:latin typeface="+mn-lt"/>
                <a:ea typeface="+mn-ea"/>
                <a:cs typeface="+mn-cs"/>
              </a:rPr>
              <a:t> : Editor</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private </a:t>
            </a:r>
            <a:r>
              <a:rPr lang="en-US" altLang="zh-CN" sz="1200" kern="1200" dirty="0" err="1" smtClean="0">
                <a:solidFill>
                  <a:schemeClr val="tx1"/>
                </a:solidFill>
                <a:latin typeface="+mn-lt"/>
                <a:ea typeface="+mn-ea"/>
                <a:cs typeface="+mn-cs"/>
              </a:rPr>
              <a:t>SerializedProperty</a:t>
            </a:r>
            <a:r>
              <a:rPr lang="en-US" altLang="zh-CN" sz="1200" kern="1200" dirty="0" smtClean="0">
                <a:solidFill>
                  <a:schemeClr val="tx1"/>
                </a:solidFill>
                <a:latin typeface="+mn-lt"/>
                <a:ea typeface="+mn-ea"/>
                <a:cs typeface="+mn-cs"/>
              </a:rPr>
              <a:t> _color;</a:t>
            </a:r>
          </a:p>
          <a:p>
            <a:r>
              <a:rPr lang="en-US" altLang="zh-CN" sz="1200" kern="1200" dirty="0" smtClean="0">
                <a:solidFill>
                  <a:schemeClr val="tx1"/>
                </a:solidFill>
                <a:latin typeface="+mn-lt"/>
                <a:ea typeface="+mn-ea"/>
                <a:cs typeface="+mn-cs"/>
              </a:rPr>
              <a:t>    private void </a:t>
            </a:r>
            <a:r>
              <a:rPr lang="en-US" altLang="zh-CN" sz="1200" kern="1200" dirty="0" err="1" smtClean="0">
                <a:solidFill>
                  <a:schemeClr val="tx1"/>
                </a:solidFill>
                <a:latin typeface="+mn-lt"/>
                <a:ea typeface="+mn-ea"/>
                <a:cs typeface="+mn-cs"/>
              </a:rPr>
              <a:t>OnEnable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_color = </a:t>
            </a:r>
            <a:r>
              <a:rPr lang="en-US" altLang="zh-CN" sz="1200" kern="1200" dirty="0" err="1" smtClean="0">
                <a:solidFill>
                  <a:schemeClr val="tx1"/>
                </a:solidFill>
                <a:latin typeface="+mn-lt"/>
                <a:ea typeface="+mn-ea"/>
                <a:cs typeface="+mn-cs"/>
              </a:rPr>
              <a:t>this.serializedObject.FindProperty</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MouseOnColor</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public override void </a:t>
            </a:r>
            <a:r>
              <a:rPr lang="en-US" altLang="zh-CN" sz="1200" kern="1200" dirty="0" err="1" smtClean="0">
                <a:solidFill>
                  <a:schemeClr val="tx1"/>
                </a:solidFill>
                <a:latin typeface="+mn-lt"/>
                <a:ea typeface="+mn-ea"/>
                <a:cs typeface="+mn-cs"/>
              </a:rPr>
              <a:t>OnInspectorGUI</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base.OnInspectorGUI</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GUILayout.Button</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预设颜色</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MyColorEditor.Open</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this,_color</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19</a:t>
            </a:fld>
            <a:endParaRPr kumimoji="1" lang="zh-CN" altLang="en-US"/>
          </a:p>
        </p:txBody>
      </p:sp>
    </p:spTree>
    <p:extLst>
      <p:ext uri="{BB962C8B-B14F-4D97-AF65-F5344CB8AC3E}">
        <p14:creationId xmlns:p14="http://schemas.microsoft.com/office/powerpoint/2010/main" val="309401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大家还有其他的疑问吗？</a:t>
            </a:r>
            <a:endParaRPr lang="en-US" altLang="zh-CN" dirty="0" smtClean="0"/>
          </a:p>
          <a:p>
            <a:r>
              <a:rPr lang="en-US" altLang="zh-CN" dirty="0" smtClean="0"/>
              <a:t>2.</a:t>
            </a:r>
            <a:r>
              <a:rPr lang="zh-CN" altLang="en-US" dirty="0" smtClean="0"/>
              <a:t>请问现在有同学能回答这个问题吗？</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实验</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与</a:t>
            </a:r>
            <a:r>
              <a:rPr lang="en-US" altLang="zh-CN" sz="1200" kern="1200" dirty="0" smtClean="0">
                <a:solidFill>
                  <a:schemeClr val="tx1"/>
                </a:solidFill>
                <a:latin typeface="+mn-lt"/>
                <a:ea typeface="+mn-ea"/>
                <a:cs typeface="+mn-cs"/>
              </a:rPr>
              <a:t>c</a:t>
            </a:r>
            <a:r>
              <a:rPr lang="zh-CN" altLang="en-US" sz="1200" kern="1200" dirty="0" smtClean="0">
                <a:solidFill>
                  <a:schemeClr val="tx1"/>
                </a:solidFill>
                <a:latin typeface="+mn-lt"/>
                <a:ea typeface="+mn-ea"/>
                <a:cs typeface="+mn-cs"/>
              </a:rPr>
              <a:t>语言进行交互</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NativeDLL.h</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#pragma once</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ifdef</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NativeDLL</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#define </a:t>
            </a:r>
            <a:r>
              <a:rPr lang="en-US" altLang="zh-CN" sz="1200" kern="1200" dirty="0" err="1" smtClean="0">
                <a:solidFill>
                  <a:schemeClr val="tx1"/>
                </a:solidFill>
                <a:latin typeface="+mn-lt"/>
                <a:ea typeface="+mn-ea"/>
                <a:cs typeface="+mn-cs"/>
              </a:rPr>
              <a:t>NativeDLL</a:t>
            </a:r>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declspec</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dllimport</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#else</a:t>
            </a:r>
          </a:p>
          <a:p>
            <a:r>
              <a:rPr lang="en-US" altLang="zh-CN" sz="1200" kern="1200" dirty="0" smtClean="0">
                <a:solidFill>
                  <a:schemeClr val="tx1"/>
                </a:solidFill>
                <a:latin typeface="+mn-lt"/>
                <a:ea typeface="+mn-ea"/>
                <a:cs typeface="+mn-cs"/>
              </a:rPr>
              <a:t>#define </a:t>
            </a:r>
            <a:r>
              <a:rPr lang="en-US" altLang="zh-CN" sz="1200" kern="1200" dirty="0" err="1" smtClean="0">
                <a:solidFill>
                  <a:schemeClr val="tx1"/>
                </a:solidFill>
                <a:latin typeface="+mn-lt"/>
                <a:ea typeface="+mn-ea"/>
                <a:cs typeface="+mn-cs"/>
              </a:rPr>
              <a:t>NativeDLL</a:t>
            </a:r>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declspec</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dllexport</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endif</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extern "C"</a:t>
            </a:r>
          </a:p>
          <a:p>
            <a:r>
              <a:rPr lang="en-US" altLang="zh-CN" sz="1200" kern="1200" dirty="0" smtClean="0">
                <a:solidFill>
                  <a:schemeClr val="tx1"/>
                </a:solidFill>
                <a:latin typeface="+mn-lt"/>
                <a:ea typeface="+mn-ea"/>
                <a:cs typeface="+mn-cs"/>
              </a:rPr>
              <a:t>{</a:t>
            </a:r>
          </a:p>
          <a:p>
            <a:r>
              <a:rPr lang="en-US" altLang="zh-CN" sz="1200" kern="1200" dirty="0" err="1" smtClean="0">
                <a:solidFill>
                  <a:schemeClr val="tx1"/>
                </a:solidFill>
                <a:latin typeface="+mn-lt"/>
                <a:ea typeface="+mn-ea"/>
                <a:cs typeface="+mn-cs"/>
              </a:rPr>
              <a:t>NativeDLL</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add(</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 </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b);</a:t>
            </a:r>
          </a:p>
          <a:p>
            <a:r>
              <a:rPr lang="en-US" altLang="zh-CN" sz="1200" kern="1200" dirty="0" smtClean="0">
                <a:solidFill>
                  <a:schemeClr val="tx1"/>
                </a:solidFill>
                <a:latin typeface="+mn-lt"/>
                <a:ea typeface="+mn-ea"/>
                <a:cs typeface="+mn-cs"/>
              </a:rPr>
              <a:t>}</a:t>
            </a:r>
          </a:p>
          <a:p>
            <a:endParaRPr lang="en-US" altLang="zh-CN"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///NativeDLL.cpp</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#include</a:t>
            </a:r>
            <a:r>
              <a:rPr lang="en-US" altLang="zh-CN"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NativeDLL.h</a:t>
            </a:r>
            <a:r>
              <a:rPr lang="en-US" altLang="zh-CN" sz="1200" kern="1200" baseline="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add(</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 </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b)</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return a + b;</a:t>
            </a:r>
          </a:p>
          <a:p>
            <a:r>
              <a:rPr lang="en-US" altLang="zh-CN" sz="1200" kern="1200" dirty="0" smtClean="0">
                <a:solidFill>
                  <a:schemeClr val="tx1"/>
                </a:solidFill>
                <a:latin typeface="+mn-lt"/>
                <a:ea typeface="+mn-ea"/>
                <a:cs typeface="+mn-cs"/>
              </a:rPr>
              <a: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NativeDLL.cs</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System.Runtime.InteropServices</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public static class </a:t>
            </a:r>
            <a:r>
              <a:rPr lang="en-US" altLang="zh-CN" sz="1200" kern="1200" dirty="0" err="1" smtClean="0">
                <a:solidFill>
                  <a:schemeClr val="tx1"/>
                </a:solidFill>
                <a:latin typeface="+mn-lt"/>
                <a:ea typeface="+mn-ea"/>
                <a:cs typeface="+mn-cs"/>
              </a:rPr>
              <a:t>NativeDLLTest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DllImport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NativeDLL</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EntryPoint</a:t>
            </a:r>
            <a:r>
              <a:rPr lang="en-US" altLang="zh-CN" sz="1200" kern="1200" dirty="0" smtClean="0">
                <a:solidFill>
                  <a:schemeClr val="tx1"/>
                </a:solidFill>
                <a:latin typeface="+mn-lt"/>
                <a:ea typeface="+mn-ea"/>
                <a:cs typeface="+mn-cs"/>
              </a:rPr>
              <a:t> = "add",</a:t>
            </a:r>
            <a:r>
              <a:rPr lang="en-US" altLang="zh-CN" sz="1200" kern="1200" dirty="0" err="1" smtClean="0">
                <a:solidFill>
                  <a:schemeClr val="tx1"/>
                </a:solidFill>
                <a:latin typeface="+mn-lt"/>
                <a:ea typeface="+mn-ea"/>
                <a:cs typeface="+mn-cs"/>
              </a:rPr>
              <a:t>CallingConvention</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CallingConvention.Cdecl</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extern  public static </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add(</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a,int</a:t>
            </a:r>
            <a:r>
              <a:rPr lang="en-US" altLang="zh-CN" sz="1200" kern="1200" dirty="0" smtClean="0">
                <a:solidFill>
                  <a:schemeClr val="tx1"/>
                </a:solidFill>
                <a:latin typeface="+mn-lt"/>
                <a:ea typeface="+mn-ea"/>
                <a:cs typeface="+mn-cs"/>
              </a:rPr>
              <a:t> b);</a:t>
            </a:r>
          </a:p>
          <a:p>
            <a:r>
              <a:rPr lang="en-US" altLang="zh-CN" sz="1200" kern="1200" dirty="0" smtClean="0">
                <a:solidFill>
                  <a:schemeClr val="tx1"/>
                </a:solidFill>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20</a:t>
            </a:fld>
            <a:endParaRPr kumimoji="1" lang="zh-CN" altLang="en-US"/>
          </a:p>
        </p:txBody>
      </p:sp>
    </p:spTree>
    <p:extLst>
      <p:ext uri="{BB962C8B-B14F-4D97-AF65-F5344CB8AC3E}">
        <p14:creationId xmlns:p14="http://schemas.microsoft.com/office/powerpoint/2010/main" val="3094013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21</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层级窗口罗列出了场景中几乎所有的</a:t>
            </a:r>
            <a:r>
              <a:rPr lang="en-US" altLang="zh-CN" b="1" dirty="0" err="1" smtClean="0"/>
              <a:t>GameObject</a:t>
            </a:r>
            <a:r>
              <a:rPr lang="zh-CN" altLang="en-US" b="1" dirty="0" smtClean="0"/>
              <a:t>，可以在这个窗口创建，选中</a:t>
            </a:r>
            <a:r>
              <a:rPr lang="en-US" altLang="zh-CN" b="1" dirty="0" smtClean="0"/>
              <a:t>,</a:t>
            </a:r>
            <a:r>
              <a:rPr lang="zh-CN" altLang="en-US" b="1" dirty="0" smtClean="0"/>
              <a:t>删除，复制，拖拽，命名</a:t>
            </a:r>
            <a:r>
              <a:rPr lang="en-US" altLang="zh-CN" b="1" dirty="0" smtClean="0"/>
              <a:t>,</a:t>
            </a:r>
            <a:r>
              <a:rPr lang="zh-CN" altLang="en-US" b="1" dirty="0" smtClean="0"/>
              <a:t>查找实体</a:t>
            </a:r>
            <a:endParaRPr lang="en-US" altLang="zh-CN" b="1"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创建</a:t>
            </a:r>
            <a:r>
              <a:rPr lang="en-US" altLang="zh-CN" dirty="0" smtClean="0"/>
              <a:t>:</a:t>
            </a:r>
            <a:r>
              <a:rPr lang="zh-CN" altLang="en-US" dirty="0" smtClean="0"/>
              <a:t>鼠标右键创建</a:t>
            </a:r>
            <a:r>
              <a:rPr lang="en-US" altLang="zh-CN" dirty="0" smtClean="0"/>
              <a:t>,</a:t>
            </a:r>
            <a:r>
              <a:rPr lang="zh-CN" altLang="en-US" dirty="0" smtClean="0"/>
              <a:t>选中需要创建的对象</a:t>
            </a:r>
            <a:r>
              <a:rPr lang="en-US" altLang="zh-CN" dirty="0" smtClean="0"/>
              <a:t>(Unity</a:t>
            </a:r>
            <a:r>
              <a:rPr lang="zh-CN" altLang="en-US" dirty="0" smtClean="0"/>
              <a:t>已经为我们构建了很多</a:t>
            </a:r>
            <a:r>
              <a:rPr lang="en-US" altLang="zh-CN" dirty="0" err="1" smtClean="0"/>
              <a:t>GameObject</a:t>
            </a:r>
            <a:r>
              <a:rPr lang="zh-CN" altLang="en-US" dirty="0" smtClean="0"/>
              <a:t>与</a:t>
            </a:r>
            <a:r>
              <a:rPr lang="en-US" altLang="zh-CN" dirty="0" smtClean="0"/>
              <a:t>Components</a:t>
            </a:r>
            <a:r>
              <a:rPr lang="zh-CN" altLang="en-US" dirty="0" smtClean="0"/>
              <a:t>的组合</a:t>
            </a:r>
            <a:r>
              <a:rPr lang="en-US" altLang="zh-CN" dirty="0" smtClean="0"/>
              <a:t>)</a:t>
            </a:r>
          </a:p>
          <a:p>
            <a:pPr marL="228600" indent="-228600">
              <a:buFont typeface="+mj-ea"/>
              <a:buAutoNum type="circleNumDbPlain"/>
            </a:pPr>
            <a:r>
              <a:rPr lang="zh-CN" altLang="en-US" dirty="0" smtClean="0"/>
              <a:t>选中</a:t>
            </a:r>
            <a:r>
              <a:rPr lang="en-US" altLang="zh-CN" dirty="0" smtClean="0"/>
              <a:t>:1.</a:t>
            </a:r>
            <a:r>
              <a:rPr lang="zh-CN" altLang="en-US" dirty="0" smtClean="0"/>
              <a:t>在名字上单机左键 </a:t>
            </a:r>
            <a:r>
              <a:rPr lang="en-US" altLang="zh-CN" dirty="0" smtClean="0"/>
              <a:t>2.</a:t>
            </a:r>
            <a:r>
              <a:rPr lang="zh-CN" altLang="en-US" dirty="0" smtClean="0"/>
              <a:t>多选</a:t>
            </a:r>
            <a:r>
              <a:rPr lang="en-US" altLang="zh-CN" dirty="0" smtClean="0"/>
              <a:t>Ctrl + </a:t>
            </a:r>
            <a:r>
              <a:rPr lang="zh-CN" altLang="en-US" dirty="0" smtClean="0"/>
              <a:t>鼠标左键 </a:t>
            </a:r>
            <a:r>
              <a:rPr lang="en-US" altLang="zh-CN" dirty="0" smtClean="0"/>
              <a:t>3.</a:t>
            </a:r>
            <a:r>
              <a:rPr lang="zh-CN" altLang="en-US" dirty="0" smtClean="0"/>
              <a:t>连选</a:t>
            </a:r>
            <a:r>
              <a:rPr lang="en-US" altLang="zh-CN" dirty="0" smtClean="0"/>
              <a:t>Shift</a:t>
            </a:r>
            <a:r>
              <a:rPr lang="en-US" altLang="zh-CN" baseline="0" dirty="0" smtClean="0"/>
              <a:t> + </a:t>
            </a:r>
            <a:r>
              <a:rPr lang="zh-CN" altLang="en-US" baseline="0" dirty="0" smtClean="0"/>
              <a:t>鼠标左键</a:t>
            </a:r>
            <a:endParaRPr lang="en-US" altLang="zh-CN" baseline="0" dirty="0" smtClean="0"/>
          </a:p>
          <a:p>
            <a:pPr marL="228600" indent="-228600">
              <a:buFont typeface="+mj-ea"/>
              <a:buAutoNum type="circleNumDbPlain"/>
            </a:pPr>
            <a:r>
              <a:rPr lang="zh-CN" altLang="en-US" dirty="0" smtClean="0"/>
              <a:t>删除</a:t>
            </a:r>
            <a:r>
              <a:rPr lang="en-US" altLang="zh-CN" dirty="0" smtClean="0"/>
              <a:t>:</a:t>
            </a:r>
            <a:r>
              <a:rPr lang="zh-CN" altLang="en-US" dirty="0" smtClean="0"/>
              <a:t>选中单个或多个对象后，按</a:t>
            </a:r>
            <a:r>
              <a:rPr lang="en-US" altLang="zh-CN" dirty="0" smtClean="0"/>
              <a:t>Delete</a:t>
            </a:r>
            <a:r>
              <a:rPr lang="zh-CN" altLang="en-US" dirty="0" smtClean="0"/>
              <a:t>键或者右键菜单中删除</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复制</a:t>
            </a:r>
            <a:r>
              <a:rPr lang="en-US" altLang="zh-CN" dirty="0" smtClean="0"/>
              <a:t>:</a:t>
            </a:r>
            <a:r>
              <a:rPr lang="zh-CN" altLang="en-US" dirty="0" smtClean="0"/>
              <a:t>选中单个或多个对象后，按</a:t>
            </a:r>
            <a:r>
              <a:rPr lang="en-US" altLang="zh-CN" dirty="0" err="1" smtClean="0"/>
              <a:t>Ctrl+D</a:t>
            </a:r>
            <a:r>
              <a:rPr lang="zh-CN" altLang="en-US" dirty="0" smtClean="0"/>
              <a:t>键或者右键菜单中</a:t>
            </a:r>
            <a:r>
              <a:rPr lang="en-US" altLang="zh-CN" dirty="0" err="1" smtClean="0"/>
              <a:t>Dumplicate</a:t>
            </a:r>
            <a:endParaRPr lang="en-US" altLang="zh-CN" dirty="0" smtClean="0"/>
          </a:p>
          <a:p>
            <a:pPr marL="228600" indent="-228600">
              <a:buFont typeface="+mj-ea"/>
              <a:buAutoNum type="circleNumDbPlain"/>
            </a:pPr>
            <a:r>
              <a:rPr lang="zh-CN" altLang="en-US" dirty="0" smtClean="0"/>
              <a:t>拖拽</a:t>
            </a:r>
            <a:r>
              <a:rPr lang="en-US" altLang="zh-CN" dirty="0" smtClean="0"/>
              <a:t>:</a:t>
            </a:r>
            <a:r>
              <a:rPr lang="zh-CN" altLang="en-US" dirty="0" smtClean="0"/>
              <a:t>选中单个或多个对象后</a:t>
            </a:r>
            <a:r>
              <a:rPr lang="en-US" altLang="zh-CN" dirty="0" smtClean="0"/>
              <a:t>,</a:t>
            </a:r>
            <a:r>
              <a:rPr lang="zh-CN" altLang="en-US" dirty="0" smtClean="0"/>
              <a:t>拖拽可以设置层级关系</a:t>
            </a:r>
            <a:r>
              <a:rPr lang="en-US" altLang="zh-CN" dirty="0" smtClean="0"/>
              <a:t>.</a:t>
            </a:r>
            <a:r>
              <a:rPr lang="zh-CN" altLang="en-US" dirty="0" smtClean="0"/>
              <a:t> </a:t>
            </a:r>
            <a:endParaRPr lang="en-US" altLang="zh-CN" dirty="0" smtClean="0"/>
          </a:p>
          <a:p>
            <a:pPr marL="228600" indent="-228600">
              <a:buFont typeface="+mj-ea"/>
              <a:buAutoNum type="circleNumDbPlain"/>
            </a:pPr>
            <a:r>
              <a:rPr lang="zh-CN" altLang="en-US" dirty="0" smtClean="0"/>
              <a:t>命名</a:t>
            </a:r>
            <a:r>
              <a:rPr lang="en-US" altLang="zh-CN" dirty="0" smtClean="0"/>
              <a:t>:</a:t>
            </a:r>
            <a:r>
              <a:rPr lang="zh-CN" altLang="en-US" dirty="0" smtClean="0"/>
              <a:t>选中单个对象后</a:t>
            </a:r>
            <a:r>
              <a:rPr lang="en-US" altLang="zh-CN" dirty="0" smtClean="0"/>
              <a:t>,</a:t>
            </a:r>
            <a:r>
              <a:rPr lang="zh-CN" altLang="en-US" dirty="0" smtClean="0"/>
              <a:t>按</a:t>
            </a:r>
            <a:r>
              <a:rPr lang="en-US" altLang="zh-CN" dirty="0" smtClean="0"/>
              <a:t>F2</a:t>
            </a:r>
            <a:r>
              <a:rPr lang="zh-CN" altLang="en-US" dirty="0" smtClean="0"/>
              <a:t>或者停掉短暂时间的停顿后再次点击对象</a:t>
            </a:r>
            <a:endParaRPr lang="en-US" altLang="zh-CN" dirty="0" smtClean="0"/>
          </a:p>
          <a:p>
            <a:pPr marL="228600" indent="-228600">
              <a:buFont typeface="+mj-ea"/>
              <a:buAutoNum type="circleNumDbPlain"/>
            </a:pPr>
            <a:r>
              <a:rPr lang="zh-CN" altLang="en-US" dirty="0" smtClean="0"/>
              <a:t>查找</a:t>
            </a:r>
            <a:r>
              <a:rPr lang="en-US" altLang="zh-CN" dirty="0" smtClean="0"/>
              <a:t>:</a:t>
            </a:r>
            <a:r>
              <a:rPr lang="zh-CN" altLang="en-US" dirty="0" smtClean="0"/>
              <a:t>在</a:t>
            </a:r>
            <a:r>
              <a:rPr lang="en-US" altLang="zh-CN" dirty="0" smtClean="0"/>
              <a:t>Filter</a:t>
            </a:r>
            <a:r>
              <a:rPr lang="zh-CN" altLang="en-US" dirty="0" smtClean="0"/>
              <a:t>栏中</a:t>
            </a:r>
            <a:r>
              <a:rPr lang="en-US" altLang="zh-CN" dirty="0" smtClean="0"/>
              <a:t>1.</a:t>
            </a:r>
            <a:r>
              <a:rPr lang="zh-CN" altLang="en-US" dirty="0" smtClean="0"/>
              <a:t>直接输入名字 </a:t>
            </a:r>
            <a:r>
              <a:rPr lang="en-US" altLang="zh-CN" dirty="0" smtClean="0"/>
              <a:t>2.t:</a:t>
            </a:r>
            <a:r>
              <a:rPr lang="zh-CN" altLang="en-US" dirty="0" smtClean="0"/>
              <a:t>组件名字</a:t>
            </a:r>
            <a:endParaRPr lang="en-US" altLang="zh-CN" dirty="0" smtClean="0"/>
          </a:p>
          <a:p>
            <a:pPr marL="228600" indent="-228600">
              <a:buFont typeface="+mj-ea"/>
              <a:buAutoNum type="circleNumDbPlain"/>
            </a:pPr>
            <a:endParaRPr lang="en-US" altLang="zh-CN" dirty="0" smtClean="0"/>
          </a:p>
          <a:p>
            <a:pPr marL="0" indent="0">
              <a:buFont typeface="+mj-ea"/>
              <a:buNone/>
            </a:pPr>
            <a:r>
              <a:rPr lang="zh-CN" altLang="en-US" b="1" dirty="0" smtClean="0"/>
              <a:t>层级窗口和其他窗口配合使用更强大</a:t>
            </a:r>
            <a:r>
              <a:rPr lang="en-US" altLang="zh-CN" b="1" dirty="0" smtClean="0"/>
              <a:t>:</a:t>
            </a:r>
          </a:p>
          <a:p>
            <a:pPr marL="0" indent="0">
              <a:buFont typeface="+mj-ea"/>
              <a:buNone/>
            </a:pPr>
            <a:r>
              <a:rPr lang="en-US" altLang="zh-CN" dirty="0" smtClean="0"/>
              <a:t>1.</a:t>
            </a:r>
            <a:r>
              <a:rPr lang="zh-CN" altLang="en-US" dirty="0" smtClean="0"/>
              <a:t>将</a:t>
            </a:r>
            <a:r>
              <a:rPr lang="en-US" altLang="zh-CN" dirty="0" smtClean="0"/>
              <a:t>Project</a:t>
            </a:r>
            <a:r>
              <a:rPr lang="zh-CN" altLang="en-US" dirty="0" smtClean="0"/>
              <a:t>窗口中的</a:t>
            </a:r>
            <a:r>
              <a:rPr lang="en-US" altLang="zh-CN" dirty="0" smtClean="0"/>
              <a:t>Prefab</a:t>
            </a:r>
            <a:r>
              <a:rPr lang="zh-CN" altLang="en-US" dirty="0" smtClean="0"/>
              <a:t>或模型拖拽到这里</a:t>
            </a:r>
            <a:r>
              <a:rPr lang="en-US" altLang="zh-CN" dirty="0" smtClean="0"/>
              <a:t>,</a:t>
            </a:r>
            <a:r>
              <a:rPr lang="zh-CN" altLang="en-US" dirty="0" smtClean="0"/>
              <a:t>将选中的打个</a:t>
            </a:r>
            <a:r>
              <a:rPr lang="en-US" altLang="zh-CN" dirty="0" err="1" smtClean="0"/>
              <a:t>GameObject</a:t>
            </a:r>
            <a:r>
              <a:rPr lang="zh-CN" altLang="en-US" dirty="0" smtClean="0"/>
              <a:t>拖想</a:t>
            </a:r>
            <a:r>
              <a:rPr lang="en-US" altLang="zh-CN" dirty="0" smtClean="0"/>
              <a:t>Project</a:t>
            </a:r>
            <a:r>
              <a:rPr lang="zh-CN" altLang="en-US" dirty="0" smtClean="0"/>
              <a:t>窗口创建</a:t>
            </a:r>
            <a:r>
              <a:rPr lang="en-US" altLang="zh-CN" dirty="0" smtClean="0"/>
              <a:t>Prefab</a:t>
            </a:r>
          </a:p>
          <a:p>
            <a:pPr marL="0" indent="0">
              <a:buFont typeface="+mj-ea"/>
              <a:buNone/>
            </a:pPr>
            <a:r>
              <a:rPr lang="en-US" altLang="zh-CN" dirty="0" smtClean="0"/>
              <a:t>2.</a:t>
            </a:r>
            <a:r>
              <a:rPr lang="zh-CN" altLang="en-US" dirty="0" smtClean="0"/>
              <a:t>选中单个或多个实体</a:t>
            </a:r>
            <a:r>
              <a:rPr lang="en-US" altLang="zh-CN" dirty="0" smtClean="0"/>
              <a:t>,Scene</a:t>
            </a:r>
            <a:r>
              <a:rPr lang="zh-CN" altLang="en-US" dirty="0" smtClean="0"/>
              <a:t>窗口也会选中。</a:t>
            </a:r>
            <a:r>
              <a:rPr lang="en-US" altLang="zh-CN" dirty="0" smtClean="0"/>
              <a:t>Inspector</a:t>
            </a:r>
            <a:r>
              <a:rPr lang="zh-CN" altLang="en-US" dirty="0" smtClean="0"/>
              <a:t>窗口或罗列出公共组件，这就实现了多个物体同时编辑</a:t>
            </a:r>
            <a:endParaRPr lang="en-US" altLang="zh-CN" dirty="0" smtClean="0"/>
          </a:p>
          <a:p>
            <a:pPr marL="0" indent="0">
              <a:buFont typeface="+mj-ea"/>
              <a:buNone/>
            </a:pPr>
            <a:r>
              <a:rPr lang="en-US" altLang="zh-CN" dirty="0" smtClean="0"/>
              <a:t>3.</a:t>
            </a:r>
            <a:r>
              <a:rPr lang="zh-CN" altLang="en-US" dirty="0" smtClean="0"/>
              <a:t>双击选中的实体，可以在</a:t>
            </a:r>
            <a:r>
              <a:rPr lang="en-US" altLang="zh-CN" dirty="0" smtClean="0"/>
              <a:t>Scene</a:t>
            </a:r>
            <a:r>
              <a:rPr lang="zh-CN" altLang="en-US" dirty="0" smtClean="0"/>
              <a:t>中定位该实体</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22</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Scene</a:t>
            </a:r>
            <a:r>
              <a:rPr lang="zh-CN" altLang="en-US" dirty="0" smtClean="0"/>
              <a:t>窗口是使用编辑器</a:t>
            </a:r>
            <a:r>
              <a:rPr lang="zh-CN" altLang="en-US" b="1" dirty="0" smtClean="0"/>
              <a:t>内置的相机</a:t>
            </a:r>
            <a:r>
              <a:rPr lang="zh-CN" altLang="en-US" dirty="0" smtClean="0"/>
              <a:t>进行渲染的编辑窗口</a:t>
            </a:r>
            <a:r>
              <a:rPr lang="en-US" altLang="zh-CN" dirty="0" smtClean="0"/>
              <a:t>,</a:t>
            </a:r>
            <a:r>
              <a:rPr lang="zh-CN" altLang="en-US" dirty="0" smtClean="0"/>
              <a:t>它提供了所见即所得的强大编辑功能。</a:t>
            </a:r>
            <a:endParaRPr lang="en-US" altLang="zh-CN" dirty="0" smtClean="0"/>
          </a:p>
          <a:p>
            <a:r>
              <a:rPr lang="zh-CN" altLang="en-US" dirty="0" smtClean="0"/>
              <a:t>相机控制</a:t>
            </a:r>
            <a:r>
              <a:rPr lang="en-US" altLang="zh-CN" dirty="0" smtClean="0"/>
              <a:t>:</a:t>
            </a:r>
          </a:p>
          <a:p>
            <a:pPr lvl="1"/>
            <a:r>
              <a:rPr lang="en-US" altLang="zh-CN" dirty="0" smtClean="0"/>
              <a:t>1.</a:t>
            </a:r>
            <a:r>
              <a:rPr lang="zh-CN" altLang="en-US" dirty="0" smtClean="0"/>
              <a:t>鼠标中键滚动，可以拉近拉远相机距离</a:t>
            </a:r>
            <a:endParaRPr lang="en-US" altLang="zh-CN" dirty="0" smtClean="0"/>
          </a:p>
          <a:p>
            <a:pPr lvl="1"/>
            <a:r>
              <a:rPr lang="en-US" altLang="zh-CN" dirty="0" smtClean="0"/>
              <a:t>2.Alt+</a:t>
            </a:r>
            <a:r>
              <a:rPr lang="zh-CN" altLang="en-US" dirty="0" smtClean="0"/>
              <a:t>拖拽鼠标左键或者拖拽鼠标右键或者右上角的控制器</a:t>
            </a:r>
            <a:r>
              <a:rPr lang="en-US" altLang="zh-CN" dirty="0" smtClean="0"/>
              <a:t>,</a:t>
            </a:r>
            <a:r>
              <a:rPr lang="zh-CN" altLang="en-US" dirty="0" smtClean="0"/>
              <a:t>可以旋转相机</a:t>
            </a:r>
            <a:endParaRPr lang="en-US" altLang="zh-CN" dirty="0" smtClean="0"/>
          </a:p>
          <a:p>
            <a:pPr lvl="1"/>
            <a:r>
              <a:rPr lang="en-US" altLang="zh-CN" dirty="0" smtClean="0"/>
              <a:t>3.</a:t>
            </a:r>
            <a:r>
              <a:rPr lang="zh-CN" altLang="en-US" dirty="0" smtClean="0"/>
              <a:t>鼠标中键拖拽可以平移相机</a:t>
            </a:r>
            <a:endParaRPr lang="en-US" altLang="zh-CN" dirty="0" smtClean="0"/>
          </a:p>
          <a:p>
            <a:pPr lvl="1"/>
            <a:r>
              <a:rPr lang="en-US" altLang="zh-CN" dirty="0" smtClean="0"/>
              <a:t>4.</a:t>
            </a:r>
            <a:r>
              <a:rPr lang="zh-CN" altLang="en-US" dirty="0" smtClean="0"/>
              <a:t>点击</a:t>
            </a:r>
            <a:r>
              <a:rPr lang="en-US" altLang="zh-CN" dirty="0" smtClean="0"/>
              <a:t>2D</a:t>
            </a:r>
            <a:r>
              <a:rPr lang="zh-CN" altLang="en-US" dirty="0" smtClean="0"/>
              <a:t>按钮可以将相机切换到</a:t>
            </a:r>
            <a:r>
              <a:rPr lang="en-US" altLang="zh-CN" dirty="0" smtClean="0"/>
              <a:t>2D(</a:t>
            </a:r>
            <a:r>
              <a:rPr lang="en-US" altLang="zh-CN" dirty="0" err="1" smtClean="0"/>
              <a:t>x,y</a:t>
            </a:r>
            <a:r>
              <a:rPr lang="en-US" altLang="zh-CN" dirty="0" smtClean="0"/>
              <a:t>)</a:t>
            </a:r>
            <a:r>
              <a:rPr lang="zh-CN" altLang="en-US" dirty="0" smtClean="0"/>
              <a:t>平面</a:t>
            </a:r>
            <a:r>
              <a:rPr lang="en-US" altLang="zh-CN" dirty="0" smtClean="0"/>
              <a:t>(</a:t>
            </a:r>
            <a:r>
              <a:rPr lang="zh-CN" altLang="en-US" dirty="0" smtClean="0"/>
              <a:t>主要用于</a:t>
            </a:r>
            <a:r>
              <a:rPr lang="en-US" altLang="zh-CN" dirty="0" smtClean="0"/>
              <a:t>UI</a:t>
            </a:r>
            <a:r>
              <a:rPr lang="zh-CN" altLang="en-US" dirty="0" smtClean="0"/>
              <a:t>编辑</a:t>
            </a:r>
            <a:r>
              <a:rPr lang="en-US" altLang="zh-CN" dirty="0" smtClean="0"/>
              <a:t>)</a:t>
            </a:r>
          </a:p>
          <a:p>
            <a:pPr lvl="0"/>
            <a:r>
              <a:rPr lang="zh-CN" altLang="en-US" dirty="0" smtClean="0"/>
              <a:t>选中实体</a:t>
            </a:r>
            <a:r>
              <a:rPr lang="en-US" altLang="zh-CN" dirty="0" smtClean="0"/>
              <a:t>:</a:t>
            </a:r>
          </a:p>
          <a:p>
            <a:pPr lvl="1"/>
            <a:r>
              <a:rPr lang="en-US" altLang="zh-CN" baseline="0" dirty="0" smtClean="0"/>
              <a:t>1.</a:t>
            </a:r>
            <a:r>
              <a:rPr lang="zh-CN" altLang="en-US" baseline="0" dirty="0" smtClean="0"/>
              <a:t>鼠标左键点击实体，可以选中单个实体</a:t>
            </a:r>
            <a:r>
              <a:rPr lang="en-US" altLang="zh-CN" baseline="0" dirty="0" smtClean="0"/>
              <a:t>.</a:t>
            </a:r>
            <a:r>
              <a:rPr lang="zh-CN" altLang="en-US" baseline="0" dirty="0" smtClean="0"/>
              <a:t>同时按住</a:t>
            </a:r>
            <a:r>
              <a:rPr lang="en-US" altLang="zh-CN" baseline="0" dirty="0" smtClean="0"/>
              <a:t>Ctrl</a:t>
            </a:r>
            <a:r>
              <a:rPr lang="zh-CN" altLang="en-US" baseline="0" dirty="0" smtClean="0"/>
              <a:t>键可以进行多选</a:t>
            </a:r>
            <a:endParaRPr lang="en-US" altLang="zh-CN" baseline="0" dirty="0" smtClean="0"/>
          </a:p>
          <a:p>
            <a:pPr lvl="1"/>
            <a:r>
              <a:rPr lang="en-US" altLang="zh-CN" baseline="0" dirty="0" smtClean="0"/>
              <a:t>2.</a:t>
            </a:r>
            <a:r>
              <a:rPr lang="zh-CN" altLang="en-US" baseline="0" dirty="0" smtClean="0"/>
              <a:t>拖拽鼠标左键，可以框选多个实体</a:t>
            </a:r>
            <a:endParaRPr lang="en-US" altLang="zh-CN" baseline="0" dirty="0" smtClean="0"/>
          </a:p>
          <a:p>
            <a:pPr lvl="0"/>
            <a:r>
              <a:rPr lang="zh-CN" altLang="en-US" dirty="0" smtClean="0"/>
              <a:t>编辑实体</a:t>
            </a:r>
            <a:r>
              <a:rPr lang="en-US" altLang="zh-CN" dirty="0" smtClean="0"/>
              <a:t>:</a:t>
            </a:r>
          </a:p>
          <a:p>
            <a:pPr lvl="1"/>
            <a:r>
              <a:rPr lang="en-US" altLang="zh-CN" baseline="0" dirty="0" smtClean="0"/>
              <a:t>1.</a:t>
            </a:r>
            <a:r>
              <a:rPr lang="zh-CN" altLang="en-US" baseline="0" dirty="0" smtClean="0"/>
              <a:t>变换</a:t>
            </a:r>
            <a:r>
              <a:rPr lang="en-US" altLang="zh-CN" baseline="0" dirty="0" smtClean="0"/>
              <a:t>:</a:t>
            </a:r>
            <a:r>
              <a:rPr lang="zh-CN" altLang="en-US" baseline="0" dirty="0" smtClean="0"/>
              <a:t>选中单个或多个实体后，可以拖拽坐标轴来平移，缩放，选中实体</a:t>
            </a:r>
            <a:endParaRPr lang="en-US" altLang="zh-CN" baseline="0" dirty="0" smtClean="0"/>
          </a:p>
          <a:p>
            <a:pPr lvl="1"/>
            <a:r>
              <a:rPr lang="en-US" altLang="zh-CN" baseline="0" dirty="0" smtClean="0"/>
              <a:t>2.</a:t>
            </a:r>
            <a:r>
              <a:rPr lang="zh-CN" altLang="en-US" baseline="0" dirty="0" smtClean="0"/>
              <a:t>删除</a:t>
            </a:r>
            <a:r>
              <a:rPr lang="en-US" altLang="zh-CN" baseline="0" dirty="0" smtClean="0"/>
              <a:t>:</a:t>
            </a:r>
            <a:r>
              <a:rPr lang="zh-CN" altLang="en-US" baseline="0" dirty="0" smtClean="0"/>
              <a:t>选中单个或多个实体后，按</a:t>
            </a:r>
            <a:r>
              <a:rPr lang="en-US" altLang="zh-CN" baseline="0" dirty="0" smtClean="0"/>
              <a:t>Delete</a:t>
            </a:r>
            <a:r>
              <a:rPr lang="zh-CN" altLang="en-US" baseline="0" dirty="0" smtClean="0"/>
              <a:t>键</a:t>
            </a:r>
            <a:endParaRPr lang="en-US" altLang="zh-CN" baseline="0" dirty="0" smtClean="0"/>
          </a:p>
          <a:p>
            <a:pPr lvl="1"/>
            <a:r>
              <a:rPr lang="en-US" altLang="zh-CN" baseline="0" dirty="0" smtClean="0"/>
              <a:t>3.</a:t>
            </a:r>
            <a:r>
              <a:rPr lang="zh-CN" altLang="en-US" baseline="0" dirty="0" smtClean="0"/>
              <a:t>可以直接将</a:t>
            </a:r>
            <a:r>
              <a:rPr lang="en-US" altLang="zh-CN" baseline="0" dirty="0" smtClean="0"/>
              <a:t>Project</a:t>
            </a:r>
            <a:r>
              <a:rPr lang="zh-CN" altLang="en-US" baseline="0" dirty="0" smtClean="0"/>
              <a:t>窗口中的模型或者</a:t>
            </a:r>
            <a:r>
              <a:rPr lang="en-US" altLang="zh-CN" baseline="0" dirty="0" smtClean="0"/>
              <a:t>Prefab</a:t>
            </a:r>
            <a:r>
              <a:rPr lang="zh-CN" altLang="en-US" baseline="0" dirty="0" smtClean="0"/>
              <a:t>拖拽到场景中创建实体</a:t>
            </a:r>
            <a:endParaRPr lang="en-US" altLang="zh-CN" baseline="0" dirty="0" smtClean="0"/>
          </a:p>
          <a:p>
            <a:pPr lvl="0"/>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23</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dirty="0" smtClean="0"/>
              <a:t>Game</a:t>
            </a:r>
            <a:r>
              <a:rPr lang="zh-CN" altLang="en-US" dirty="0" smtClean="0"/>
              <a:t>窗口是使用游戏内相机渲染的窗口，里面呈现的是最终的游戏效果</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24</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1" dirty="0" smtClean="0"/>
              <a:t>1.</a:t>
            </a:r>
            <a:r>
              <a:rPr lang="zh-CN" altLang="en-US" b="1" dirty="0" smtClean="0"/>
              <a:t>当选择</a:t>
            </a:r>
            <a:r>
              <a:rPr lang="en-US" altLang="zh-CN" b="1" dirty="0" err="1" smtClean="0"/>
              <a:t>GameOb</a:t>
            </a:r>
            <a:r>
              <a:rPr lang="en-US" altLang="zh-CN" b="1" baseline="0" dirty="0" err="1" smtClean="0"/>
              <a:t>ject</a:t>
            </a:r>
            <a:r>
              <a:rPr lang="zh-CN" altLang="en-US" b="1" baseline="0" dirty="0" smtClean="0"/>
              <a:t>时</a:t>
            </a:r>
            <a:r>
              <a:rPr lang="en-US" altLang="zh-CN" b="1" baseline="0" dirty="0" smtClean="0"/>
              <a:t>,</a:t>
            </a:r>
            <a:r>
              <a:rPr lang="zh-CN" altLang="en-US" b="1" dirty="0" smtClean="0"/>
              <a:t>该窗口会罗列出该改实体上所有的组件及其可序列化属性，并提供编辑界面</a:t>
            </a:r>
            <a:endParaRPr lang="en-US" altLang="zh-CN" b="1"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添加</a:t>
            </a:r>
            <a:r>
              <a:rPr lang="en-US" altLang="zh-CN" dirty="0" smtClean="0"/>
              <a:t>:1.</a:t>
            </a:r>
            <a:r>
              <a:rPr lang="zh-CN" altLang="en-US" dirty="0" smtClean="0"/>
              <a:t>点击</a:t>
            </a:r>
            <a:r>
              <a:rPr lang="en-US" altLang="zh-CN" dirty="0" smtClean="0"/>
              <a:t>Add</a:t>
            </a:r>
            <a:r>
              <a:rPr lang="en-US" altLang="zh-CN" baseline="0" dirty="0" smtClean="0"/>
              <a:t> Component</a:t>
            </a:r>
            <a:r>
              <a:rPr lang="zh-CN" altLang="en-US" baseline="0" dirty="0" smtClean="0"/>
              <a:t>按钮，在弹出菜单中选中需要的组件。</a:t>
            </a:r>
            <a:r>
              <a:rPr lang="en-US" altLang="zh-CN" baseline="0" dirty="0" smtClean="0"/>
              <a:t>2.</a:t>
            </a:r>
            <a:r>
              <a:rPr lang="zh-CN" altLang="en-US" baseline="0" dirty="0" smtClean="0"/>
              <a:t>自定义的</a:t>
            </a:r>
            <a:r>
              <a:rPr lang="en-US" altLang="zh-CN" baseline="0" dirty="0" smtClean="0"/>
              <a:t>Script</a:t>
            </a:r>
            <a:r>
              <a:rPr lang="zh-CN" altLang="en-US" baseline="0" dirty="0" smtClean="0"/>
              <a:t>组件可以直接从</a:t>
            </a:r>
            <a:r>
              <a:rPr lang="en-US" altLang="zh-CN" baseline="0" dirty="0" smtClean="0"/>
              <a:t>Project</a:t>
            </a:r>
            <a:r>
              <a:rPr lang="zh-CN" altLang="en-US" baseline="0" dirty="0" smtClean="0"/>
              <a:t>窗口拖拽到</a:t>
            </a:r>
            <a:r>
              <a:rPr lang="en-US" altLang="zh-CN" baseline="0" dirty="0" smtClean="0"/>
              <a:t>Inspector</a:t>
            </a:r>
            <a:r>
              <a:rPr lang="zh-CN" altLang="en-US" baseline="0" dirty="0" smtClean="0"/>
              <a:t>窗口中</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删除</a:t>
            </a:r>
            <a:r>
              <a:rPr lang="en-US" altLang="zh-CN" dirty="0" smtClean="0"/>
              <a:t>:</a:t>
            </a:r>
            <a:r>
              <a:rPr lang="zh-CN" altLang="en-US" dirty="0" smtClean="0"/>
              <a:t>鼠标右键或者右边小按钮弹出菜单，选中删除菜单项</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复制</a:t>
            </a:r>
            <a:r>
              <a:rPr lang="en-US" altLang="zh-CN" dirty="0" smtClean="0"/>
              <a:t>:</a:t>
            </a:r>
            <a:r>
              <a:rPr lang="zh-CN" altLang="en-US" dirty="0" smtClean="0"/>
              <a:t>鼠标右键或者右边小按钮弹出菜单，选中复制菜单项，然后右键菜单，选中粘贴菜单项</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移动</a:t>
            </a:r>
            <a:r>
              <a:rPr lang="en-US" altLang="zh-CN" dirty="0" smtClean="0"/>
              <a:t>:</a:t>
            </a:r>
            <a:r>
              <a:rPr lang="zh-CN" altLang="en-US" dirty="0" smtClean="0"/>
              <a:t>鼠标右键或者右边小按钮弹出菜单，选中上移或者下移动菜单。</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修改</a:t>
            </a:r>
            <a:r>
              <a:rPr lang="en-US" altLang="zh-CN" dirty="0" smtClean="0"/>
              <a:t>:</a:t>
            </a:r>
            <a:r>
              <a:rPr lang="zh-CN" altLang="en-US" dirty="0" smtClean="0"/>
              <a:t>直接在面板中修改属性值。</a:t>
            </a:r>
            <a:r>
              <a:rPr lang="en-US" altLang="zh-CN" dirty="0" smtClean="0"/>
              <a:t>Unity</a:t>
            </a:r>
            <a:r>
              <a:rPr lang="zh-CN" altLang="en-US" dirty="0" smtClean="0"/>
              <a:t>也提供了鼠标拖拽修改值的方式</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开关</a:t>
            </a:r>
            <a:r>
              <a:rPr lang="en-US" altLang="zh-CN" dirty="0" smtClean="0"/>
              <a:t>:</a:t>
            </a:r>
            <a:r>
              <a:rPr lang="zh-CN" altLang="en-US" dirty="0" smtClean="0"/>
              <a:t>通过点击</a:t>
            </a:r>
            <a:r>
              <a:rPr lang="en-US" altLang="zh-CN" dirty="0" err="1" smtClean="0"/>
              <a:t>GameObject</a:t>
            </a:r>
            <a:r>
              <a:rPr lang="zh-CN" altLang="en-US" dirty="0" smtClean="0"/>
              <a:t>或组件前的选择按钮中</a:t>
            </a:r>
            <a:r>
              <a:rPr lang="en-US" altLang="zh-CN" dirty="0" smtClean="0"/>
              <a:t>,</a:t>
            </a:r>
            <a:r>
              <a:rPr lang="zh-CN" altLang="en-US" dirty="0" smtClean="0"/>
              <a:t>激活禁用</a:t>
            </a:r>
            <a:r>
              <a:rPr lang="en-US" altLang="zh-CN" dirty="0" err="1" smtClean="0"/>
              <a:t>GameObject</a:t>
            </a:r>
            <a:r>
              <a:rPr lang="zh-CN" altLang="en-US" dirty="0" smtClean="0"/>
              <a:t>或打开关闭某个组件</a:t>
            </a:r>
            <a:endParaRPr lang="en-US" altLang="zh-CN" dirty="0" smtClean="0"/>
          </a:p>
          <a:p>
            <a:pPr marL="0" marR="0" indent="0" algn="l" defTabSz="457200" rtl="0" eaLnBrk="1" fontAlgn="auto" latinLnBrk="0" hangingPunct="1">
              <a:lnSpc>
                <a:spcPct val="100000"/>
              </a:lnSpc>
              <a:spcBef>
                <a:spcPts val="0"/>
              </a:spcBef>
              <a:spcAft>
                <a:spcPts val="0"/>
              </a:spcAft>
              <a:buClrTx/>
              <a:buSzTx/>
              <a:buFont typeface="+mj-ea"/>
              <a:buNone/>
              <a:tabLst/>
              <a:defRPr/>
            </a:pPr>
            <a:r>
              <a:rPr lang="en-US" altLang="zh-CN" b="1" dirty="0" smtClean="0"/>
              <a:t>2.</a:t>
            </a:r>
            <a:r>
              <a:rPr lang="zh-CN" altLang="en-US" b="1" dirty="0" smtClean="0"/>
              <a:t>当选中</a:t>
            </a:r>
            <a:r>
              <a:rPr lang="en-US" altLang="zh-CN" b="1" dirty="0" smtClean="0"/>
              <a:t>Project</a:t>
            </a:r>
            <a:r>
              <a:rPr lang="zh-CN" altLang="en-US" b="1" dirty="0" smtClean="0"/>
              <a:t>中的资源时，可以对选择的资源进行设置</a:t>
            </a:r>
            <a:endParaRPr lang="en-US" altLang="zh-CN" b="1"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25</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1.Project</a:t>
            </a:r>
            <a:r>
              <a:rPr lang="zh-CN" altLang="en-US" dirty="0" smtClean="0"/>
              <a:t>窗口管理项目中使用的所有资源和代码文件。</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可以通过鼠标右键创建资源。</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可以将磁盘中的资源拖拽到这个窗体，从而导入资源</a:t>
            </a:r>
            <a:r>
              <a:rPr lang="en-US" altLang="zh-CN" dirty="0" smtClean="0"/>
              <a:t>(</a:t>
            </a:r>
            <a:r>
              <a:rPr lang="zh-CN" altLang="en-US" dirty="0" smtClean="0"/>
              <a:t>比如前面导入的</a:t>
            </a:r>
            <a:r>
              <a:rPr lang="en-US" altLang="zh-CN" dirty="0" smtClean="0"/>
              <a:t>cube</a:t>
            </a:r>
            <a:r>
              <a:rPr lang="zh-CN" altLang="en-US" dirty="0" smtClean="0"/>
              <a:t>立方体</a:t>
            </a:r>
            <a:r>
              <a:rPr lang="en-US" altLang="zh-CN"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4.Unity</a:t>
            </a:r>
            <a:r>
              <a:rPr lang="zh-CN" altLang="en-US" dirty="0" smtClean="0"/>
              <a:t>中的各种各样的资源，再最后一节课会做详细介绍</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26</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简单介绍，界面上的开关按钮功能</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27</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28</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要注意这里的</a:t>
            </a:r>
            <a:r>
              <a:rPr lang="en-US" altLang="zh-CN" dirty="0" smtClean="0"/>
              <a:t>Destroy</a:t>
            </a:r>
            <a:r>
              <a:rPr lang="zh-CN" altLang="en-US" dirty="0" smtClean="0"/>
              <a:t>是</a:t>
            </a:r>
            <a:r>
              <a:rPr lang="en-US" altLang="zh-CN" dirty="0" smtClean="0"/>
              <a:t>Unity</a:t>
            </a:r>
            <a:r>
              <a:rPr lang="zh-CN" altLang="en-US" b="1" dirty="0" smtClean="0"/>
              <a:t>针对</a:t>
            </a:r>
            <a:r>
              <a:rPr lang="en-US" altLang="zh-CN" b="1" dirty="0" smtClean="0"/>
              <a:t>Unity</a:t>
            </a:r>
            <a:r>
              <a:rPr lang="zh-CN" altLang="en-US" b="1" dirty="0" smtClean="0"/>
              <a:t>的</a:t>
            </a:r>
            <a:r>
              <a:rPr lang="en-US" altLang="zh-CN" b="1" dirty="0" err="1" smtClean="0"/>
              <a:t>Ojbect</a:t>
            </a:r>
            <a:r>
              <a:rPr lang="zh-CN" altLang="en-US" b="1" dirty="0" smtClean="0"/>
              <a:t>类对象</a:t>
            </a:r>
            <a:r>
              <a:rPr lang="zh-CN" altLang="en-US" dirty="0" smtClean="0"/>
              <a:t>定义的</a:t>
            </a:r>
            <a:endParaRPr lang="en-US" altLang="zh-CN" dirty="0" smtClean="0"/>
          </a:p>
          <a:p>
            <a:r>
              <a:rPr lang="en-US" altLang="zh-CN" b="1" dirty="0" smtClean="0"/>
              <a:t>2.</a:t>
            </a:r>
            <a:r>
              <a:rPr lang="zh-CN" altLang="en-US" b="1" dirty="0" smtClean="0"/>
              <a:t>注意</a:t>
            </a:r>
            <a:r>
              <a:rPr lang="en-US" altLang="zh-CN" b="1" dirty="0" smtClean="0"/>
              <a:t>Destroy</a:t>
            </a:r>
            <a:r>
              <a:rPr lang="zh-CN" altLang="en-US" b="1" dirty="0" smtClean="0"/>
              <a:t>是干啥？</a:t>
            </a:r>
            <a:endParaRPr lang="en-US" altLang="zh-CN" b="1" dirty="0" smtClean="0"/>
          </a:p>
          <a:p>
            <a:r>
              <a:rPr lang="zh-CN" altLang="en-US" dirty="0" smtClean="0"/>
              <a:t>举例</a:t>
            </a:r>
            <a:r>
              <a:rPr lang="en-US" altLang="zh-CN" dirty="0" smtClean="0"/>
              <a:t>:new</a:t>
            </a:r>
            <a:r>
              <a:rPr lang="en-US" altLang="zh-CN" baseline="0" dirty="0" smtClean="0"/>
              <a:t> </a:t>
            </a:r>
            <a:r>
              <a:rPr lang="en-US" altLang="zh-CN" baseline="0" dirty="0" err="1" smtClean="0"/>
              <a:t>GameObject</a:t>
            </a:r>
            <a:r>
              <a:rPr lang="en-US" altLang="zh-CN" baseline="0" dirty="0" smtClean="0"/>
              <a:t>() </a:t>
            </a:r>
            <a:r>
              <a:rPr lang="zh-CN" altLang="en-US" baseline="0" dirty="0" smtClean="0"/>
              <a:t>会在内部将自己挂接到内部的场景管理器中去。</a:t>
            </a:r>
            <a:endParaRPr lang="en-US" altLang="zh-CN" baseline="0" dirty="0" smtClean="0"/>
          </a:p>
          <a:p>
            <a:r>
              <a:rPr lang="en-US" altLang="zh-CN" baseline="0" dirty="0" smtClean="0"/>
              <a:t>Destroy</a:t>
            </a:r>
            <a:r>
              <a:rPr lang="zh-CN" altLang="en-US" baseline="0" dirty="0" smtClean="0"/>
              <a:t>则会，从内部的管理器中清除这个对象。它屏蔽了内部管理的细节</a:t>
            </a:r>
            <a:endParaRPr lang="en-US" altLang="zh-CN" baseline="0" dirty="0" smtClean="0"/>
          </a:p>
          <a:p>
            <a:r>
              <a:rPr lang="en-US" altLang="zh-CN" b="1" baseline="0" dirty="0" smtClean="0"/>
              <a:t>3.</a:t>
            </a:r>
            <a:r>
              <a:rPr lang="zh-CN" altLang="en-US" b="1" baseline="0" dirty="0" smtClean="0"/>
              <a:t>注意</a:t>
            </a:r>
            <a:r>
              <a:rPr lang="en-US" altLang="zh-CN" b="1" baseline="0" dirty="0" smtClean="0"/>
              <a:t>Destroy</a:t>
            </a:r>
            <a:r>
              <a:rPr lang="zh-CN" altLang="en-US" b="1" baseline="0" dirty="0" smtClean="0"/>
              <a:t>和</a:t>
            </a:r>
            <a:r>
              <a:rPr lang="en-US" altLang="zh-CN" sz="1200" b="1" kern="1200" dirty="0" err="1" smtClean="0">
                <a:solidFill>
                  <a:schemeClr val="tx1"/>
                </a:solidFill>
                <a:latin typeface="+mn-lt"/>
                <a:ea typeface="+mn-ea"/>
                <a:cs typeface="+mn-cs"/>
              </a:rPr>
              <a:t>DestroyImmediate</a:t>
            </a:r>
            <a:r>
              <a:rPr lang="zh-CN" altLang="en-US" b="1" baseline="0" dirty="0" smtClean="0"/>
              <a:t>的区别</a:t>
            </a:r>
            <a:endParaRPr lang="en-US" altLang="zh-CN" b="1" baseline="0" dirty="0" smtClean="0"/>
          </a:p>
          <a:p>
            <a:r>
              <a:rPr lang="zh-CN" altLang="en-US" baseline="0" dirty="0" smtClean="0"/>
              <a:t>可以认为</a:t>
            </a:r>
            <a:r>
              <a:rPr lang="en-US" altLang="zh-CN" baseline="0" dirty="0" smtClean="0"/>
              <a:t>Object</a:t>
            </a:r>
            <a:r>
              <a:rPr lang="zh-CN" altLang="en-US" baseline="0" dirty="0" smtClean="0"/>
              <a:t>内部有一个删除标记，而</a:t>
            </a:r>
            <a:r>
              <a:rPr lang="en-US" altLang="zh-CN" baseline="0" dirty="0" smtClean="0"/>
              <a:t>Destroy</a:t>
            </a:r>
            <a:r>
              <a:rPr lang="zh-CN" altLang="en-US" baseline="0" dirty="0" smtClean="0"/>
              <a:t>只是打上删除的标记。真正的删除这会到帧循环中集中删除。</a:t>
            </a:r>
            <a:endParaRPr lang="en-US" altLang="zh-CN" baseline="0" dirty="0" smtClean="0"/>
          </a:p>
          <a:p>
            <a:r>
              <a:rPr lang="en-US" altLang="zh-CN" b="1" dirty="0" smtClean="0"/>
              <a:t>4.</a:t>
            </a:r>
            <a:r>
              <a:rPr lang="zh-CN" altLang="en-US" b="1" dirty="0" smtClean="0"/>
              <a:t>请问被</a:t>
            </a:r>
            <a:r>
              <a:rPr lang="en-US" altLang="zh-CN" b="1" dirty="0" smtClean="0"/>
              <a:t>Destroy</a:t>
            </a:r>
            <a:r>
              <a:rPr lang="zh-CN" altLang="en-US" b="1" dirty="0" smtClean="0"/>
              <a:t>或者</a:t>
            </a:r>
            <a:r>
              <a:rPr lang="en-US" altLang="zh-CN" sz="1200" b="1" kern="1200" dirty="0" err="1" smtClean="0">
                <a:solidFill>
                  <a:schemeClr val="tx1"/>
                </a:solidFill>
                <a:latin typeface="+mn-lt"/>
                <a:ea typeface="+mn-ea"/>
                <a:cs typeface="+mn-cs"/>
              </a:rPr>
              <a:t>DestroyImmediate</a:t>
            </a:r>
            <a:r>
              <a:rPr lang="zh-CN" altLang="en-US" b="1" dirty="0" smtClean="0"/>
              <a:t>的</a:t>
            </a:r>
            <a:r>
              <a:rPr lang="en-US" altLang="zh-CN" b="1" dirty="0" smtClean="0"/>
              <a:t>Unity</a:t>
            </a:r>
            <a:r>
              <a:rPr lang="zh-CN" altLang="en-US" b="1" dirty="0" smtClean="0"/>
              <a:t>对象，还在不在内存中呢？</a:t>
            </a:r>
            <a:endParaRPr lang="en-US" altLang="zh-CN" b="1" dirty="0" smtClean="0"/>
          </a:p>
          <a:p>
            <a:r>
              <a:rPr lang="zh-CN" altLang="en-US" b="1" dirty="0" smtClean="0"/>
              <a:t>答</a:t>
            </a:r>
            <a:r>
              <a:rPr lang="en-US" altLang="zh-CN" b="1" dirty="0" smtClean="0"/>
              <a:t>:</a:t>
            </a:r>
            <a:r>
              <a:rPr lang="zh-CN" altLang="en-US" b="1" dirty="0" smtClean="0"/>
              <a:t>实际上还在。</a:t>
            </a:r>
            <a:r>
              <a:rPr lang="en-US" altLang="zh-CN" b="1" dirty="0" err="1" smtClean="0"/>
              <a:t>.net</a:t>
            </a:r>
            <a:r>
              <a:rPr lang="zh-CN" altLang="en-US" b="1" dirty="0" smtClean="0"/>
              <a:t>的</a:t>
            </a:r>
            <a:r>
              <a:rPr lang="en-US" altLang="zh-CN" b="1" dirty="0" smtClean="0"/>
              <a:t>GC</a:t>
            </a:r>
            <a:r>
              <a:rPr lang="zh-CN" altLang="en-US" b="1" dirty="0" smtClean="0"/>
              <a:t>机制。</a:t>
            </a:r>
            <a:r>
              <a:rPr lang="en-US" altLang="zh-CN" b="1" dirty="0" smtClean="0"/>
              <a:t>C#</a:t>
            </a:r>
            <a:r>
              <a:rPr lang="zh-CN" altLang="en-US" b="1" dirty="0" smtClean="0"/>
              <a:t>中并不能直接</a:t>
            </a:r>
            <a:r>
              <a:rPr lang="en-US" altLang="zh-CN" b="1" dirty="0" smtClean="0"/>
              <a:t>delete</a:t>
            </a:r>
            <a:r>
              <a:rPr lang="zh-CN" altLang="en-US" b="1" dirty="0" smtClean="0"/>
              <a:t>掉一个对象</a:t>
            </a:r>
            <a:endParaRPr lang="en-US" altLang="zh-CN" b="1" dirty="0" smtClean="0"/>
          </a:p>
          <a:p>
            <a:r>
              <a:rPr lang="en-US" altLang="zh-CN" b="1" dirty="0" smtClean="0"/>
              <a:t>5.</a:t>
            </a:r>
            <a:r>
              <a:rPr lang="zh-CN" altLang="en-US" b="1" dirty="0" smtClean="0"/>
              <a:t> 为什么和</a:t>
            </a:r>
            <a:r>
              <a:rPr lang="en-US" altLang="zh-CN" b="1" dirty="0" smtClean="0"/>
              <a:t>null</a:t>
            </a:r>
            <a:r>
              <a:rPr lang="zh-CN" altLang="en-US" b="1" dirty="0" smtClean="0"/>
              <a:t>做判断为什么为真呢？</a:t>
            </a:r>
            <a:endParaRPr lang="en-US" altLang="zh-CN" b="1" dirty="0" smtClean="0"/>
          </a:p>
          <a:p>
            <a:r>
              <a:rPr lang="zh-CN" altLang="en-US" b="1" dirty="0" smtClean="0"/>
              <a:t>答</a:t>
            </a:r>
            <a:r>
              <a:rPr lang="en-US" altLang="zh-CN" b="1" dirty="0" smtClean="0"/>
              <a:t>:</a:t>
            </a:r>
            <a:r>
              <a:rPr lang="zh-CN" altLang="en-US" b="1" dirty="0" smtClean="0"/>
              <a:t>因为重载了</a:t>
            </a:r>
            <a:r>
              <a:rPr lang="en-US" altLang="zh-CN" sz="1200" kern="1200" dirty="0" smtClean="0">
                <a:solidFill>
                  <a:schemeClr val="tx1"/>
                </a:solidFill>
                <a:latin typeface="+mn-lt"/>
                <a:ea typeface="+mn-ea"/>
                <a:cs typeface="+mn-cs"/>
              </a:rPr>
              <a:t>Equals </a:t>
            </a:r>
            <a:r>
              <a:rPr lang="zh-CN" altLang="en-US" sz="1200" kern="1200" dirty="0" smtClean="0">
                <a:solidFill>
                  <a:schemeClr val="tx1"/>
                </a:solidFill>
                <a:latin typeface="+mn-lt"/>
                <a:ea typeface="+mn-ea"/>
                <a:cs typeface="+mn-cs"/>
              </a:rPr>
              <a:t>函数，并重新定义了</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操作符</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系统默认的</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操作符，对于引用类型，只能比较是否指向同一个引用</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a:t>
            </a:r>
            <a:endParaRPr lang="zh-CN" altLang="en-US" b="1"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29</a:t>
            </a:fld>
            <a:endParaRPr kumimoji="1" lang="zh-CN" altLang="en-US"/>
          </a:p>
        </p:txBody>
      </p:sp>
    </p:spTree>
    <p:extLst>
      <p:ext uri="{BB962C8B-B14F-4D97-AF65-F5344CB8AC3E}">
        <p14:creationId xmlns:p14="http://schemas.microsoft.com/office/powerpoint/2010/main" val="416412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谁能说说他们之间的关系？</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大家还知道哪些图形</a:t>
            </a:r>
            <a:r>
              <a:rPr lang="en-US" altLang="zh-CN" dirty="0" smtClean="0"/>
              <a:t>API</a:t>
            </a:r>
            <a:r>
              <a:rPr lang="en-US" altLang="zh-CN" dirty="0" smtClean="0"/>
              <a:t>?(</a:t>
            </a:r>
            <a:r>
              <a:rPr lang="en-US" altLang="zh-CN" sz="1200" b="0" i="0" kern="1200" dirty="0" err="1" smtClean="0">
                <a:solidFill>
                  <a:schemeClr val="tx1"/>
                </a:solidFill>
                <a:effectLst/>
                <a:latin typeface="+mn-lt"/>
                <a:ea typeface="+mn-ea"/>
                <a:cs typeface="+mn-cs"/>
              </a:rPr>
              <a:t>GNM</a:t>
            </a:r>
            <a:r>
              <a:rPr lang="en-US" altLang="zh-CN" sz="1200" b="1" i="0" kern="1200" dirty="0" err="1" smtClean="0">
                <a:solidFill>
                  <a:schemeClr val="tx1"/>
                </a:solidFill>
                <a:effectLst/>
                <a:latin typeface="+mn-lt"/>
                <a:ea typeface="+mn-ea"/>
                <a:cs typeface="+mn-cs"/>
              </a:rPr>
              <a:t>,</a:t>
            </a:r>
            <a:r>
              <a:rPr lang="en-US" altLang="zh-CN" dirty="0" err="1" smtClean="0"/>
              <a:t>metal</a:t>
            </a:r>
            <a:r>
              <a:rPr lang="en-US" altLang="zh-CN" sz="1200" b="0" i="0" kern="1200" dirty="0" smtClean="0">
                <a:solidFill>
                  <a:schemeClr val="tx1"/>
                </a:solidFill>
                <a:effectLst/>
                <a:latin typeface="+mn-lt"/>
                <a:ea typeface="+mn-ea"/>
                <a:cs typeface="+mn-cs"/>
              </a:rPr>
              <a:t>[ˈ</a:t>
            </a:r>
            <a:r>
              <a:rPr lang="en-US" altLang="zh-CN" sz="1200" b="0" i="0" kern="1200" dirty="0" err="1" smtClean="0">
                <a:solidFill>
                  <a:schemeClr val="tx1"/>
                </a:solidFill>
                <a:effectLst/>
                <a:latin typeface="+mn-lt"/>
                <a:ea typeface="+mn-ea"/>
                <a:cs typeface="+mn-cs"/>
              </a:rPr>
              <a:t>mɛtl</a:t>
            </a:r>
            <a:r>
              <a:rPr lang="en-US" altLang="zh-CN" sz="1200" b="0" i="0" kern="1200" dirty="0" smtClean="0">
                <a:solidFill>
                  <a:schemeClr val="tx1"/>
                </a:solidFill>
                <a:effectLst/>
                <a:latin typeface="+mn-lt"/>
                <a:ea typeface="+mn-ea"/>
                <a:cs typeface="+mn-cs"/>
              </a:rPr>
              <a:t>]</a:t>
            </a:r>
            <a:r>
              <a:rPr lang="en-US" altLang="zh-CN" dirty="0" smtClean="0"/>
              <a:t>,</a:t>
            </a:r>
            <a:r>
              <a:rPr lang="en-US" altLang="zh-CN" dirty="0" err="1" smtClean="0"/>
              <a:t>Vulkan</a:t>
            </a:r>
            <a:r>
              <a:rPr lang="en-US" altLang="zh-CN" dirty="0" smtClean="0"/>
              <a:t>)</a:t>
            </a:r>
          </a:p>
          <a:p>
            <a:r>
              <a:rPr lang="en-US" altLang="zh-CN" dirty="0" smtClean="0"/>
              <a:t>3.</a:t>
            </a:r>
            <a:r>
              <a:rPr lang="zh-CN" altLang="en-US" dirty="0" smtClean="0"/>
              <a:t>想一想，</a:t>
            </a:r>
            <a:r>
              <a:rPr lang="en-US" altLang="zh-CN" dirty="0" smtClean="0"/>
              <a:t>API</a:t>
            </a:r>
            <a:r>
              <a:rPr lang="zh-CN" altLang="en-US" dirty="0" smtClean="0"/>
              <a:t>可能包括哪几类？</a:t>
            </a:r>
            <a:r>
              <a:rPr lang="en-US" altLang="zh-CN" dirty="0" smtClean="0"/>
              <a:t>(</a:t>
            </a:r>
            <a:r>
              <a:rPr lang="zh-CN" altLang="en-US" dirty="0" smtClean="0"/>
              <a:t>想想一下打印机的使用过程</a:t>
            </a:r>
            <a:r>
              <a:rPr lang="en-US" altLang="zh-CN" dirty="0" smtClean="0"/>
              <a:t>)</a:t>
            </a:r>
          </a:p>
          <a:p>
            <a:r>
              <a:rPr lang="en-US" altLang="zh-CN" dirty="0" smtClean="0"/>
              <a:t>  </a:t>
            </a:r>
            <a:r>
              <a:rPr lang="zh-CN" altLang="en-US" dirty="0" smtClean="0"/>
              <a:t>答</a:t>
            </a:r>
            <a:r>
              <a:rPr lang="en-US" altLang="zh-CN" dirty="0" smtClean="0"/>
              <a:t>:1.</a:t>
            </a:r>
            <a:r>
              <a:rPr lang="zh-CN" altLang="en-US" dirty="0" smtClean="0"/>
              <a:t>数据传递类</a:t>
            </a:r>
            <a:r>
              <a:rPr lang="en-US" altLang="zh-CN" dirty="0" smtClean="0"/>
              <a:t>API</a:t>
            </a:r>
            <a:r>
              <a:rPr lang="zh-CN" altLang="en-US" dirty="0" smtClean="0"/>
              <a:t>，将数据从内存传到显存中。</a:t>
            </a:r>
            <a:r>
              <a:rPr lang="en-US" altLang="zh-CN" dirty="0" smtClean="0"/>
              <a:t>2.</a:t>
            </a:r>
            <a:r>
              <a:rPr lang="zh-CN" altLang="en-US" dirty="0" smtClean="0"/>
              <a:t>控制设置类</a:t>
            </a:r>
            <a:r>
              <a:rPr lang="en-US" altLang="zh-CN" dirty="0" smtClean="0"/>
              <a:t>API</a:t>
            </a:r>
            <a:r>
              <a:rPr lang="zh-CN" altLang="en-US" dirty="0" smtClean="0"/>
              <a:t>，控制</a:t>
            </a:r>
            <a:r>
              <a:rPr lang="en-US" altLang="zh-CN" dirty="0" smtClean="0"/>
              <a:t>GPU</a:t>
            </a:r>
            <a:r>
              <a:rPr lang="zh-CN" altLang="en-US" dirty="0" smtClean="0"/>
              <a:t>渲染。</a:t>
            </a:r>
            <a:r>
              <a:rPr lang="en-US" altLang="zh-CN" dirty="0" smtClean="0"/>
              <a:t>3.</a:t>
            </a:r>
            <a:r>
              <a:rPr lang="zh-CN" altLang="en-US" dirty="0" smtClean="0"/>
              <a:t>清除类</a:t>
            </a:r>
            <a:r>
              <a:rPr lang="en-US" altLang="zh-CN" dirty="0" smtClean="0"/>
              <a:t>API</a:t>
            </a:r>
            <a:r>
              <a:rPr lang="zh-CN" altLang="en-US" dirty="0" smtClean="0"/>
              <a:t>，清除程序占用的显卡资源。</a:t>
            </a:r>
            <a:endParaRPr lang="en-US" altLang="zh-CN" dirty="0" smtClean="0"/>
          </a:p>
          <a:p>
            <a:r>
              <a:rPr lang="en-US" altLang="zh-CN" dirty="0" smtClean="0"/>
              <a:t>4.</a:t>
            </a:r>
            <a:r>
              <a:rPr lang="zh-CN" altLang="en-US" dirty="0" smtClean="0"/>
              <a:t>早期是硬件的设计影响</a:t>
            </a:r>
            <a:r>
              <a:rPr lang="en-US" altLang="zh-CN" dirty="0" smtClean="0"/>
              <a:t>API</a:t>
            </a:r>
            <a:r>
              <a:rPr lang="zh-CN" altLang="en-US" dirty="0" smtClean="0"/>
              <a:t>的设计</a:t>
            </a:r>
            <a:r>
              <a:rPr lang="en-US" altLang="zh-CN" dirty="0" smtClean="0"/>
              <a:t>,</a:t>
            </a:r>
            <a:r>
              <a:rPr lang="zh-CN" altLang="en-US" dirty="0" smtClean="0"/>
              <a:t>现在是软件</a:t>
            </a:r>
            <a:r>
              <a:rPr lang="en-US" altLang="zh-CN" dirty="0" smtClean="0"/>
              <a:t>API</a:t>
            </a:r>
            <a:r>
              <a:rPr lang="zh-CN" altLang="en-US" dirty="0" smtClean="0"/>
              <a:t>的设计指导硬件的设计。</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前面我们讲过</a:t>
            </a:r>
            <a:r>
              <a:rPr lang="en-US" altLang="zh-CN" dirty="0" smtClean="0"/>
              <a:t>Unity</a:t>
            </a:r>
            <a:r>
              <a:rPr lang="zh-CN" altLang="en-US" dirty="0" smtClean="0"/>
              <a:t>是基于组件对象模型架构的，一个实体由一个</a:t>
            </a:r>
            <a:r>
              <a:rPr lang="en-US" altLang="zh-CN" dirty="0" err="1" smtClean="0"/>
              <a:t>GameObject</a:t>
            </a:r>
            <a:r>
              <a:rPr lang="zh-CN" altLang="en-US" dirty="0" smtClean="0"/>
              <a:t>和挂载在它身上的</a:t>
            </a:r>
            <a:endParaRPr lang="en-US" altLang="zh-CN" dirty="0" smtClean="0"/>
          </a:p>
          <a:p>
            <a:r>
              <a:rPr lang="zh-CN" altLang="en-US" dirty="0" smtClean="0"/>
              <a:t>一些列组件构成？</a:t>
            </a:r>
            <a:r>
              <a:rPr lang="zh-CN" altLang="en-US" b="1" dirty="0" smtClean="0"/>
              <a:t>那么，想象一下</a:t>
            </a:r>
            <a:r>
              <a:rPr lang="en-US" altLang="zh-CN" b="1" dirty="0" err="1" smtClean="0"/>
              <a:t>GameObject</a:t>
            </a:r>
            <a:r>
              <a:rPr lang="zh-CN" altLang="en-US" b="1" dirty="0" smtClean="0"/>
              <a:t>类，应该设计了哪些接口呢？</a:t>
            </a:r>
            <a:endParaRPr lang="en-US" altLang="zh-CN" b="1" dirty="0" smtClean="0"/>
          </a:p>
          <a:p>
            <a:endParaRPr lang="en-US" altLang="zh-CN" b="1" dirty="0" smtClean="0"/>
          </a:p>
          <a:p>
            <a:r>
              <a:rPr lang="en-US" altLang="zh-CN" b="1" dirty="0" smtClean="0"/>
              <a:t>2.</a:t>
            </a:r>
            <a:r>
              <a:rPr lang="zh-CN" altLang="en-US" b="1" dirty="0" smtClean="0"/>
              <a:t>应该抓住纲领，理解这类设计的定位，自然就知道这个类有哪些</a:t>
            </a:r>
            <a:r>
              <a:rPr lang="en-US" altLang="zh-CN" b="1" dirty="0" smtClean="0"/>
              <a:t>API</a:t>
            </a:r>
            <a:r>
              <a:rPr lang="zh-CN" altLang="en-US" b="1" dirty="0" smtClean="0"/>
              <a:t>可用了，而不需要去记</a:t>
            </a:r>
            <a:r>
              <a:rPr lang="en-US" altLang="zh-CN" b="1" dirty="0" err="1" smtClean="0"/>
              <a:t>Api</a:t>
            </a:r>
            <a:r>
              <a:rPr lang="zh-CN" altLang="en-US" b="1" dirty="0" smtClean="0"/>
              <a:t>接口。</a:t>
            </a:r>
            <a:endParaRPr lang="en-US" altLang="zh-CN" b="1" dirty="0" smtClean="0"/>
          </a:p>
          <a:p>
            <a:endParaRPr lang="en-US" altLang="zh-CN" b="1" dirty="0" smtClean="0"/>
          </a:p>
          <a:p>
            <a:r>
              <a:rPr lang="en-US" altLang="zh-CN" b="1" dirty="0" smtClean="0"/>
              <a:t>3.SendMessage*</a:t>
            </a:r>
            <a:r>
              <a:rPr lang="zh-CN" altLang="en-US" b="1" dirty="0" smtClean="0"/>
              <a:t>这类接口，实际应用中应该尽量避免使用</a:t>
            </a:r>
            <a:r>
              <a:rPr lang="en-US" altLang="zh-CN" b="1" dirty="0" smtClean="0"/>
              <a:t>,</a:t>
            </a:r>
            <a:r>
              <a:rPr lang="zh-CN" altLang="en-US" b="1" dirty="0" smtClean="0"/>
              <a:t>尤其是在帧循环的地方，它是基于</a:t>
            </a:r>
            <a:r>
              <a:rPr lang="en-US" altLang="zh-CN" b="1" dirty="0" err="1" smtClean="0"/>
              <a:t>.net</a:t>
            </a:r>
            <a:r>
              <a:rPr lang="zh-CN" altLang="en-US" b="1" dirty="0" smtClean="0"/>
              <a:t>的反射机制实现的。效率比较低。</a:t>
            </a:r>
            <a:endParaRPr lang="en-US" altLang="zh-CN" b="1" dirty="0" smtClean="0"/>
          </a:p>
          <a:p>
            <a:endParaRPr lang="en-US" altLang="zh-CN" b="1" dirty="0" smtClean="0"/>
          </a:p>
          <a:p>
            <a:r>
              <a:rPr lang="en-US" altLang="zh-CN" b="1" dirty="0" smtClean="0"/>
              <a:t>4.GameObject.Find</a:t>
            </a:r>
            <a:r>
              <a:rPr lang="zh-CN" altLang="en-US" b="1" dirty="0" smtClean="0"/>
              <a:t>这个接口只能查找到激活对象</a:t>
            </a:r>
            <a:endParaRPr lang="zh-CN" altLang="en-US" b="1"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30</a:t>
            </a:fld>
            <a:endParaRPr kumimoji="1" lang="zh-CN" altLang="en-US"/>
          </a:p>
        </p:txBody>
      </p:sp>
    </p:spTree>
    <p:extLst>
      <p:ext uri="{BB962C8B-B14F-4D97-AF65-F5344CB8AC3E}">
        <p14:creationId xmlns:p14="http://schemas.microsoft.com/office/powerpoint/2010/main" val="2624467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a:t>
            </a:r>
            <a:r>
              <a:rPr lang="en-US" altLang="zh-CN" dirty="0" smtClean="0"/>
              <a:t>:</a:t>
            </a:r>
            <a:r>
              <a:rPr lang="zh-CN" altLang="en-US" dirty="0" smtClean="0"/>
              <a:t>通过代码创建，带有</a:t>
            </a:r>
            <a:r>
              <a:rPr lang="en-US" altLang="zh-CN" dirty="0" err="1" smtClean="0"/>
              <a:t>MouseOn</a:t>
            </a:r>
            <a:r>
              <a:rPr lang="zh-CN" altLang="en-US" dirty="0" smtClean="0"/>
              <a:t>组件的立方体对象。</a:t>
            </a:r>
            <a:endParaRPr lang="en-US" altLang="zh-CN" dirty="0" smtClean="0"/>
          </a:p>
          <a:p>
            <a:endParaRPr lang="en-US" altLang="zh-CN" dirty="0" smtClean="0"/>
          </a:p>
          <a:p>
            <a:r>
              <a:rPr lang="en-US" altLang="zh-CN" dirty="0" smtClean="0"/>
              <a:t>//</a:t>
            </a:r>
            <a:r>
              <a:rPr lang="zh-CN" altLang="en-US" dirty="0" smtClean="0"/>
              <a:t>代码如下</a:t>
            </a:r>
            <a:r>
              <a:rPr lang="zh-CN" altLang="en-US" baseline="0" dirty="0" smtClean="0"/>
              <a:t> </a:t>
            </a:r>
            <a:endParaRPr lang="en-US" altLang="zh-CN" dirty="0" smtClean="0"/>
          </a:p>
          <a:p>
            <a:r>
              <a:rPr lang="en-US" altLang="zh-CN" sz="1200" kern="1200" dirty="0" smtClean="0">
                <a:solidFill>
                  <a:schemeClr val="tx1"/>
                </a:solidFill>
                <a:latin typeface="+mn-lt"/>
                <a:ea typeface="+mn-ea"/>
                <a:cs typeface="+mn-cs"/>
              </a:rPr>
              <a:t>public class </a:t>
            </a:r>
            <a:r>
              <a:rPr lang="en-US" altLang="zh-CN" sz="1200" kern="1200" dirty="0" err="1" smtClean="0">
                <a:solidFill>
                  <a:schemeClr val="tx1"/>
                </a:solidFill>
                <a:latin typeface="+mn-lt"/>
                <a:ea typeface="+mn-ea"/>
                <a:cs typeface="+mn-cs"/>
              </a:rPr>
              <a:t>CubeCreator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MonoBehaviour</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private void </a:t>
            </a:r>
            <a:r>
              <a:rPr lang="en-US" altLang="zh-CN" sz="1200" kern="1200" dirty="0" err="1" smtClean="0">
                <a:solidFill>
                  <a:schemeClr val="tx1"/>
                </a:solidFill>
                <a:latin typeface="+mn-lt"/>
                <a:ea typeface="+mn-ea"/>
                <a:cs typeface="+mn-cs"/>
              </a:rPr>
              <a:t>OnGUI</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GUILayout.Button</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创建</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this.CreateCube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void </a:t>
            </a:r>
            <a:r>
              <a:rPr lang="en-US" altLang="zh-CN" sz="1200" kern="1200" dirty="0" err="1" smtClean="0">
                <a:solidFill>
                  <a:schemeClr val="tx1"/>
                </a:solidFill>
                <a:latin typeface="+mn-lt"/>
                <a:ea typeface="+mn-ea"/>
                <a:cs typeface="+mn-cs"/>
              </a:rPr>
              <a:t>CreateCube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obj</a:t>
            </a:r>
            <a:r>
              <a:rPr lang="en-US" altLang="zh-CN" sz="1200" kern="1200" dirty="0" smtClean="0">
                <a:solidFill>
                  <a:schemeClr val="tx1"/>
                </a:solidFill>
                <a:latin typeface="+mn-lt"/>
                <a:ea typeface="+mn-ea"/>
                <a:cs typeface="+mn-cs"/>
              </a:rPr>
              <a:t> = new </a:t>
            </a:r>
            <a:r>
              <a:rPr lang="en-US" altLang="zh-CN" sz="1200" kern="1200" dirty="0" err="1" smtClean="0">
                <a:solidFill>
                  <a:schemeClr val="tx1"/>
                </a:solidFill>
                <a:latin typeface="+mn-lt"/>
                <a:ea typeface="+mn-ea"/>
                <a:cs typeface="+mn-cs"/>
              </a:rPr>
              <a:t>GameObject</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mf = </a:t>
            </a:r>
            <a:r>
              <a:rPr lang="en-US" altLang="zh-CN" sz="1200" kern="1200" dirty="0" err="1" smtClean="0">
                <a:solidFill>
                  <a:schemeClr val="tx1"/>
                </a:solidFill>
                <a:latin typeface="+mn-lt"/>
                <a:ea typeface="+mn-ea"/>
                <a:cs typeface="+mn-cs"/>
              </a:rPr>
              <a:t>obj.AddComponent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MeshFilter</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mf.mesh</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Resources.Load</a:t>
            </a:r>
            <a:r>
              <a:rPr lang="en-US" altLang="zh-CN" sz="1200" kern="1200" dirty="0" smtClean="0">
                <a:solidFill>
                  <a:schemeClr val="tx1"/>
                </a:solidFill>
                <a:latin typeface="+mn-lt"/>
                <a:ea typeface="+mn-ea"/>
                <a:cs typeface="+mn-cs"/>
              </a:rPr>
              <a:t>&lt;Mesh&gt;("cube");</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obj.AddComponent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MeshRenderer</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mr.material</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Resources.Load</a:t>
            </a:r>
            <a:r>
              <a:rPr lang="en-US" altLang="zh-CN" sz="1200" kern="1200" dirty="0" smtClean="0">
                <a:solidFill>
                  <a:schemeClr val="tx1"/>
                </a:solidFill>
                <a:latin typeface="+mn-lt"/>
                <a:ea typeface="+mn-ea"/>
                <a:cs typeface="+mn-cs"/>
              </a:rPr>
              <a:t>&lt;Material&gt;("</a:t>
            </a:r>
            <a:r>
              <a:rPr lang="en-US" altLang="zh-CN" sz="1200" kern="1200" dirty="0" err="1" smtClean="0">
                <a:solidFill>
                  <a:schemeClr val="tx1"/>
                </a:solidFill>
                <a:latin typeface="+mn-lt"/>
                <a:ea typeface="+mn-ea"/>
                <a:cs typeface="+mn-cs"/>
              </a:rPr>
              <a:t>Unlit_Cube</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bc</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obj.AddComponent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BoxCollider</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mo</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obj.AddComponent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MouseOn</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mo.MouseOnColor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Color.red</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obj.AddComponent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Rigidbody</a:t>
            </a:r>
            <a:r>
              <a:rPr lang="en-US" altLang="zh-CN" sz="1200" kern="1200" dirty="0" smtClean="0">
                <a:solidFill>
                  <a:schemeClr val="tx1"/>
                </a:solidFill>
                <a:latin typeface="+mn-lt"/>
                <a:ea typeface="+mn-ea"/>
                <a:cs typeface="+mn-cs"/>
              </a:rPr>
              <a:t>&gt;();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31</a:t>
            </a:fld>
            <a:endParaRPr kumimoji="1" lang="zh-CN" altLang="en-US"/>
          </a:p>
        </p:txBody>
      </p:sp>
    </p:spTree>
    <p:extLst>
      <p:ext uri="{BB962C8B-B14F-4D97-AF65-F5344CB8AC3E}">
        <p14:creationId xmlns:p14="http://schemas.microsoft.com/office/powerpoint/2010/main" val="760845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位置可以用一向量表示。</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缩放也可以用向量表示。</a:t>
            </a:r>
            <a:endParaRPr lang="en-US" altLang="zh-CN" dirty="0" smtClean="0"/>
          </a:p>
          <a:p>
            <a:r>
              <a:rPr lang="en-US" altLang="zh-CN" dirty="0" smtClean="0"/>
              <a:t>3.</a:t>
            </a:r>
            <a:r>
              <a:rPr lang="zh-CN" altLang="en-US" dirty="0" smtClean="0"/>
              <a:t>旋转可以用四元数表示。</a:t>
            </a:r>
          </a:p>
          <a:p>
            <a:endParaRPr lang="en-US" altLang="zh-CN" dirty="0" smtClean="0"/>
          </a:p>
          <a:p>
            <a:r>
              <a:rPr lang="zh-CN" altLang="en-US" dirty="0" smtClean="0"/>
              <a:t>问</a:t>
            </a:r>
            <a:r>
              <a:rPr lang="en-US" altLang="zh-CN" dirty="0" smtClean="0"/>
              <a:t>:</a:t>
            </a:r>
            <a:r>
              <a:rPr lang="zh-CN" altLang="en-US" dirty="0" smtClean="0"/>
              <a:t>有没有统一的处理方式呢？统一很重要，统一的表示方式和运算规则将大大简化设计。</a:t>
            </a:r>
            <a:endParaRPr lang="en-US" altLang="zh-CN" dirty="0" smtClean="0"/>
          </a:p>
          <a:p>
            <a:r>
              <a:rPr lang="zh-CN" altLang="en-US" dirty="0" smtClean="0"/>
              <a:t>答</a:t>
            </a:r>
            <a:r>
              <a:rPr lang="en-US" altLang="zh-CN" dirty="0" smtClean="0"/>
              <a:t>:</a:t>
            </a:r>
            <a:r>
              <a:rPr lang="zh-CN" altLang="en-US" dirty="0" smtClean="0"/>
              <a:t>矩阵。关于矩阵，因为要讲清除，需要很多节课程，而且我的实际开发中也很少直接使用它们，所以这里不细讲。</a:t>
            </a:r>
            <a:endParaRPr lang="en-US" altLang="zh-CN" dirty="0" smtClean="0"/>
          </a:p>
          <a:p>
            <a:r>
              <a:rPr lang="zh-CN" altLang="en-US" dirty="0" smtClean="0"/>
              <a:t>如果问题可以在课后提问。大家只需要知道，这三种属性背后都有一个</a:t>
            </a:r>
            <a:r>
              <a:rPr lang="en-US" altLang="zh-CN" dirty="0" smtClean="0"/>
              <a:t>4x4</a:t>
            </a:r>
            <a:r>
              <a:rPr lang="zh-CN" altLang="en-US" dirty="0" smtClean="0"/>
              <a:t>的矩阵与之对应。</a:t>
            </a:r>
            <a:endParaRPr lang="en-US" altLang="zh-CN" dirty="0" smtClean="0"/>
          </a:p>
          <a:p>
            <a:endParaRPr lang="en-US" altLang="zh-CN" dirty="0" smtClean="0"/>
          </a:p>
          <a:p>
            <a:r>
              <a:rPr lang="en-US" altLang="zh-CN" dirty="0" smtClean="0"/>
              <a:t>2.</a:t>
            </a:r>
            <a:r>
              <a:rPr lang="zh-CN" altLang="en-US" dirty="0" smtClean="0"/>
              <a:t>注意</a:t>
            </a:r>
            <a:r>
              <a:rPr lang="zh-CN" altLang="en-US" b="1" dirty="0" smtClean="0"/>
              <a:t>局部属性</a:t>
            </a:r>
            <a:r>
              <a:rPr lang="zh-CN" altLang="en-US" dirty="0" smtClean="0"/>
              <a:t>和</a:t>
            </a:r>
            <a:r>
              <a:rPr lang="zh-CN" altLang="en-US" b="1" dirty="0" smtClean="0"/>
              <a:t>全局属性</a:t>
            </a:r>
            <a:r>
              <a:rPr lang="zh-CN" altLang="en-US" dirty="0" smtClean="0"/>
              <a:t>的区别</a:t>
            </a:r>
            <a:r>
              <a:rPr lang="en-US" altLang="zh-CN" dirty="0" smtClean="0"/>
              <a:t>(</a:t>
            </a:r>
            <a:r>
              <a:rPr lang="zh-CN" altLang="en-US" dirty="0" smtClean="0"/>
              <a:t>比如</a:t>
            </a:r>
            <a:r>
              <a:rPr lang="en-US" altLang="zh-CN" dirty="0" smtClean="0"/>
              <a:t>:</a:t>
            </a:r>
            <a:r>
              <a:rPr lang="en-US" altLang="zh-CN" dirty="0" err="1" smtClean="0"/>
              <a:t>localPosition</a:t>
            </a:r>
            <a:r>
              <a:rPr lang="zh-CN" altLang="en-US" dirty="0" smtClean="0"/>
              <a:t>和</a:t>
            </a:r>
            <a:r>
              <a:rPr lang="en-US" altLang="zh-CN" dirty="0" smtClean="0"/>
              <a:t>position)</a:t>
            </a:r>
          </a:p>
          <a:p>
            <a:r>
              <a:rPr lang="zh-CN" altLang="en-US" dirty="0" smtClean="0"/>
              <a:t>编辑器中提供编辑的是局部属性</a:t>
            </a:r>
            <a:r>
              <a:rPr lang="en-US" altLang="zh-CN" dirty="0" smtClean="0"/>
              <a:t>(</a:t>
            </a:r>
            <a:r>
              <a:rPr lang="zh-CN" altLang="en-US" dirty="0" smtClean="0"/>
              <a:t>在父节点的局部坐标系下的属性</a:t>
            </a:r>
            <a:r>
              <a:rPr lang="en-US" altLang="zh-CN" dirty="0" smtClean="0"/>
              <a:t>)</a:t>
            </a:r>
          </a:p>
          <a:p>
            <a:endParaRPr lang="en-US" altLang="zh-CN" dirty="0" smtClean="0"/>
          </a:p>
          <a:p>
            <a:r>
              <a:rPr lang="zh-CN" altLang="en-US" dirty="0" smtClean="0"/>
              <a:t>实验</a:t>
            </a:r>
            <a:r>
              <a:rPr lang="en-US" altLang="zh-CN" dirty="0" smtClean="0"/>
              <a:t>:</a:t>
            </a:r>
            <a:r>
              <a:rPr lang="zh-CN" altLang="en-US" dirty="0" smtClean="0"/>
              <a:t>实现拖拽立方体的效果。</a:t>
            </a:r>
            <a:endParaRPr lang="en-US" altLang="zh-CN" dirty="0" smtClean="0"/>
          </a:p>
          <a:p>
            <a:r>
              <a:rPr lang="en-US" altLang="zh-CN" dirty="0" smtClean="0"/>
              <a:t>//</a:t>
            </a:r>
          </a:p>
          <a:p>
            <a:r>
              <a:rPr lang="en-US" altLang="zh-CN" sz="1200" kern="1200" dirty="0" smtClean="0">
                <a:solidFill>
                  <a:schemeClr val="tx1"/>
                </a:solidFill>
                <a:latin typeface="+mn-lt"/>
                <a:ea typeface="+mn-ea"/>
                <a:cs typeface="+mn-cs"/>
              </a:rPr>
              <a:t> private </a:t>
            </a:r>
            <a:r>
              <a:rPr lang="en-US" altLang="zh-CN" sz="1200" kern="1200" dirty="0" err="1" smtClean="0">
                <a:solidFill>
                  <a:schemeClr val="tx1"/>
                </a:solidFill>
                <a:latin typeface="+mn-lt"/>
                <a:ea typeface="+mn-ea"/>
                <a:cs typeface="+mn-cs"/>
              </a:rPr>
              <a:t>Rigidbody</a:t>
            </a:r>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rigidBody</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private </a:t>
            </a:r>
            <a:r>
              <a:rPr lang="en-US" altLang="zh-CN" sz="1200" kern="1200" dirty="0" err="1" smtClean="0">
                <a:solidFill>
                  <a:schemeClr val="tx1"/>
                </a:solidFill>
                <a:latin typeface="+mn-lt"/>
                <a:ea typeface="+mn-ea"/>
                <a:cs typeface="+mn-cs"/>
              </a:rPr>
              <a:t>LineRenderer</a:t>
            </a:r>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lineRender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private Vector2 _</a:t>
            </a:r>
            <a:r>
              <a:rPr lang="en-US" altLang="zh-CN" sz="1200" kern="1200" dirty="0" err="1" smtClean="0">
                <a:solidFill>
                  <a:schemeClr val="tx1"/>
                </a:solidFill>
                <a:latin typeface="+mn-lt"/>
                <a:ea typeface="+mn-ea"/>
                <a:cs typeface="+mn-cs"/>
              </a:rPr>
              <a:t>oldPos</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[Range(0,1)]</a:t>
            </a:r>
          </a:p>
          <a:p>
            <a:r>
              <a:rPr lang="en-US" altLang="zh-CN" sz="1200" kern="1200" dirty="0" smtClean="0">
                <a:solidFill>
                  <a:schemeClr val="tx1"/>
                </a:solidFill>
                <a:latin typeface="+mn-lt"/>
                <a:ea typeface="+mn-ea"/>
                <a:cs typeface="+mn-cs"/>
              </a:rPr>
              <a:t>    public float Factor = 0.1f;</a:t>
            </a:r>
          </a:p>
          <a:p>
            <a:r>
              <a:rPr lang="en-US" altLang="zh-CN" sz="1200" kern="1200" dirty="0" smtClean="0">
                <a:solidFill>
                  <a:schemeClr val="tx1"/>
                </a:solidFill>
                <a:latin typeface="+mn-lt"/>
                <a:ea typeface="+mn-ea"/>
                <a:cs typeface="+mn-cs"/>
              </a:rPr>
              <a:t>    public bool </a:t>
            </a:r>
            <a:r>
              <a:rPr lang="en-US" altLang="zh-CN" sz="1200" kern="1200" dirty="0" err="1" smtClean="0">
                <a:solidFill>
                  <a:schemeClr val="tx1"/>
                </a:solidFill>
                <a:latin typeface="+mn-lt"/>
                <a:ea typeface="+mn-ea"/>
                <a:cs typeface="+mn-cs"/>
              </a:rPr>
              <a:t>EnableDrag</a:t>
            </a:r>
            <a:r>
              <a:rPr lang="en-US" altLang="zh-CN" sz="1200" kern="1200" dirty="0" smtClean="0">
                <a:solidFill>
                  <a:schemeClr val="tx1"/>
                </a:solidFill>
                <a:latin typeface="+mn-lt"/>
                <a:ea typeface="+mn-ea"/>
                <a:cs typeface="+mn-cs"/>
              </a:rPr>
              <a:t> = true;</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void Update () {</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this.IsMouseOn</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EnableDrag</a:t>
            </a:r>
            <a:r>
              <a:rPr lang="en-US" altLang="zh-CN" sz="1200" kern="1200" dirty="0" smtClean="0">
                <a:solidFill>
                  <a:schemeClr val="tx1"/>
                </a:solidFill>
                <a:latin typeface="+mn-lt"/>
                <a:ea typeface="+mn-ea"/>
                <a:cs typeface="+mn-cs"/>
              </a:rPr>
              <a:t> &amp;&amp; </a:t>
            </a:r>
            <a:r>
              <a:rPr lang="en-US" altLang="zh-CN" sz="1200" kern="1200" dirty="0" err="1" smtClean="0">
                <a:solidFill>
                  <a:schemeClr val="tx1"/>
                </a:solidFill>
                <a:latin typeface="+mn-lt"/>
                <a:ea typeface="+mn-ea"/>
                <a:cs typeface="+mn-cs"/>
              </a:rPr>
              <a:t>Input.GetMouseButtonDown</a:t>
            </a:r>
            <a:r>
              <a:rPr lang="en-US" altLang="zh-CN" sz="1200" kern="1200" dirty="0" smtClean="0">
                <a:solidFill>
                  <a:schemeClr val="tx1"/>
                </a:solidFill>
                <a:latin typeface="+mn-lt"/>
                <a:ea typeface="+mn-ea"/>
                <a:cs typeface="+mn-cs"/>
              </a:rPr>
              <a:t>(0))</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isFollowMouse</a:t>
            </a:r>
            <a:r>
              <a:rPr lang="en-US" altLang="zh-CN" sz="1200" kern="1200" dirty="0" smtClean="0">
                <a:solidFill>
                  <a:schemeClr val="tx1"/>
                </a:solidFill>
                <a:latin typeface="+mn-lt"/>
                <a:ea typeface="+mn-ea"/>
                <a:cs typeface="+mn-cs"/>
              </a:rPr>
              <a:t> = true;</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oldPos</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Input.mousePosition</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mat.SetColor</a:t>
            </a:r>
            <a:r>
              <a:rPr lang="en-US" altLang="zh-CN" sz="1200" kern="1200" dirty="0" smtClean="0">
                <a:solidFill>
                  <a:schemeClr val="tx1"/>
                </a:solidFill>
                <a:latin typeface="+mn-lt"/>
                <a:ea typeface="+mn-ea"/>
                <a:cs typeface="+mn-cs"/>
              </a:rPr>
              <a:t>("_Color", </a:t>
            </a:r>
            <a:r>
              <a:rPr lang="en-US" altLang="zh-CN" sz="1200" kern="1200" dirty="0" err="1" smtClean="0">
                <a:solidFill>
                  <a:schemeClr val="tx1"/>
                </a:solidFill>
                <a:latin typeface="+mn-lt"/>
                <a:ea typeface="+mn-ea"/>
                <a:cs typeface="+mn-cs"/>
              </a:rPr>
              <a:t>this.MouseOnColor</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else</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mat.SetColor</a:t>
            </a:r>
            <a:r>
              <a:rPr lang="en-US" altLang="zh-CN" sz="1200" kern="1200" dirty="0" smtClean="0">
                <a:solidFill>
                  <a:schemeClr val="tx1"/>
                </a:solidFill>
                <a:latin typeface="+mn-lt"/>
                <a:ea typeface="+mn-ea"/>
                <a:cs typeface="+mn-cs"/>
              </a:rPr>
              <a:t>("_Color", this._</a:t>
            </a:r>
            <a:r>
              <a:rPr lang="en-US" altLang="zh-CN" sz="1200" kern="1200" dirty="0" err="1" smtClean="0">
                <a:solidFill>
                  <a:schemeClr val="tx1"/>
                </a:solidFill>
                <a:latin typeface="+mn-lt"/>
                <a:ea typeface="+mn-ea"/>
                <a:cs typeface="+mn-cs"/>
              </a:rPr>
              <a:t>OldColor</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RaycastHit</a:t>
            </a:r>
            <a:r>
              <a:rPr lang="en-US" altLang="zh-CN" sz="1200" kern="1200" dirty="0" smtClean="0">
                <a:solidFill>
                  <a:schemeClr val="tx1"/>
                </a:solidFill>
                <a:latin typeface="+mn-lt"/>
                <a:ea typeface="+mn-ea"/>
                <a:cs typeface="+mn-cs"/>
              </a:rPr>
              <a:t> hit;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this.EnableDrag</a:t>
            </a:r>
            <a:r>
              <a:rPr lang="en-US" altLang="zh-CN" sz="1200" kern="1200" dirty="0" smtClean="0">
                <a:solidFill>
                  <a:schemeClr val="tx1"/>
                </a:solidFill>
                <a:latin typeface="+mn-lt"/>
                <a:ea typeface="+mn-ea"/>
                <a:cs typeface="+mn-cs"/>
              </a:rPr>
              <a:t> &amp;&amp; this._</a:t>
            </a:r>
            <a:r>
              <a:rPr lang="en-US" altLang="zh-CN" sz="1200" kern="1200" dirty="0" err="1" smtClean="0">
                <a:solidFill>
                  <a:schemeClr val="tx1"/>
                </a:solidFill>
                <a:latin typeface="+mn-lt"/>
                <a:ea typeface="+mn-ea"/>
                <a:cs typeface="+mn-cs"/>
              </a:rPr>
              <a:t>isFollowMouse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pos</a:t>
            </a:r>
            <a:r>
              <a:rPr lang="en-US" altLang="zh-CN" sz="1200" kern="1200" dirty="0" smtClean="0">
                <a:solidFill>
                  <a:schemeClr val="tx1"/>
                </a:solidFill>
                <a:latin typeface="+mn-lt"/>
                <a:ea typeface="+mn-ea"/>
                <a:cs typeface="+mn-cs"/>
              </a:rPr>
              <a:t> = (Vector2)</a:t>
            </a:r>
            <a:r>
              <a:rPr lang="en-US" altLang="zh-CN" sz="1200" kern="1200" dirty="0" err="1" smtClean="0">
                <a:solidFill>
                  <a:schemeClr val="tx1"/>
                </a:solidFill>
                <a:latin typeface="+mn-lt"/>
                <a:ea typeface="+mn-ea"/>
                <a:cs typeface="+mn-cs"/>
              </a:rPr>
              <a:t>Input.mousePosition</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dir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pos</a:t>
            </a:r>
            <a:r>
              <a:rPr lang="en-US" altLang="zh-CN" sz="1200" kern="1200" dirty="0" smtClean="0">
                <a:solidFill>
                  <a:schemeClr val="tx1"/>
                </a:solidFill>
                <a:latin typeface="+mn-lt"/>
                <a:ea typeface="+mn-ea"/>
                <a:cs typeface="+mn-cs"/>
              </a:rPr>
              <a:t> - this._</a:t>
            </a:r>
            <a:r>
              <a:rPr lang="en-US" altLang="zh-CN" sz="1200" kern="1200" dirty="0" err="1" smtClean="0">
                <a:solidFill>
                  <a:schemeClr val="tx1"/>
                </a:solidFill>
                <a:latin typeface="+mn-lt"/>
                <a:ea typeface="+mn-ea"/>
                <a:cs typeface="+mn-cs"/>
              </a:rPr>
              <a:t>oldPos</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dir.magnitude</a:t>
            </a:r>
            <a:r>
              <a:rPr lang="en-US" altLang="zh-CN" sz="1200" kern="1200" dirty="0" smtClean="0">
                <a:solidFill>
                  <a:schemeClr val="tx1"/>
                </a:solidFill>
                <a:latin typeface="+mn-lt"/>
                <a:ea typeface="+mn-ea"/>
                <a:cs typeface="+mn-cs"/>
              </a:rPr>
              <a:t> &gt; 0.1f)</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dir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dir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this.Factor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this.transform.position</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this.transform.position</a:t>
            </a:r>
            <a:r>
              <a:rPr lang="en-US" altLang="zh-CN" sz="1200" kern="1200" dirty="0" smtClean="0">
                <a:solidFill>
                  <a:schemeClr val="tx1"/>
                </a:solidFill>
                <a:latin typeface="+mn-lt"/>
                <a:ea typeface="+mn-ea"/>
                <a:cs typeface="+mn-cs"/>
              </a:rPr>
              <a:t> + new Vector3(</a:t>
            </a:r>
            <a:r>
              <a:rPr lang="en-US" altLang="zh-CN" sz="1200" kern="1200" dirty="0" err="1" smtClean="0">
                <a:solidFill>
                  <a:schemeClr val="tx1"/>
                </a:solidFill>
                <a:latin typeface="+mn-lt"/>
                <a:ea typeface="+mn-ea"/>
                <a:cs typeface="+mn-cs"/>
              </a:rPr>
              <a:t>dir.x</a:t>
            </a:r>
            <a:r>
              <a:rPr lang="en-US" altLang="zh-CN" sz="1200" kern="1200" dirty="0" smtClean="0">
                <a:solidFill>
                  <a:schemeClr val="tx1"/>
                </a:solidFill>
                <a:latin typeface="+mn-lt"/>
                <a:ea typeface="+mn-ea"/>
                <a:cs typeface="+mn-cs"/>
              </a:rPr>
              <a:t>, 0, </a:t>
            </a:r>
            <a:r>
              <a:rPr lang="en-US" altLang="zh-CN" sz="1200" kern="1200" dirty="0" err="1" smtClean="0">
                <a:solidFill>
                  <a:schemeClr val="tx1"/>
                </a:solidFill>
                <a:latin typeface="+mn-lt"/>
                <a:ea typeface="+mn-ea"/>
                <a:cs typeface="+mn-cs"/>
              </a:rPr>
              <a:t>dir.y</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oldPos</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pos</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Input.GetMouseButtonUp</a:t>
            </a:r>
            <a:r>
              <a:rPr lang="en-US" altLang="zh-CN" sz="1200" kern="1200" dirty="0" smtClean="0">
                <a:solidFill>
                  <a:schemeClr val="tx1"/>
                </a:solidFill>
                <a:latin typeface="+mn-lt"/>
                <a:ea typeface="+mn-ea"/>
                <a:cs typeface="+mn-cs"/>
              </a:rPr>
              <a:t>(0))</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isFollowMouse</a:t>
            </a:r>
            <a:r>
              <a:rPr lang="en-US" altLang="zh-CN" sz="1200" kern="1200" dirty="0" smtClean="0">
                <a:solidFill>
                  <a:schemeClr val="tx1"/>
                </a:solidFill>
                <a:latin typeface="+mn-lt"/>
                <a:ea typeface="+mn-ea"/>
                <a:cs typeface="+mn-cs"/>
              </a:rPr>
              <a:t> = false;</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rigidBody.useGravity</a:t>
            </a:r>
            <a:r>
              <a:rPr lang="en-US" altLang="zh-CN" sz="1200" kern="1200" dirty="0" smtClean="0">
                <a:solidFill>
                  <a:schemeClr val="tx1"/>
                </a:solidFill>
                <a:latin typeface="+mn-lt"/>
                <a:ea typeface="+mn-ea"/>
                <a:cs typeface="+mn-cs"/>
              </a:rPr>
              <a:t> = true;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Physics.Raycast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this.transform.position</a:t>
            </a:r>
            <a:r>
              <a:rPr lang="en-US" altLang="zh-CN" sz="1200" kern="1200" dirty="0" smtClean="0">
                <a:solidFill>
                  <a:schemeClr val="tx1"/>
                </a:solidFill>
                <a:latin typeface="+mn-lt"/>
                <a:ea typeface="+mn-ea"/>
                <a:cs typeface="+mn-cs"/>
              </a:rPr>
              <a:t>, Vector3.down, out </a:t>
            </a:r>
            <a:r>
              <a:rPr lang="en-US" altLang="zh-CN" sz="1200" kern="1200" dirty="0" err="1" smtClean="0">
                <a:solidFill>
                  <a:schemeClr val="tx1"/>
                </a:solidFill>
                <a:latin typeface="+mn-lt"/>
                <a:ea typeface="+mn-ea"/>
                <a:cs typeface="+mn-cs"/>
              </a:rPr>
              <a:t>hit,Mathf.Infinity</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LayerMask.GetMask</a:t>
            </a:r>
            <a:r>
              <a:rPr lang="en-US" altLang="zh-CN" sz="1200" kern="1200" dirty="0" smtClean="0">
                <a:solidFill>
                  <a:schemeClr val="tx1"/>
                </a:solidFill>
                <a:latin typeface="+mn-lt"/>
                <a:ea typeface="+mn-ea"/>
                <a:cs typeface="+mn-cs"/>
              </a:rPr>
              <a:t>("Plane")))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lineRender.positionCount</a:t>
            </a:r>
            <a:r>
              <a:rPr lang="en-US" altLang="zh-CN" sz="1200" kern="1200" dirty="0" smtClean="0">
                <a:solidFill>
                  <a:schemeClr val="tx1"/>
                </a:solidFill>
                <a:latin typeface="+mn-lt"/>
                <a:ea typeface="+mn-ea"/>
                <a:cs typeface="+mn-cs"/>
              </a:rPr>
              <a:t> = 2;</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lineRender.SetPosition</a:t>
            </a:r>
            <a:r>
              <a:rPr lang="en-US" altLang="zh-CN" sz="1200" kern="1200" dirty="0" smtClean="0">
                <a:solidFill>
                  <a:schemeClr val="tx1"/>
                </a:solidFill>
                <a:latin typeface="+mn-lt"/>
                <a:ea typeface="+mn-ea"/>
                <a:cs typeface="+mn-cs"/>
              </a:rPr>
              <a:t>(0, </a:t>
            </a:r>
            <a:r>
              <a:rPr lang="en-US" altLang="zh-CN" sz="1200" kern="1200" dirty="0" err="1" smtClean="0">
                <a:solidFill>
                  <a:schemeClr val="tx1"/>
                </a:solidFill>
                <a:latin typeface="+mn-lt"/>
                <a:ea typeface="+mn-ea"/>
                <a:cs typeface="+mn-cs"/>
              </a:rPr>
              <a:t>this.transform.position</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lineRender.SetPosition</a:t>
            </a:r>
            <a:r>
              <a:rPr lang="en-US" altLang="zh-CN" sz="1200" kern="1200" dirty="0" smtClean="0">
                <a:solidFill>
                  <a:schemeClr val="tx1"/>
                </a:solidFill>
                <a:latin typeface="+mn-lt"/>
                <a:ea typeface="+mn-ea"/>
                <a:cs typeface="+mn-cs"/>
              </a:rPr>
              <a:t>(1, </a:t>
            </a:r>
            <a:r>
              <a:rPr lang="en-US" altLang="zh-CN" sz="1200" kern="1200" dirty="0" err="1" smtClean="0">
                <a:solidFill>
                  <a:schemeClr val="tx1"/>
                </a:solidFill>
                <a:latin typeface="+mn-lt"/>
                <a:ea typeface="+mn-ea"/>
                <a:cs typeface="+mn-cs"/>
              </a:rPr>
              <a:t>hit.point</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void </a:t>
            </a:r>
            <a:r>
              <a:rPr lang="en-US" altLang="zh-CN" sz="1200" kern="1200" dirty="0" err="1" smtClean="0">
                <a:solidFill>
                  <a:schemeClr val="tx1"/>
                </a:solidFill>
                <a:latin typeface="+mn-lt"/>
                <a:ea typeface="+mn-ea"/>
                <a:cs typeface="+mn-cs"/>
              </a:rPr>
              <a:t>OnCollisionEnter</a:t>
            </a:r>
            <a:r>
              <a:rPr lang="en-US" altLang="zh-CN" sz="1200" kern="1200" dirty="0" smtClean="0">
                <a:solidFill>
                  <a:schemeClr val="tx1"/>
                </a:solidFill>
                <a:latin typeface="+mn-lt"/>
                <a:ea typeface="+mn-ea"/>
                <a:cs typeface="+mn-cs"/>
              </a:rPr>
              <a:t>(Collision collision)</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collision.gameObject.layer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LayerMask.NameToLayer</a:t>
            </a:r>
            <a:r>
              <a:rPr lang="en-US" altLang="zh-CN" sz="1200" kern="1200" dirty="0" smtClean="0">
                <a:solidFill>
                  <a:schemeClr val="tx1"/>
                </a:solidFill>
                <a:latin typeface="+mn-lt"/>
                <a:ea typeface="+mn-ea"/>
                <a:cs typeface="+mn-cs"/>
              </a:rPr>
              <a:t>("Plane"))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this.EnableDrag</a:t>
            </a:r>
            <a:r>
              <a:rPr lang="en-US" altLang="zh-CN" sz="1200" kern="1200" dirty="0" smtClean="0">
                <a:solidFill>
                  <a:schemeClr val="tx1"/>
                </a:solidFill>
                <a:latin typeface="+mn-lt"/>
                <a:ea typeface="+mn-ea"/>
                <a:cs typeface="+mn-cs"/>
              </a:rPr>
              <a:t> = false;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32</a:t>
            </a:fld>
            <a:endParaRPr kumimoji="1" lang="zh-CN" altLang="en-US"/>
          </a:p>
        </p:txBody>
      </p:sp>
    </p:spTree>
    <p:extLst>
      <p:ext uri="{BB962C8B-B14F-4D97-AF65-F5344CB8AC3E}">
        <p14:creationId xmlns:p14="http://schemas.microsoft.com/office/powerpoint/2010/main" val="4071894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简单介绍一下</a:t>
            </a:r>
            <a:r>
              <a:rPr lang="en-US" altLang="zh-CN" dirty="0" smtClean="0"/>
              <a:t>Camera</a:t>
            </a:r>
            <a:r>
              <a:rPr lang="zh-CN" altLang="en-US" dirty="0" smtClean="0"/>
              <a:t>中的参数</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33</a:t>
            </a:fld>
            <a:endParaRPr kumimoji="1" lang="zh-CN" altLang="en-US"/>
          </a:p>
        </p:txBody>
      </p:sp>
    </p:spTree>
    <p:extLst>
      <p:ext uri="{BB962C8B-B14F-4D97-AF65-F5344CB8AC3E}">
        <p14:creationId xmlns:p14="http://schemas.microsoft.com/office/powerpoint/2010/main" val="40718942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以这个界面为例，做一个界面，边做边讲</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34</a:t>
            </a:fld>
            <a:endParaRPr kumimoji="1" lang="zh-CN" altLang="en-US"/>
          </a:p>
        </p:txBody>
      </p:sp>
    </p:spTree>
    <p:extLst>
      <p:ext uri="{BB962C8B-B14F-4D97-AF65-F5344CB8AC3E}">
        <p14:creationId xmlns:p14="http://schemas.microsoft.com/office/powerpoint/2010/main" val="4071894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35</a:t>
            </a:fld>
            <a:endParaRPr kumimoji="1" lang="zh-CN" altLang="en-US"/>
          </a:p>
        </p:txBody>
      </p:sp>
    </p:spTree>
    <p:extLst>
      <p:ext uri="{BB962C8B-B14F-4D97-AF65-F5344CB8AC3E}">
        <p14:creationId xmlns:p14="http://schemas.microsoft.com/office/powerpoint/2010/main" val="3226957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36</a:t>
            </a:fld>
            <a:endParaRPr kumimoji="1" lang="zh-CN" altLang="en-US"/>
          </a:p>
        </p:txBody>
      </p:sp>
    </p:spTree>
    <p:extLst>
      <p:ext uri="{BB962C8B-B14F-4D97-AF65-F5344CB8AC3E}">
        <p14:creationId xmlns:p14="http://schemas.microsoft.com/office/powerpoint/2010/main" val="1368691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38</a:t>
            </a:fld>
            <a:endParaRPr kumimoji="1" lang="zh-CN" altLang="en-US"/>
          </a:p>
        </p:txBody>
      </p:sp>
    </p:spTree>
    <p:extLst>
      <p:ext uri="{BB962C8B-B14F-4D97-AF65-F5344CB8AC3E}">
        <p14:creationId xmlns:p14="http://schemas.microsoft.com/office/powerpoint/2010/main" val="1939295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b="1" dirty="0" smtClean="0"/>
          </a:p>
          <a:p>
            <a:pPr marL="0" indent="0">
              <a:buNone/>
            </a:pPr>
            <a:r>
              <a:rPr lang="en-US" altLang="zh-CN" b="1" dirty="0" smtClean="0"/>
              <a:t>1.</a:t>
            </a:r>
            <a:r>
              <a:rPr lang="zh-CN" altLang="en-US" b="1" dirty="0" smtClean="0"/>
              <a:t>这种方式也有局限的地方</a:t>
            </a:r>
            <a:r>
              <a:rPr lang="en-US" altLang="zh-CN" b="1" dirty="0" smtClean="0"/>
              <a:t>,</a:t>
            </a:r>
            <a:r>
              <a:rPr lang="zh-CN" altLang="en-US" b="1" dirty="0" smtClean="0"/>
              <a:t>局限在哪里</a:t>
            </a:r>
            <a:r>
              <a:rPr lang="en-US" altLang="zh-CN" b="1" dirty="0" smtClean="0"/>
              <a:t>?</a:t>
            </a:r>
          </a:p>
          <a:p>
            <a:r>
              <a:rPr lang="zh-CN" altLang="en-US" dirty="0" smtClean="0"/>
              <a:t>不确定的实体，需要动态加载。</a:t>
            </a:r>
            <a:endParaRPr lang="en-US" altLang="zh-CN" dirty="0" smtClean="0"/>
          </a:p>
          <a:p>
            <a:r>
              <a:rPr lang="en-US" altLang="zh-CN" dirty="0" smtClean="0"/>
              <a:t>2.</a:t>
            </a:r>
            <a:r>
              <a:rPr lang="zh-CN" altLang="en-US" dirty="0" smtClean="0"/>
              <a:t>资源管理，无法接管。</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40</a:t>
            </a:fld>
            <a:endParaRPr kumimoji="1" lang="zh-CN" altLang="en-US"/>
          </a:p>
        </p:txBody>
      </p:sp>
    </p:spTree>
    <p:extLst>
      <p:ext uri="{BB962C8B-B14F-4D97-AF65-F5344CB8AC3E}">
        <p14:creationId xmlns:p14="http://schemas.microsoft.com/office/powerpoint/2010/main" val="3382586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41</a:t>
            </a:fld>
            <a:endParaRPr kumimoji="1" lang="zh-CN" altLang="en-US"/>
          </a:p>
        </p:txBody>
      </p:sp>
    </p:spTree>
    <p:extLst>
      <p:ext uri="{BB962C8B-B14F-4D97-AF65-F5344CB8AC3E}">
        <p14:creationId xmlns:p14="http://schemas.microsoft.com/office/powerpoint/2010/main" val="169845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上面三个大的阶段，哪些是在</a:t>
            </a:r>
            <a:r>
              <a:rPr lang="en-US" altLang="zh-CN" dirty="0" smtClean="0"/>
              <a:t>CPU</a:t>
            </a:r>
            <a:r>
              <a:rPr lang="zh-CN" altLang="en-US" dirty="0" smtClean="0"/>
              <a:t>中进行的？哪些是在</a:t>
            </a:r>
            <a:r>
              <a:rPr lang="en-US" altLang="zh-CN" dirty="0" smtClean="0"/>
              <a:t>GPU</a:t>
            </a:r>
            <a:r>
              <a:rPr lang="zh-CN" altLang="en-US" dirty="0" smtClean="0"/>
              <a:t>中进行的？</a:t>
            </a:r>
            <a:endParaRPr lang="en-US" altLang="zh-CN" dirty="0" smtClean="0"/>
          </a:p>
          <a:p>
            <a:r>
              <a:rPr lang="en-US" altLang="zh-CN" dirty="0" smtClean="0"/>
              <a:t>2.</a:t>
            </a:r>
            <a:r>
              <a:rPr lang="zh-CN" altLang="en-US" dirty="0" smtClean="0"/>
              <a:t>应用阶段中所说的</a:t>
            </a:r>
            <a:r>
              <a:rPr lang="zh-CN" altLang="en-US" b="1" dirty="0" smtClean="0"/>
              <a:t>数据</a:t>
            </a:r>
            <a:r>
              <a:rPr lang="zh-CN" altLang="en-US" dirty="0" smtClean="0"/>
              <a:t>，一般包含哪些内容？（模型，贴图等）</a:t>
            </a:r>
            <a:endParaRPr lang="en-US" altLang="zh-CN" dirty="0" smtClean="0"/>
          </a:p>
          <a:p>
            <a:r>
              <a:rPr lang="en-US" altLang="zh-CN" dirty="0" smtClean="0"/>
              <a:t>3.</a:t>
            </a:r>
            <a:r>
              <a:rPr lang="zh-CN" altLang="en-US" dirty="0" smtClean="0"/>
              <a:t>什么是</a:t>
            </a:r>
            <a:r>
              <a:rPr lang="zh-CN" altLang="en-US" b="1" dirty="0" smtClean="0"/>
              <a:t>模型</a:t>
            </a:r>
            <a:r>
              <a:rPr lang="zh-CN" altLang="en-US" dirty="0" smtClean="0"/>
              <a:t>？模型中又包含哪些重要的数据</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4</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b="1" dirty="0" smtClean="0"/>
              <a:t>蓝色</a:t>
            </a:r>
            <a:r>
              <a:rPr lang="zh-CN" altLang="en-US" dirty="0" smtClean="0"/>
              <a:t>表示有由</a:t>
            </a:r>
            <a:r>
              <a:rPr lang="en-US" altLang="zh-CN" dirty="0" smtClean="0"/>
              <a:t>GPU</a:t>
            </a:r>
            <a:r>
              <a:rPr lang="zh-CN" altLang="en-US" dirty="0" smtClean="0"/>
              <a:t>内部实行，开发者不能进行任何控制。</a:t>
            </a:r>
            <a:endParaRPr lang="en-US" altLang="zh-CN" dirty="0" smtClean="0"/>
          </a:p>
          <a:p>
            <a:r>
              <a:rPr lang="en-US" altLang="zh-CN" dirty="0" smtClean="0"/>
              <a:t>  </a:t>
            </a:r>
            <a:r>
              <a:rPr lang="zh-CN" altLang="en-US" b="1" dirty="0" smtClean="0"/>
              <a:t>黄色</a:t>
            </a:r>
            <a:r>
              <a:rPr lang="zh-CN" altLang="en-US" dirty="0" smtClean="0"/>
              <a:t>表示，开发者可以进行配置，来控制这个阶段的流程。</a:t>
            </a:r>
            <a:endParaRPr lang="en-US" altLang="zh-CN" dirty="0" smtClean="0"/>
          </a:p>
          <a:p>
            <a:r>
              <a:rPr lang="en-US" altLang="zh-CN" dirty="0" smtClean="0"/>
              <a:t>  </a:t>
            </a:r>
            <a:r>
              <a:rPr lang="zh-CN" altLang="en-US" b="1" dirty="0" smtClean="0"/>
              <a:t>绿色</a:t>
            </a:r>
            <a:r>
              <a:rPr lang="zh-CN" altLang="en-US" dirty="0" smtClean="0"/>
              <a:t>表示，可以编程的。也就是说以完全由开发者来。（其中实线表示</a:t>
            </a:r>
            <a:r>
              <a:rPr lang="zh-CN" altLang="en-US" b="1" dirty="0" smtClean="0"/>
              <a:t>必需提供</a:t>
            </a:r>
            <a:r>
              <a:rPr lang="zh-CN" altLang="en-US" dirty="0" smtClean="0"/>
              <a:t>，虚线表示</a:t>
            </a:r>
            <a:r>
              <a:rPr lang="zh-CN" altLang="en-US" b="1" dirty="0" smtClean="0"/>
              <a:t>可选</a:t>
            </a:r>
            <a:r>
              <a:rPr lang="zh-CN" altLang="en-US" dirty="0" smtClean="0"/>
              <a:t>）</a:t>
            </a:r>
            <a:endParaRPr lang="en-US" altLang="zh-CN" dirty="0" smtClean="0"/>
          </a:p>
          <a:p>
            <a:r>
              <a:rPr lang="en-US" altLang="zh-CN" dirty="0" smtClean="0"/>
              <a:t>2.</a:t>
            </a:r>
            <a:r>
              <a:rPr lang="zh-CN" altLang="en-US" dirty="0" smtClean="0"/>
              <a:t>最初的渲染流水线是所谓的固定管线。可编程管线是后来引入的。</a:t>
            </a:r>
            <a:r>
              <a:rPr lang="en-US" altLang="zh-CN" dirty="0" smtClean="0"/>
              <a:t>DirectX8,OpenGL2.0</a:t>
            </a:r>
          </a:p>
          <a:p>
            <a:r>
              <a:rPr lang="en-US" altLang="zh-CN" dirty="0" smtClean="0"/>
              <a:t>3.</a:t>
            </a:r>
            <a:r>
              <a:rPr lang="zh-CN" altLang="en-US" dirty="0" smtClean="0"/>
              <a:t>将一个阶段变成可编程的，需要确定哪些信息？</a:t>
            </a:r>
            <a:r>
              <a:rPr lang="en-US" altLang="zh-CN" dirty="0" smtClean="0"/>
              <a:t>(</a:t>
            </a:r>
            <a:r>
              <a:rPr lang="zh-CN" altLang="en-US" dirty="0" smtClean="0"/>
              <a:t>换个问法</a:t>
            </a:r>
            <a:r>
              <a:rPr lang="en-US" altLang="zh-CN" dirty="0" smtClean="0"/>
              <a:t>:</a:t>
            </a:r>
            <a:r>
              <a:rPr lang="zh-CN" altLang="en-US" dirty="0" smtClean="0"/>
              <a:t>设计一个函数需要确定什么</a:t>
            </a:r>
            <a:r>
              <a:rPr lang="en-US" altLang="zh-CN" dirty="0" smtClean="0"/>
              <a:t>)</a:t>
            </a:r>
          </a:p>
          <a:p>
            <a:r>
              <a:rPr lang="en-US" altLang="zh-CN" dirty="0" smtClean="0"/>
              <a:t>  </a:t>
            </a:r>
            <a:r>
              <a:rPr lang="zh-CN" altLang="en-US" dirty="0" smtClean="0"/>
              <a:t>答</a:t>
            </a:r>
            <a:r>
              <a:rPr lang="en-US" altLang="zh-CN" dirty="0" smtClean="0"/>
              <a:t>:</a:t>
            </a:r>
            <a:r>
              <a:rPr lang="zh-CN" altLang="en-US" dirty="0" smtClean="0"/>
              <a:t>需要协商好从哪里拿到传入的参数和代码处理完后返回给下一个阶段使用的返回值位置。</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5</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b="1" dirty="0" smtClean="0"/>
              <a:t>蓝色</a:t>
            </a:r>
            <a:r>
              <a:rPr lang="zh-CN" altLang="en-US" dirty="0" smtClean="0"/>
              <a:t>表示有由</a:t>
            </a:r>
            <a:r>
              <a:rPr lang="en-US" altLang="zh-CN" dirty="0" smtClean="0"/>
              <a:t>GPU</a:t>
            </a:r>
            <a:r>
              <a:rPr lang="zh-CN" altLang="en-US" dirty="0" smtClean="0"/>
              <a:t>内部实行，开发者不能进行任何控制。</a:t>
            </a:r>
            <a:endParaRPr lang="en-US" altLang="zh-CN" dirty="0" smtClean="0"/>
          </a:p>
          <a:p>
            <a:r>
              <a:rPr lang="en-US" altLang="zh-CN" dirty="0" smtClean="0"/>
              <a:t>  </a:t>
            </a:r>
            <a:r>
              <a:rPr lang="zh-CN" altLang="en-US" b="1" dirty="0" smtClean="0"/>
              <a:t>黄色</a:t>
            </a:r>
            <a:r>
              <a:rPr lang="zh-CN" altLang="en-US" dirty="0" smtClean="0"/>
              <a:t>表示，开发者可以进行配置，来控制这个阶段的流程。</a:t>
            </a:r>
            <a:endParaRPr lang="en-US" altLang="zh-CN" dirty="0" smtClean="0"/>
          </a:p>
          <a:p>
            <a:r>
              <a:rPr lang="en-US" altLang="zh-CN" dirty="0" smtClean="0"/>
              <a:t>  </a:t>
            </a:r>
            <a:r>
              <a:rPr lang="zh-CN" altLang="en-US" b="1" dirty="0" smtClean="0"/>
              <a:t>绿色</a:t>
            </a:r>
            <a:r>
              <a:rPr lang="zh-CN" altLang="en-US" dirty="0" smtClean="0"/>
              <a:t>表示，可以编程的。也就是说以完全由开发者来。（其中实线表示</a:t>
            </a:r>
            <a:r>
              <a:rPr lang="zh-CN" altLang="en-US" b="1" dirty="0" smtClean="0"/>
              <a:t>必需提供</a:t>
            </a:r>
            <a:r>
              <a:rPr lang="zh-CN" altLang="en-US" dirty="0" smtClean="0"/>
              <a:t>，虚线表示</a:t>
            </a:r>
            <a:r>
              <a:rPr lang="zh-CN" altLang="en-US" b="1" dirty="0" smtClean="0"/>
              <a:t>可选</a:t>
            </a:r>
            <a:r>
              <a:rPr lang="zh-CN" altLang="en-US" dirty="0" smtClean="0"/>
              <a:t>）</a:t>
            </a:r>
            <a:endParaRPr lang="en-US" altLang="zh-CN" dirty="0" smtClean="0"/>
          </a:p>
          <a:p>
            <a:r>
              <a:rPr lang="en-US" altLang="zh-CN" dirty="0" smtClean="0"/>
              <a:t>2.</a:t>
            </a:r>
            <a:r>
              <a:rPr lang="zh-CN" altLang="en-US" dirty="0" smtClean="0"/>
              <a:t>最初的渲染流水线是所谓的固定管线。可编程管线是后来引入的。</a:t>
            </a:r>
            <a:r>
              <a:rPr lang="en-US" altLang="zh-CN" dirty="0" smtClean="0"/>
              <a:t>DirectX8,OpenGL2.0</a:t>
            </a:r>
          </a:p>
          <a:p>
            <a:r>
              <a:rPr lang="en-US" altLang="zh-CN" dirty="0" smtClean="0"/>
              <a:t>3.</a:t>
            </a:r>
            <a:r>
              <a:rPr lang="zh-CN" altLang="en-US" dirty="0" smtClean="0"/>
              <a:t>将一个阶段变成可编程的，需要确定哪些信息？</a:t>
            </a:r>
            <a:r>
              <a:rPr lang="en-US" altLang="zh-CN" dirty="0" smtClean="0"/>
              <a:t>(</a:t>
            </a:r>
            <a:r>
              <a:rPr lang="zh-CN" altLang="en-US" dirty="0" smtClean="0"/>
              <a:t>换个问法</a:t>
            </a:r>
            <a:r>
              <a:rPr lang="en-US" altLang="zh-CN" dirty="0" smtClean="0"/>
              <a:t>:</a:t>
            </a:r>
            <a:r>
              <a:rPr lang="zh-CN" altLang="en-US" dirty="0" smtClean="0"/>
              <a:t>设计一个函数需要确定什么</a:t>
            </a:r>
            <a:r>
              <a:rPr lang="en-US" altLang="zh-CN" dirty="0" smtClean="0"/>
              <a:t>)</a:t>
            </a:r>
          </a:p>
          <a:p>
            <a:r>
              <a:rPr lang="en-US" altLang="zh-CN" dirty="0" smtClean="0"/>
              <a:t>  </a:t>
            </a:r>
            <a:r>
              <a:rPr lang="zh-CN" altLang="en-US" dirty="0" smtClean="0"/>
              <a:t>答</a:t>
            </a:r>
            <a:r>
              <a:rPr lang="en-US" altLang="zh-CN" dirty="0" smtClean="0"/>
              <a:t>:</a:t>
            </a:r>
            <a:r>
              <a:rPr lang="zh-CN" altLang="en-US" dirty="0" smtClean="0"/>
              <a:t>需要协商好从哪里拿到传入的参数和代码处理完后返回给下一个阶段使用的返回值位置。</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6</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问：为什么需要需要擦除重新绘制？不能只绘制变更的部分吗？</a:t>
            </a:r>
            <a:endParaRPr lang="en-US" altLang="zh-CN" dirty="0" smtClean="0"/>
          </a:p>
          <a:p>
            <a:r>
              <a:rPr lang="zh-CN" altLang="en-US" dirty="0" smtClean="0"/>
              <a:t>做过</a:t>
            </a:r>
            <a:r>
              <a:rPr lang="en-US" altLang="zh-CN" dirty="0" smtClean="0"/>
              <a:t>window</a:t>
            </a:r>
            <a:r>
              <a:rPr lang="en-US" altLang="zh-CN" baseline="0" dirty="0" smtClean="0"/>
              <a:t> GUI</a:t>
            </a:r>
            <a:r>
              <a:rPr lang="zh-CN" altLang="en-US" baseline="0" dirty="0" smtClean="0"/>
              <a:t>开发的同学会发现，一般的</a:t>
            </a:r>
            <a:r>
              <a:rPr lang="en-US" altLang="zh-CN" baseline="0" dirty="0" smtClean="0"/>
              <a:t>GUI</a:t>
            </a:r>
            <a:r>
              <a:rPr lang="zh-CN" altLang="en-US" baseline="0" dirty="0" smtClean="0"/>
              <a:t>并不是使用这种策略？而是</a:t>
            </a:r>
            <a:endParaRPr lang="en-US" altLang="zh-CN" baseline="0" dirty="0" smtClean="0"/>
          </a:p>
          <a:p>
            <a:r>
              <a:rPr lang="zh-CN" altLang="en-US" baseline="0" dirty="0" smtClean="0"/>
              <a:t>使用基于“脏矩形”来更新显示区域的？为什么视频游戏都是采用重新绘制的方式呢？</a:t>
            </a:r>
            <a:endParaRPr lang="en-US" altLang="zh-CN" baseline="0" dirty="0" smtClean="0"/>
          </a:p>
          <a:p>
            <a:endParaRPr lang="en-US" altLang="zh-CN" baseline="0" dirty="0" smtClean="0"/>
          </a:p>
          <a:p>
            <a:r>
              <a:rPr lang="zh-CN" altLang="en-US" baseline="0" dirty="0" smtClean="0"/>
              <a:t>答</a:t>
            </a:r>
            <a:r>
              <a:rPr lang="en-US" altLang="zh-CN" baseline="0" dirty="0" smtClean="0"/>
              <a:t>:</a:t>
            </a:r>
            <a:r>
              <a:rPr lang="zh-CN" altLang="en-US" baseline="0" dirty="0" smtClean="0"/>
              <a:t>因为</a:t>
            </a:r>
            <a:r>
              <a:rPr lang="en-US" altLang="zh-CN" baseline="0" dirty="0" smtClean="0"/>
              <a:t>1.</a:t>
            </a:r>
            <a:r>
              <a:rPr lang="zh-CN" altLang="en-US" baseline="0" dirty="0" smtClean="0"/>
              <a:t>普通的引用程序几面基本都是“静态的”，而游戏基本都是动态的。如果使用脏矩形</a:t>
            </a:r>
            <a:endParaRPr lang="en-US" altLang="zh-CN" baseline="0" dirty="0" smtClean="0"/>
          </a:p>
          <a:p>
            <a:r>
              <a:rPr lang="zh-CN" altLang="en-US" baseline="0" dirty="0" smtClean="0"/>
              <a:t>反而效率更低。</a:t>
            </a:r>
            <a:r>
              <a:rPr lang="en-US" altLang="zh-CN" baseline="0" dirty="0" smtClean="0"/>
              <a:t>2.</a:t>
            </a:r>
            <a:r>
              <a:rPr lang="zh-CN" altLang="en-US" baseline="0" dirty="0" smtClean="0"/>
              <a:t>脏矩形对于</a:t>
            </a:r>
            <a:r>
              <a:rPr lang="en-US" altLang="zh-CN" baseline="0" dirty="0" smtClean="0"/>
              <a:t>2D</a:t>
            </a:r>
            <a:r>
              <a:rPr lang="zh-CN" altLang="en-US" baseline="0" dirty="0" smtClean="0"/>
              <a:t>的</a:t>
            </a:r>
            <a:r>
              <a:rPr lang="en-US" altLang="zh-CN" baseline="0" dirty="0" err="1" smtClean="0"/>
              <a:t>Ui</a:t>
            </a:r>
            <a:r>
              <a:rPr lang="zh-CN" altLang="en-US" baseline="0" dirty="0" smtClean="0"/>
              <a:t>界面是比较容易实现的。对于</a:t>
            </a:r>
            <a:r>
              <a:rPr lang="en-US" altLang="zh-CN" baseline="0" dirty="0" smtClean="0"/>
              <a:t>3D</a:t>
            </a:r>
            <a:r>
              <a:rPr lang="zh-CN" altLang="en-US" baseline="0" dirty="0" smtClean="0"/>
              <a:t>是比较复杂的。</a:t>
            </a:r>
            <a:endParaRPr lang="en-US" altLang="zh-CN" baseline="0" dirty="0" smtClean="0"/>
          </a:p>
          <a:p>
            <a:endParaRPr lang="en-US" altLang="zh-CN" baseline="0" dirty="0" smtClean="0"/>
          </a:p>
          <a:p>
            <a:r>
              <a:rPr lang="zh-CN" altLang="en-US" baseline="0" dirty="0" smtClean="0"/>
              <a:t>问：是不是</a:t>
            </a:r>
            <a:r>
              <a:rPr lang="en-US" altLang="zh-CN" baseline="0" dirty="0" smtClean="0"/>
              <a:t>FPS</a:t>
            </a:r>
            <a:r>
              <a:rPr lang="zh-CN" altLang="en-US" baseline="0" dirty="0" smtClean="0"/>
              <a:t>越高越好？</a:t>
            </a:r>
            <a:endParaRPr lang="en-US" altLang="zh-CN" baseline="0" dirty="0" smtClean="0"/>
          </a:p>
          <a:p>
            <a:r>
              <a:rPr lang="zh-CN" altLang="en-US" baseline="0" dirty="0" smtClean="0"/>
              <a:t>答：从效果上说</a:t>
            </a:r>
            <a:r>
              <a:rPr lang="en-US" altLang="zh-CN" baseline="0" dirty="0" smtClean="0"/>
              <a:t>FPS</a:t>
            </a:r>
            <a:r>
              <a:rPr lang="zh-CN" altLang="en-US" baseline="0" dirty="0" smtClean="0"/>
              <a:t>越高越流畅？但是也意味着每秒进行的</a:t>
            </a:r>
            <a:r>
              <a:rPr lang="en-US" altLang="zh-CN" baseline="0" dirty="0" smtClean="0"/>
              <a:t>CPU</a:t>
            </a:r>
            <a:r>
              <a:rPr lang="zh-CN" altLang="en-US" baseline="0" dirty="0" smtClean="0"/>
              <a:t>和</a:t>
            </a:r>
            <a:r>
              <a:rPr lang="en-US" altLang="zh-CN" baseline="0" dirty="0" smtClean="0"/>
              <a:t>GPU</a:t>
            </a:r>
            <a:r>
              <a:rPr lang="zh-CN" altLang="en-US" baseline="0" dirty="0" smtClean="0"/>
              <a:t>运算量也越大，在移动平台也会</a:t>
            </a:r>
            <a:endParaRPr lang="en-US" altLang="zh-CN" baseline="0" dirty="0" smtClean="0"/>
          </a:p>
          <a:p>
            <a:r>
              <a:rPr lang="zh-CN" altLang="en-US" baseline="0" dirty="0" smtClean="0"/>
              <a:t>表现得越耗电</a:t>
            </a:r>
            <a:r>
              <a:rPr lang="en-US" altLang="zh-CN" baseline="0" dirty="0" smtClean="0"/>
              <a:t>,</a:t>
            </a:r>
            <a:r>
              <a:rPr lang="zh-CN" altLang="en-US" baseline="0" dirty="0" smtClean="0"/>
              <a:t>发热发烫的问题也随之而来。每秒</a:t>
            </a:r>
            <a:r>
              <a:rPr lang="en-US" altLang="zh-CN" baseline="0" dirty="0" smtClean="0"/>
              <a:t>24</a:t>
            </a:r>
            <a:r>
              <a:rPr lang="zh-CN" altLang="en-US" baseline="0" dirty="0" smtClean="0"/>
              <a:t>帧的帧率就可以给人流畅的感觉了，真实项目中往往会限制帧率上为</a:t>
            </a:r>
            <a:r>
              <a:rPr lang="en-US" altLang="zh-CN" baseline="0" dirty="0" smtClean="0"/>
              <a:t>30</a:t>
            </a:r>
            <a:r>
              <a:rPr lang="zh-CN" altLang="en-US" baseline="0" dirty="0" smtClean="0"/>
              <a:t>。</a:t>
            </a:r>
            <a:endParaRPr lang="en-US" altLang="zh-CN" baseline="0"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7</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8</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a:t>
            </a:r>
            <a:r>
              <a:rPr lang="en-US" altLang="zh-CN" dirty="0" smtClean="0"/>
              <a:t>:Unity</a:t>
            </a:r>
            <a:r>
              <a:rPr lang="zh-CN" altLang="en-US" dirty="0" smtClean="0"/>
              <a:t>为什么要设计</a:t>
            </a:r>
            <a:r>
              <a:rPr lang="en-US" altLang="zh-CN" dirty="0" err="1" smtClean="0"/>
              <a:t>ShaderLab</a:t>
            </a:r>
            <a:r>
              <a:rPr lang="zh-CN" altLang="en-US" dirty="0" smtClean="0"/>
              <a:t>来控制渲染流水线？这个设计有什么好处？</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9</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巨人logo彩色1.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835257" y="1003290"/>
            <a:ext cx="4308744" cy="5854710"/>
          </a:xfrm>
          <a:prstGeom prst="rect">
            <a:avLst/>
          </a:prstGeom>
        </p:spPr>
      </p:pic>
      <p:pic>
        <p:nvPicPr>
          <p:cNvPr id="8" name="图片 7" descr="巨人网络LOGO-04.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1971" y="554613"/>
            <a:ext cx="1930400" cy="827674"/>
          </a:xfrm>
          <a:prstGeom prst="rect">
            <a:avLst/>
          </a:prstGeom>
        </p:spPr>
      </p:pic>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BA493DD-A0FA-EC41-84F7-7118A755729C}" type="datetimeFigureOut">
              <a:rPr kumimoji="1" lang="zh-CN" altLang="en-US" smtClean="0"/>
              <a:t>2018/7/20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4825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BA493DD-A0FA-EC41-84F7-7118A755729C}" type="datetimeFigureOut">
              <a:rPr kumimoji="1" lang="zh-CN" altLang="en-US" smtClean="0"/>
              <a:t>2018/7/20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363220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BA493DD-A0FA-EC41-84F7-7118A755729C}" type="datetimeFigureOut">
              <a:rPr kumimoji="1" lang="zh-CN" altLang="en-US" smtClean="0"/>
              <a:t>2018/7/20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175323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0" name="直线连接符 6"/>
          <p:cNvCxnSpPr/>
          <p:nvPr userDrawn="1"/>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1" name="图片 10" descr="巨人网络LOGO-0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BA493DD-A0FA-EC41-84F7-7118A755729C}" type="datetimeFigureOut">
              <a:rPr kumimoji="1" lang="zh-CN" altLang="en-US" smtClean="0"/>
              <a:t>2018/7/20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3374429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巨人logo彩色.png"/>
          <p:cNvPicPr>
            <a:picLocks noChangeAspect="1"/>
          </p:cNvPicPr>
          <p:nvPr userDrawn="1"/>
        </p:nvPicPr>
        <p:blipFill rotWithShape="1">
          <a:blip r:embed="rId2">
            <a:extLst>
              <a:ext uri="{28A0092B-C50C-407E-A947-70E740481C1C}">
                <a14:useLocalDpi xmlns:a14="http://schemas.microsoft.com/office/drawing/2010/main" val="0"/>
              </a:ext>
            </a:extLst>
          </a:blip>
          <a:srcRect l="33276" t="16086"/>
          <a:stretch/>
        </p:blipFill>
        <p:spPr>
          <a:xfrm>
            <a:off x="0" y="0"/>
            <a:ext cx="4807349" cy="6579578"/>
          </a:xfrm>
          <a:prstGeom prst="rect">
            <a:avLst/>
          </a:prstGeom>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BA493DD-A0FA-EC41-84F7-7118A755729C}" type="datetimeFigureOut">
              <a:rPr kumimoji="1" lang="zh-CN" altLang="en-US" smtClean="0"/>
              <a:t>2018/7/20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90891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BA493DD-A0FA-EC41-84F7-7118A755729C}" type="datetimeFigureOut">
              <a:rPr kumimoji="1" lang="zh-CN" altLang="en-US" smtClean="0"/>
              <a:t>2018/7/20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1912613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BA493DD-A0FA-EC41-84F7-7118A755729C}" type="datetimeFigureOut">
              <a:rPr kumimoji="1" lang="zh-CN" altLang="en-US" smtClean="0"/>
              <a:t>2018/7/20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66852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BA493DD-A0FA-EC41-84F7-7118A755729C}" type="datetimeFigureOut">
              <a:rPr kumimoji="1" lang="zh-CN" altLang="en-US" smtClean="0"/>
              <a:t>2018/7/20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395782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A493DD-A0FA-EC41-84F7-7118A755729C}" type="datetimeFigureOut">
              <a:rPr kumimoji="1" lang="zh-CN" altLang="en-US" smtClean="0"/>
              <a:t>2018/7/20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12051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BA493DD-A0FA-EC41-84F7-7118A755729C}" type="datetimeFigureOut">
              <a:rPr kumimoji="1" lang="zh-CN" altLang="en-US" smtClean="0"/>
              <a:t>2018/7/20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58994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BA493DD-A0FA-EC41-84F7-7118A755729C}" type="datetimeFigureOut">
              <a:rPr kumimoji="1" lang="zh-CN" altLang="en-US" smtClean="0"/>
              <a:t>2018/7/20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870140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50376" y="142168"/>
            <a:ext cx="7236424" cy="416686"/>
          </a:xfrm>
          <a:prstGeom prst="rect">
            <a:avLst/>
          </a:prstGeom>
        </p:spPr>
        <p:txBody>
          <a:bodyPr vert="horz" lIns="91440" tIns="45720" rIns="91440" bIns="45720" rtlCol="0" anchor="ctr">
            <a:no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457200" y="796066"/>
            <a:ext cx="8229600" cy="5330097"/>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493DD-A0FA-EC41-84F7-7118A755729C}" type="datetimeFigureOut">
              <a:rPr kumimoji="1" lang="zh-CN" altLang="en-US" smtClean="0"/>
              <a:t>2018/7/20</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925859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v2ex.com/amp/t/402456" TargetMode="External"/><Relationship Id="rId4" Type="http://schemas.openxmlformats.org/officeDocument/2006/relationships/hyperlink" Target="http://forum.china.unity3d.com/thread-421-1-1.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ilibili.com/video/av25807614?from=search&amp;seid=1733023464891320346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365yg.com/i6578274349680165383#mid=84200389304" TargetMode="Externa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blog.csdn.net/haifeng619/article/details/44001629"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01971" y="2074332"/>
            <a:ext cx="6205229" cy="1569660"/>
          </a:xfrm>
          <a:prstGeom prst="rect">
            <a:avLst/>
          </a:prstGeom>
          <a:noFill/>
        </p:spPr>
        <p:txBody>
          <a:bodyPr wrap="square" rtlCol="0">
            <a:spAutoFit/>
          </a:bodyPr>
          <a:lstStyle/>
          <a:p>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Unity</a:t>
            </a:r>
            <a:r>
              <a:rPr lang="zh-CN" altLang="en-US" sz="3200" dirty="0" smtClean="0">
                <a:solidFill>
                  <a:schemeClr val="tx1">
                    <a:lumMod val="65000"/>
                    <a:lumOff val="35000"/>
                  </a:schemeClr>
                </a:solidFill>
                <a:latin typeface="微软雅黑" panose="020B0503020204020204" pitchFamily="34" charset="-122"/>
                <a:ea typeface="微软雅黑" panose="020B0503020204020204" pitchFamily="34" charset="-122"/>
              </a:rPr>
              <a:t>基础教程</a:t>
            </a:r>
            <a:endPar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3200" dirty="0" smtClean="0">
                <a:solidFill>
                  <a:schemeClr val="tx1">
                    <a:lumMod val="65000"/>
                    <a:lumOff val="35000"/>
                  </a:schemeClr>
                </a:solidFill>
                <a:latin typeface="微软雅黑" panose="020B0503020204020204" pitchFamily="34" charset="-122"/>
                <a:ea typeface="微软雅黑" panose="020B0503020204020204" pitchFamily="34" charset="-122"/>
              </a:rPr>
              <a:t>阮班   </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2018</a:t>
            </a:r>
            <a:r>
              <a:rPr lang="zh-CN" altLang="en-US" sz="3200"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en-US" sz="32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3200" dirty="0" smtClean="0">
                <a:solidFill>
                  <a:schemeClr val="tx1">
                    <a:lumMod val="65000"/>
                    <a:lumOff val="35000"/>
                  </a:schemeClr>
                </a:solidFill>
                <a:latin typeface="微软雅黑" panose="020B0503020204020204" pitchFamily="34" charset="-122"/>
                <a:ea typeface="微软雅黑" panose="020B0503020204020204" pitchFamily="34" charset="-122"/>
              </a:rPr>
              <a:t>日</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1116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a:bodyPr>
          <a:lstStyle/>
          <a:p>
            <a:r>
              <a:rPr lang="zh-CN" altLang="en-US" dirty="0" smtClean="0"/>
              <a:t>设计</a:t>
            </a:r>
            <a:r>
              <a:rPr lang="en-US" altLang="zh-CN" dirty="0" err="1"/>
              <a:t>ShaderLab</a:t>
            </a:r>
            <a:r>
              <a:rPr lang="zh-CN" altLang="en-US" dirty="0"/>
              <a:t>得到的好处：</a:t>
            </a:r>
            <a:endParaRPr lang="en-US" altLang="zh-CN" dirty="0"/>
          </a:p>
          <a:p>
            <a:pPr marL="228600" indent="-228600">
              <a:buFont typeface="+mj-ea"/>
              <a:buAutoNum type="circleNumDbPlain"/>
            </a:pPr>
            <a:r>
              <a:rPr lang="zh-CN" altLang="en-US" dirty="0"/>
              <a:t>和编辑器结合紧密，很容易</a:t>
            </a:r>
            <a:r>
              <a:rPr lang="zh-CN" altLang="en-US" dirty="0" smtClean="0"/>
              <a:t>提供</a:t>
            </a:r>
            <a:r>
              <a:rPr lang="zh-CN" altLang="en-US" dirty="0"/>
              <a:t>编辑</a:t>
            </a:r>
            <a:r>
              <a:rPr lang="zh-CN" altLang="en-US" dirty="0" smtClean="0"/>
              <a:t>界面</a:t>
            </a:r>
            <a:r>
              <a:rPr lang="zh-CN" altLang="en-US" dirty="0"/>
              <a:t>。</a:t>
            </a:r>
            <a:endParaRPr lang="en-US" altLang="zh-CN" dirty="0"/>
          </a:p>
          <a:p>
            <a:pPr marL="228600" indent="-228600">
              <a:buFont typeface="+mj-ea"/>
              <a:buAutoNum type="circleNumDbPlain"/>
            </a:pPr>
            <a:r>
              <a:rPr lang="zh-CN" altLang="en-US" dirty="0"/>
              <a:t>所见即所得，能够实时渲染出效果。</a:t>
            </a:r>
            <a:endParaRPr lang="en-US" altLang="zh-CN" dirty="0"/>
          </a:p>
          <a:p>
            <a:pPr marL="228600" indent="-228600">
              <a:buFont typeface="+mj-ea"/>
              <a:buAutoNum type="circleNumDbPlain"/>
            </a:pPr>
            <a:r>
              <a:rPr lang="zh-CN" altLang="en-US" dirty="0"/>
              <a:t>将这条渲染流水线的控制能力，融合在了一个文件里面。</a:t>
            </a:r>
            <a:endParaRPr lang="en-US" altLang="zh-CN" dirty="0"/>
          </a:p>
          <a:p>
            <a:pPr marL="228600" indent="-228600">
              <a:buFont typeface="+mj-ea"/>
              <a:buAutoNum type="circleNumDbPlain"/>
            </a:pPr>
            <a:r>
              <a:rPr lang="zh-CN" altLang="en-US" dirty="0"/>
              <a:t>已文本格子提供，不需要直接和图形</a:t>
            </a:r>
            <a:r>
              <a:rPr lang="en-US" altLang="zh-CN" dirty="0"/>
              <a:t>API</a:t>
            </a:r>
            <a:r>
              <a:rPr lang="zh-CN" altLang="en-US" dirty="0"/>
              <a:t>打交道。</a:t>
            </a:r>
            <a:endParaRPr lang="en-US" altLang="zh-CN" dirty="0"/>
          </a:p>
          <a:p>
            <a:pPr marL="228600" indent="-228600">
              <a:buFont typeface="+mj-ea"/>
              <a:buAutoNum type="circleNumDbPlain"/>
            </a:pPr>
            <a:r>
              <a:rPr lang="zh-CN" altLang="en-US" dirty="0"/>
              <a:t>提供了抽象层面，从而提供了良好的跨平台能力。</a:t>
            </a:r>
          </a:p>
          <a:p>
            <a:endParaRPr lang="en-US" altLang="zh-CN" dirty="0" smtClean="0"/>
          </a:p>
        </p:txBody>
      </p:sp>
    </p:spTree>
    <p:extLst>
      <p:ext uri="{BB962C8B-B14F-4D97-AF65-F5344CB8AC3E}">
        <p14:creationId xmlns:p14="http://schemas.microsoft.com/office/powerpoint/2010/main" val="2197405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的整体架构</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a:bodyPr>
          <a:lstStyle/>
          <a:p>
            <a:r>
              <a:rPr lang="en-US" altLang="zh-CN" dirty="0" smtClean="0"/>
              <a:t>Unity</a:t>
            </a:r>
            <a:r>
              <a:rPr lang="zh-CN" altLang="en-US" dirty="0" smtClean="0"/>
              <a:t>一款成熟流行的游戏引擎</a:t>
            </a:r>
            <a:r>
              <a:rPr lang="en-US" altLang="zh-CN" dirty="0" smtClean="0"/>
              <a:t>,</a:t>
            </a:r>
            <a:r>
              <a:rPr lang="zh-CN" altLang="en-US" dirty="0" smtClean="0"/>
              <a:t>有如下几个特点</a:t>
            </a:r>
            <a:r>
              <a:rPr lang="en-US" altLang="zh-CN" dirty="0" smtClean="0"/>
              <a:t>:</a:t>
            </a:r>
          </a:p>
          <a:p>
            <a:endParaRPr lang="en-US" altLang="zh-CN" dirty="0"/>
          </a:p>
          <a:p>
            <a:pPr marL="571500" indent="-571500">
              <a:buFont typeface="+mj-lt"/>
              <a:buAutoNum type="arabicPeriod"/>
            </a:pPr>
            <a:r>
              <a:rPr lang="zh-CN" altLang="en-US" b="1" dirty="0"/>
              <a:t>跨</a:t>
            </a:r>
            <a:r>
              <a:rPr lang="zh-CN" altLang="en-US" b="1" dirty="0" smtClean="0"/>
              <a:t>平台</a:t>
            </a:r>
            <a:endParaRPr lang="en-US" altLang="zh-CN" b="1" dirty="0" smtClean="0"/>
          </a:p>
          <a:p>
            <a:pPr marL="571500" indent="-571500">
              <a:buFont typeface="+mj-lt"/>
              <a:buAutoNum type="arabicPeriod"/>
            </a:pPr>
            <a:endParaRPr lang="en-US" altLang="zh-CN" b="1" dirty="0"/>
          </a:p>
          <a:p>
            <a:pPr marL="571500" indent="-571500">
              <a:buFont typeface="+mj-lt"/>
              <a:buAutoNum type="arabicPeriod"/>
            </a:pPr>
            <a:r>
              <a:rPr lang="zh-CN" altLang="en-US" b="1" dirty="0" smtClean="0"/>
              <a:t>基于组件的</a:t>
            </a:r>
            <a:r>
              <a:rPr lang="zh-CN" altLang="en-US" b="1" dirty="0"/>
              <a:t>对象</a:t>
            </a:r>
            <a:r>
              <a:rPr lang="zh-CN" altLang="en-US" b="1" dirty="0" smtClean="0"/>
              <a:t>模型</a:t>
            </a:r>
            <a:endParaRPr lang="en-US" altLang="zh-CN" b="1" dirty="0" smtClean="0"/>
          </a:p>
          <a:p>
            <a:pPr marL="571500" indent="-571500">
              <a:buFont typeface="+mj-lt"/>
              <a:buAutoNum type="arabicPeriod"/>
            </a:pPr>
            <a:endParaRPr lang="en-US" altLang="zh-CN" b="1" dirty="0"/>
          </a:p>
          <a:p>
            <a:pPr marL="571500" indent="-571500">
              <a:buFont typeface="+mj-lt"/>
              <a:buAutoNum type="arabicPeriod"/>
            </a:pPr>
            <a:r>
              <a:rPr lang="zh-CN" altLang="en-US" b="1" dirty="0" smtClean="0"/>
              <a:t>易于使用，易于扩展</a:t>
            </a:r>
            <a:endParaRPr lang="en-US" altLang="zh-CN" b="1" dirty="0"/>
          </a:p>
          <a:p>
            <a:endParaRPr lang="en-US" altLang="zh-CN" dirty="0" smtClean="0"/>
          </a:p>
        </p:txBody>
      </p:sp>
    </p:spTree>
    <p:extLst>
      <p:ext uri="{BB962C8B-B14F-4D97-AF65-F5344CB8AC3E}">
        <p14:creationId xmlns:p14="http://schemas.microsoft.com/office/powerpoint/2010/main" val="1240481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sp>
        <p:nvSpPr>
          <p:cNvPr id="8" name="内容占位符 2"/>
          <p:cNvSpPr>
            <a:spLocks noGrp="1"/>
          </p:cNvSpPr>
          <p:nvPr>
            <p:ph idx="1"/>
          </p:nvPr>
        </p:nvSpPr>
        <p:spPr>
          <a:xfrm>
            <a:off x="457200" y="885825"/>
            <a:ext cx="8229600" cy="5127048"/>
          </a:xfrm>
        </p:spPr>
        <p:txBody>
          <a:bodyPr/>
          <a:lstStyle/>
          <a:p>
            <a:r>
              <a:rPr lang="en-US" altLang="zh-CN" dirty="0" smtClean="0"/>
              <a:t>Unity</a:t>
            </a:r>
            <a:r>
              <a:rPr lang="zh-CN" altLang="en-US" dirty="0" smtClean="0"/>
              <a:t>是如何实现跨平台的？</a:t>
            </a:r>
            <a:endParaRPr lang="en-US" altLang="zh-CN" dirty="0" smtClean="0"/>
          </a:p>
          <a:p>
            <a:endParaRPr lang="en-US" altLang="zh-CN" dirty="0" smtClean="0"/>
          </a:p>
          <a:p>
            <a:r>
              <a:rPr lang="zh-CN" altLang="en-US" dirty="0" smtClean="0"/>
              <a:t>简单来说</a:t>
            </a:r>
            <a:r>
              <a:rPr lang="en-US" altLang="zh-CN" dirty="0"/>
              <a:t>,Unity</a:t>
            </a:r>
            <a:r>
              <a:rPr lang="zh-CN" altLang="en-US" dirty="0"/>
              <a:t>是基于</a:t>
            </a:r>
            <a:r>
              <a:rPr lang="en-US" altLang="zh-CN" dirty="0"/>
              <a:t>Mono</a:t>
            </a:r>
            <a:r>
              <a:rPr lang="zh-CN" altLang="en-US" dirty="0"/>
              <a:t>来实现跨平台的</a:t>
            </a:r>
            <a:r>
              <a:rPr lang="zh-CN" altLang="en-US" dirty="0" smtClean="0"/>
              <a:t>。这是一</a:t>
            </a:r>
            <a:r>
              <a:rPr lang="zh-CN" altLang="en-US" dirty="0"/>
              <a:t>种类似于</a:t>
            </a:r>
            <a:r>
              <a:rPr lang="en-US" altLang="zh-CN" dirty="0"/>
              <a:t>Java</a:t>
            </a:r>
            <a:r>
              <a:rPr lang="zh-CN" altLang="en-US" dirty="0"/>
              <a:t>的跨平台</a:t>
            </a:r>
            <a:r>
              <a:rPr lang="zh-CN" altLang="en-US" dirty="0" smtClean="0"/>
              <a:t>技术</a:t>
            </a:r>
            <a:endParaRPr lang="en-US" altLang="zh-CN" dirty="0" smtClean="0"/>
          </a:p>
          <a:p>
            <a:pPr marL="0" indent="0">
              <a:buNone/>
            </a:pPr>
            <a:endParaRPr lang="en-US" altLang="zh-CN" dirty="0"/>
          </a:p>
          <a:p>
            <a:r>
              <a:rPr lang="en-US" altLang="zh-CN" dirty="0"/>
              <a:t>Mono</a:t>
            </a:r>
            <a:r>
              <a:rPr lang="zh-CN" altLang="en-US" dirty="0"/>
              <a:t>：</a:t>
            </a:r>
            <a:r>
              <a:rPr lang="en-US" altLang="zh-CN" dirty="0" err="1"/>
              <a:t>.Net</a:t>
            </a:r>
            <a:r>
              <a:rPr lang="en-US" altLang="zh-CN" dirty="0"/>
              <a:t> </a:t>
            </a:r>
            <a:r>
              <a:rPr lang="zh-CN" altLang="en-US" dirty="0"/>
              <a:t>的跨平台版本</a:t>
            </a:r>
            <a:r>
              <a:rPr lang="zh-CN" altLang="en-US" dirty="0" smtClean="0"/>
              <a:t>。</a:t>
            </a:r>
            <a:endParaRPr lang="en-US" altLang="zh-CN" dirty="0" smtClean="0"/>
          </a:p>
          <a:p>
            <a:endParaRPr lang="en-US" altLang="zh-CN" dirty="0" smtClean="0"/>
          </a:p>
          <a:p>
            <a:r>
              <a:rPr lang="en-US" altLang="zh-CN" dirty="0" smtClean="0"/>
              <a:t>Unity</a:t>
            </a:r>
            <a:r>
              <a:rPr lang="zh-CN" altLang="en-US" dirty="0"/>
              <a:t>在</a:t>
            </a:r>
            <a:r>
              <a:rPr lang="en-US" altLang="zh-CN" dirty="0" smtClean="0"/>
              <a:t>Mono</a:t>
            </a:r>
            <a:r>
              <a:rPr lang="zh-CN" altLang="en-US" dirty="0" smtClean="0"/>
              <a:t>的基础上进行二次开发，增加了跨平台的</a:t>
            </a:r>
            <a:r>
              <a:rPr lang="en-US" altLang="zh-CN" dirty="0" smtClean="0"/>
              <a:t>3D</a:t>
            </a:r>
            <a:r>
              <a:rPr lang="zh-CN" altLang="en-US" dirty="0" smtClean="0"/>
              <a:t>图形处理能力。</a:t>
            </a:r>
            <a:endParaRPr lang="zh-CN" altLang="en-US" dirty="0"/>
          </a:p>
        </p:txBody>
      </p:sp>
      <p:sp>
        <p:nvSpPr>
          <p:cNvPr id="10"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b="1" dirty="0" smtClean="0">
                <a:solidFill>
                  <a:schemeClr val="bg1">
                    <a:lumMod val="50000"/>
                  </a:schemeClr>
                </a:solidFill>
                <a:latin typeface="黑体" panose="02010609060101010101" pitchFamily="49" charset="-122"/>
                <a:ea typeface="黑体" panose="02010609060101010101" pitchFamily="49" charset="-122"/>
                <a:cs typeface="Adobe 黑体 Std R"/>
              </a:rPr>
              <a:t>跨平台 </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Tree>
    <p:extLst>
      <p:ext uri="{BB962C8B-B14F-4D97-AF65-F5344CB8AC3E}">
        <p14:creationId xmlns:p14="http://schemas.microsoft.com/office/powerpoint/2010/main" val="216286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err="1"/>
              <a:t>.Net</a:t>
            </a:r>
            <a:r>
              <a:rPr lang="en-US" altLang="zh-CN" sz="2000" dirty="0"/>
              <a:t> Framework</a:t>
            </a:r>
            <a:r>
              <a:rPr lang="zh-CN" altLang="en-US" sz="2000" dirty="0"/>
              <a:t>框架图</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99" y="1171575"/>
            <a:ext cx="7612562" cy="4675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770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t>Mono2x-&gt;</a:t>
            </a:r>
            <a:r>
              <a:rPr lang="en-US" altLang="zh-CN" sz="2000" dirty="0" err="1"/>
              <a:t>.Net</a:t>
            </a:r>
            <a:r>
              <a:rPr lang="en-US" altLang="zh-CN" sz="2000" dirty="0"/>
              <a:t> 3.5 framework</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pic>
        <p:nvPicPr>
          <p:cNvPr id="10" name="Picture 3"/>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594136" y="889021"/>
            <a:ext cx="7955728" cy="4929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本框 5"/>
          <p:cNvSpPr txBox="1"/>
          <p:nvPr/>
        </p:nvSpPr>
        <p:spPr>
          <a:xfrm>
            <a:off x="532590" y="5924415"/>
            <a:ext cx="8017274" cy="707886"/>
          </a:xfrm>
          <a:prstGeom prst="rect">
            <a:avLst/>
          </a:prstGeom>
          <a:noFill/>
          <a:effectLst/>
        </p:spPr>
        <p:txBody>
          <a:bodyPr wrap="square" rtlCol="0">
            <a:spAutoFit/>
          </a:bodyPr>
          <a:lstStyle/>
          <a:p>
            <a:r>
              <a:rPr lang="en-US" altLang="zh-CN" sz="2000" b="1" dirty="0" err="1" smtClean="0">
                <a:solidFill>
                  <a:schemeClr val="bg1">
                    <a:lumMod val="50000"/>
                  </a:schemeClr>
                </a:solidFill>
                <a:latin typeface="黑体" panose="02010609060101010101" pitchFamily="49" charset="-122"/>
                <a:ea typeface="黑体" panose="02010609060101010101" pitchFamily="49" charset="-122"/>
                <a:cs typeface="Adobe 黑体 Std R"/>
              </a:rPr>
              <a:t>.Net</a:t>
            </a:r>
            <a:r>
              <a:rPr lang="zh-CN" altLang="en-US" sz="2000" b="1" dirty="0" smtClean="0">
                <a:solidFill>
                  <a:schemeClr val="bg1">
                    <a:lumMod val="50000"/>
                  </a:schemeClr>
                </a:solidFill>
                <a:latin typeface="黑体" panose="02010609060101010101" pitchFamily="49" charset="-122"/>
                <a:ea typeface="黑体" panose="02010609060101010101" pitchFamily="49" charset="-122"/>
                <a:cs typeface="Adobe 黑体 Std R"/>
              </a:rPr>
              <a:t>只有</a:t>
            </a:r>
            <a:r>
              <a:rPr lang="en-US" altLang="zh-CN" sz="2000" b="1" dirty="0" smtClean="0">
                <a:solidFill>
                  <a:schemeClr val="bg1">
                    <a:lumMod val="50000"/>
                  </a:schemeClr>
                </a:solidFill>
                <a:latin typeface="黑体" panose="02010609060101010101" pitchFamily="49" charset="-122"/>
                <a:ea typeface="黑体" panose="02010609060101010101" pitchFamily="49" charset="-122"/>
                <a:cs typeface="Adobe 黑体 Std R"/>
              </a:rPr>
              <a:t>windows</a:t>
            </a:r>
            <a:r>
              <a:rPr lang="zh-CN" altLang="en-US" sz="2000" b="1" dirty="0" smtClean="0">
                <a:solidFill>
                  <a:schemeClr val="bg1">
                    <a:lumMod val="50000"/>
                  </a:schemeClr>
                </a:solidFill>
                <a:latin typeface="黑体" panose="02010609060101010101" pitchFamily="49" charset="-122"/>
                <a:ea typeface="黑体" panose="02010609060101010101" pitchFamily="49" charset="-122"/>
                <a:cs typeface="Adobe 黑体 Std R"/>
              </a:rPr>
              <a:t>版本的虚拟机。而</a:t>
            </a:r>
            <a:r>
              <a:rPr lang="en-US" altLang="zh-CN" sz="2000" b="1" dirty="0" smtClean="0">
                <a:solidFill>
                  <a:schemeClr val="bg1">
                    <a:lumMod val="50000"/>
                  </a:schemeClr>
                </a:solidFill>
                <a:latin typeface="黑体" panose="02010609060101010101" pitchFamily="49" charset="-122"/>
                <a:ea typeface="黑体" panose="02010609060101010101" pitchFamily="49" charset="-122"/>
                <a:cs typeface="Adobe 黑体 Std R"/>
              </a:rPr>
              <a:t>Mono</a:t>
            </a:r>
            <a:r>
              <a:rPr lang="zh-CN" altLang="en-US" sz="2000" b="1" dirty="0" smtClean="0">
                <a:solidFill>
                  <a:schemeClr val="bg1">
                    <a:lumMod val="50000"/>
                  </a:schemeClr>
                </a:solidFill>
                <a:latin typeface="黑体" panose="02010609060101010101" pitchFamily="49" charset="-122"/>
                <a:ea typeface="黑体" panose="02010609060101010101" pitchFamily="49" charset="-122"/>
                <a:cs typeface="Adobe 黑体 Std R"/>
              </a:rPr>
              <a:t>可以编译出多个不同平台版本的虚拟机，这也是</a:t>
            </a:r>
            <a:r>
              <a:rPr lang="en-US" altLang="zh-CN" sz="2000" b="1" dirty="0" smtClean="0">
                <a:solidFill>
                  <a:schemeClr val="bg1">
                    <a:lumMod val="50000"/>
                  </a:schemeClr>
                </a:solidFill>
                <a:latin typeface="黑体" panose="02010609060101010101" pitchFamily="49" charset="-122"/>
                <a:ea typeface="黑体" panose="02010609060101010101" pitchFamily="49" charset="-122"/>
                <a:cs typeface="Adobe 黑体 Std R"/>
              </a:rPr>
              <a:t>Mono</a:t>
            </a:r>
            <a:r>
              <a:rPr lang="zh-CN" altLang="en-US" sz="2000" b="1" dirty="0" smtClean="0">
                <a:solidFill>
                  <a:schemeClr val="bg1">
                    <a:lumMod val="50000"/>
                  </a:schemeClr>
                </a:solidFill>
                <a:latin typeface="黑体" panose="02010609060101010101" pitchFamily="49" charset="-122"/>
                <a:ea typeface="黑体" panose="02010609060101010101" pitchFamily="49" charset="-122"/>
                <a:cs typeface="Adobe 黑体 Std R"/>
              </a:rPr>
              <a:t>“重新造轮子”的意义所在。</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Tree>
    <p:extLst>
      <p:ext uri="{BB962C8B-B14F-4D97-AF65-F5344CB8AC3E}">
        <p14:creationId xmlns:p14="http://schemas.microsoft.com/office/powerpoint/2010/main" val="3818702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t>Unity</a:t>
            </a:r>
            <a:r>
              <a:rPr lang="zh-CN" altLang="en-US" sz="2000" dirty="0" smtClean="0"/>
              <a:t>和</a:t>
            </a:r>
            <a:r>
              <a:rPr lang="en-US" altLang="zh-CN" sz="2000" dirty="0" smtClean="0"/>
              <a:t>Mono</a:t>
            </a:r>
            <a:r>
              <a:rPr lang="zh-CN" altLang="en-US" sz="2000" dirty="0" smtClean="0"/>
              <a:t>的关系</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sp>
        <p:nvSpPr>
          <p:cNvPr id="2" name="内容占位符 1"/>
          <p:cNvSpPr>
            <a:spLocks noGrp="1"/>
          </p:cNvSpPr>
          <p:nvPr>
            <p:ph idx="1"/>
          </p:nvPr>
        </p:nvSpPr>
        <p:spPr>
          <a:xfrm>
            <a:off x="457200" y="896816"/>
            <a:ext cx="8229600" cy="5229348"/>
          </a:xfrm>
        </p:spPr>
        <p:txBody>
          <a:bodyPr>
            <a:normAutofit/>
          </a:bodyPr>
          <a:lstStyle/>
          <a:p>
            <a:pPr marL="0" indent="0">
              <a:buNone/>
            </a:pPr>
            <a:r>
              <a:rPr lang="en-US" altLang="zh-CN" b="1" dirty="0" smtClean="0"/>
              <a:t>Unity</a:t>
            </a:r>
            <a:r>
              <a:rPr lang="zh-CN" altLang="en-US" b="1" dirty="0"/>
              <a:t>继承了</a:t>
            </a:r>
            <a:r>
              <a:rPr lang="en-US" altLang="zh-CN" b="1" dirty="0"/>
              <a:t>Mono</a:t>
            </a:r>
            <a:r>
              <a:rPr lang="zh-CN" altLang="en-US" b="1" dirty="0"/>
              <a:t>的跨平台和跨</a:t>
            </a:r>
            <a:r>
              <a:rPr lang="zh-CN" altLang="en-US" b="1" dirty="0" smtClean="0"/>
              <a:t>语言等许多特性。</a:t>
            </a:r>
            <a:endParaRPr lang="en-US" altLang="zh-CN" b="1" dirty="0" smtClean="0"/>
          </a:p>
          <a:p>
            <a:pPr marL="0" indent="0">
              <a:buNone/>
            </a:pPr>
            <a:endParaRPr lang="en-US" altLang="zh-CN" b="1" dirty="0" smtClean="0"/>
          </a:p>
          <a:p>
            <a:pPr marL="0" indent="0">
              <a:buNone/>
            </a:pPr>
            <a:r>
              <a:rPr lang="zh-CN" altLang="en-US" b="1" dirty="0" smtClean="0"/>
              <a:t>早版本的</a:t>
            </a:r>
            <a:r>
              <a:rPr lang="en-US" altLang="zh-CN" b="1" dirty="0" smtClean="0"/>
              <a:t>Unity</a:t>
            </a:r>
            <a:r>
              <a:rPr lang="zh-CN" altLang="en-US" b="1" dirty="0" smtClean="0"/>
              <a:t>是支持使用</a:t>
            </a:r>
            <a:r>
              <a:rPr lang="en-US" altLang="zh-CN" b="1" dirty="0" smtClean="0"/>
              <a:t>C#,</a:t>
            </a:r>
            <a:r>
              <a:rPr lang="en-US" altLang="zh-CN" b="1" dirty="0" err="1" smtClean="0"/>
              <a:t>UnityScript,Boo</a:t>
            </a:r>
            <a:r>
              <a:rPr lang="zh-CN" altLang="en-US" b="1" dirty="0" smtClean="0"/>
              <a:t>三种语言来进行开发的。最新的版本只支持使用</a:t>
            </a:r>
            <a:r>
              <a:rPr lang="en-US" altLang="zh-CN" b="1" dirty="0" smtClean="0"/>
              <a:t>C#</a:t>
            </a:r>
            <a:r>
              <a:rPr lang="zh-CN" altLang="en-US" b="1" dirty="0" smtClean="0"/>
              <a:t>来开发了。</a:t>
            </a:r>
            <a:endParaRPr lang="en-US" altLang="zh-CN" b="1" dirty="0" smtClean="0"/>
          </a:p>
          <a:p>
            <a:pPr marL="0" indent="0">
              <a:buNone/>
            </a:pPr>
            <a:r>
              <a:rPr lang="en-IE" altLang="zh-CN" b="1" dirty="0">
                <a:hlinkClick r:id="rId4"/>
              </a:rPr>
              <a:t>Unity5:</a:t>
            </a:r>
            <a:r>
              <a:rPr lang="zh-CN" altLang="en-US" b="1" dirty="0">
                <a:hlinkClick r:id="rId4"/>
              </a:rPr>
              <a:t>取消对</a:t>
            </a:r>
            <a:r>
              <a:rPr lang="en-IE" altLang="zh-CN" b="1" dirty="0">
                <a:hlinkClick r:id="rId4"/>
              </a:rPr>
              <a:t>Boo</a:t>
            </a:r>
            <a:r>
              <a:rPr lang="zh-CN" altLang="en-US" b="1" dirty="0">
                <a:hlinkClick r:id="rId4"/>
              </a:rPr>
              <a:t>的支持，加强对</a:t>
            </a:r>
            <a:r>
              <a:rPr lang="en-IE" altLang="zh-CN" b="1" dirty="0">
                <a:hlinkClick r:id="rId4"/>
              </a:rPr>
              <a:t>C#</a:t>
            </a:r>
            <a:r>
              <a:rPr lang="zh-CN" altLang="en-US" b="1" dirty="0">
                <a:hlinkClick r:id="rId4"/>
              </a:rPr>
              <a:t>支持</a:t>
            </a:r>
            <a:endParaRPr lang="en-US" altLang="zh-CN" b="1" dirty="0" smtClean="0"/>
          </a:p>
          <a:p>
            <a:pPr marL="0" indent="0">
              <a:buNone/>
            </a:pPr>
            <a:r>
              <a:rPr lang="en-IE" altLang="zh-CN" b="1" dirty="0">
                <a:hlinkClick r:id="rId5"/>
              </a:rPr>
              <a:t>Unity </a:t>
            </a:r>
            <a:r>
              <a:rPr lang="zh-CN" altLang="en-US" b="1" dirty="0">
                <a:hlinkClick r:id="rId5"/>
              </a:rPr>
              <a:t>告别 </a:t>
            </a:r>
            <a:r>
              <a:rPr lang="en-IE" altLang="zh-CN" b="1" dirty="0" err="1">
                <a:hlinkClick r:id="rId5"/>
              </a:rPr>
              <a:t>UnityScript</a:t>
            </a:r>
            <a:r>
              <a:rPr lang="zh-CN" altLang="en-IE" b="1" dirty="0">
                <a:hlinkClick r:id="rId5"/>
              </a:rPr>
              <a:t>，</a:t>
            </a:r>
            <a:r>
              <a:rPr lang="zh-CN" altLang="en-US" b="1" dirty="0">
                <a:hlinkClick r:id="rId5"/>
              </a:rPr>
              <a:t>未来将</a:t>
            </a:r>
            <a:r>
              <a:rPr lang="zh-CN" altLang="en-US" b="1" dirty="0" smtClean="0">
                <a:hlinkClick r:id="rId5"/>
              </a:rPr>
              <a:t>只支持 </a:t>
            </a:r>
            <a:r>
              <a:rPr lang="en-IE" altLang="zh-CN" b="1" dirty="0">
                <a:hlinkClick r:id="rId5"/>
              </a:rPr>
              <a:t>C</a:t>
            </a:r>
            <a:r>
              <a:rPr lang="en-IE" altLang="zh-CN" b="1" dirty="0" smtClean="0">
                <a:hlinkClick r:id="rId5"/>
              </a:rPr>
              <a:t>#</a:t>
            </a:r>
            <a:endParaRPr lang="en-IE" altLang="zh-CN" b="1" dirty="0"/>
          </a:p>
        </p:txBody>
      </p:sp>
    </p:spTree>
    <p:extLst>
      <p:ext uri="{BB962C8B-B14F-4D97-AF65-F5344CB8AC3E}">
        <p14:creationId xmlns:p14="http://schemas.microsoft.com/office/powerpoint/2010/main" val="815296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基于组件的对象模型</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sp>
        <p:nvSpPr>
          <p:cNvPr id="2" name="内容占位符 1"/>
          <p:cNvSpPr>
            <a:spLocks noGrp="1"/>
          </p:cNvSpPr>
          <p:nvPr>
            <p:ph idx="1"/>
          </p:nvPr>
        </p:nvSpPr>
        <p:spPr>
          <a:xfrm>
            <a:off x="457200" y="896816"/>
            <a:ext cx="8229600" cy="5697416"/>
          </a:xfrm>
        </p:spPr>
        <p:txBody>
          <a:bodyPr>
            <a:normAutofit/>
          </a:bodyPr>
          <a:lstStyle/>
          <a:p>
            <a:pPr marL="0" indent="0">
              <a:buNone/>
            </a:pPr>
            <a:endParaRPr lang="en-US" altLang="zh-CN" b="1" dirty="0" smtClean="0"/>
          </a:p>
          <a:p>
            <a:pPr marL="0" indent="0">
              <a:buNone/>
            </a:pPr>
            <a:r>
              <a:rPr lang="zh-CN" altLang="en-US" b="1" dirty="0" smtClean="0"/>
              <a:t>继承</a:t>
            </a:r>
            <a:r>
              <a:rPr lang="en-US" altLang="zh-CN" b="1" dirty="0" smtClean="0"/>
              <a:t>:</a:t>
            </a:r>
          </a:p>
          <a:p>
            <a:pPr marL="0" indent="0">
              <a:buNone/>
            </a:pPr>
            <a:endParaRPr lang="en-US" altLang="zh-CN" b="1" dirty="0"/>
          </a:p>
          <a:p>
            <a:pPr marL="0" indent="0">
              <a:buNone/>
            </a:pPr>
            <a:endParaRPr lang="en-US" altLang="zh-CN" b="1" dirty="0" smtClean="0"/>
          </a:p>
          <a:p>
            <a:pPr marL="0" indent="0">
              <a:buNone/>
            </a:pPr>
            <a:r>
              <a:rPr lang="zh-CN" altLang="en-US" b="1" dirty="0" smtClean="0"/>
              <a:t>组合</a:t>
            </a:r>
            <a:r>
              <a:rPr lang="en-US" altLang="zh-CN" b="1" dirty="0" smtClean="0"/>
              <a:t>:</a:t>
            </a:r>
            <a:endParaRPr lang="en-IE" altLang="zh-CN" b="1" dirty="0"/>
          </a:p>
          <a:p>
            <a:pPr marL="0" indent="0">
              <a:buNone/>
            </a:pPr>
            <a:endParaRPr lang="en-IE" altLang="zh-CN" b="1" dirty="0" smtClean="0"/>
          </a:p>
          <a:p>
            <a:pPr marL="0" indent="0">
              <a:buNone/>
            </a:pPr>
            <a:endParaRPr lang="en-IE" altLang="zh-CN" b="1" dirty="0" smtClean="0"/>
          </a:p>
          <a:p>
            <a:pPr marL="0" indent="0">
              <a:buNone/>
            </a:pPr>
            <a:r>
              <a:rPr lang="en-US" altLang="zh-CN" sz="2800" dirty="0" smtClean="0"/>
              <a:t>Unity</a:t>
            </a:r>
            <a:r>
              <a:rPr lang="zh-CN" altLang="en-US" sz="2800" dirty="0" smtClean="0"/>
              <a:t>是使用</a:t>
            </a:r>
            <a:r>
              <a:rPr lang="en-US" altLang="zh-CN" sz="2800" dirty="0" err="1" smtClean="0"/>
              <a:t>GameObject</a:t>
            </a:r>
            <a:r>
              <a:rPr lang="zh-CN" altLang="en-US" sz="2800" dirty="0" smtClean="0"/>
              <a:t>和一系列</a:t>
            </a:r>
            <a:r>
              <a:rPr lang="en-US" altLang="zh-CN" sz="2800" dirty="0" smtClean="0"/>
              <a:t>Component</a:t>
            </a:r>
            <a:r>
              <a:rPr lang="zh-CN" altLang="en-US" sz="2800" dirty="0" smtClean="0"/>
              <a:t>进行组合方式</a:t>
            </a:r>
            <a:r>
              <a:rPr lang="en-US" altLang="zh-CN" sz="2800" dirty="0" smtClean="0"/>
              <a:t>,</a:t>
            </a:r>
            <a:r>
              <a:rPr lang="zh-CN" altLang="en-US" sz="2800" dirty="0" smtClean="0"/>
              <a:t>来构建游戏实体的。</a:t>
            </a:r>
            <a:endParaRPr lang="en-US" altLang="zh-CN" sz="2800" dirty="0"/>
          </a:p>
          <a:p>
            <a:pPr marL="0" indent="0">
              <a:buNone/>
            </a:pPr>
            <a:r>
              <a:rPr lang="en-US" altLang="zh-CN" sz="2800" dirty="0" smtClean="0"/>
              <a:t>Unity</a:t>
            </a:r>
            <a:r>
              <a:rPr lang="zh-CN" altLang="en-US" sz="2800" dirty="0" smtClean="0"/>
              <a:t>的大部分功能都是以</a:t>
            </a:r>
            <a:r>
              <a:rPr lang="en-US" altLang="zh-CN" sz="2800" dirty="0" smtClean="0"/>
              <a:t>Component</a:t>
            </a:r>
            <a:r>
              <a:rPr lang="zh-CN" altLang="en-US" sz="2800" dirty="0" smtClean="0"/>
              <a:t>的形式提供的</a:t>
            </a:r>
            <a:r>
              <a:rPr lang="zh-CN" altLang="en-US" sz="2800" dirty="0"/>
              <a:t>。</a:t>
            </a:r>
            <a:endParaRPr lang="en-IE" altLang="zh-CN" sz="2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1473" y="1397178"/>
            <a:ext cx="47625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9881" y="2254428"/>
            <a:ext cx="31623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77961" y="2584938"/>
            <a:ext cx="2842847" cy="646331"/>
          </a:xfrm>
          <a:prstGeom prst="rect">
            <a:avLst/>
          </a:prstGeom>
          <a:noFill/>
        </p:spPr>
        <p:txBody>
          <a:bodyPr wrap="square" rtlCol="0">
            <a:spAutoFit/>
          </a:bodyPr>
          <a:lstStyle/>
          <a:p>
            <a:r>
              <a:rPr lang="en-US" altLang="zh-CN" dirty="0" smtClean="0"/>
              <a:t>A,B,C</a:t>
            </a:r>
            <a:r>
              <a:rPr lang="zh-CN" altLang="en-US" dirty="0" smtClean="0"/>
              <a:t>和</a:t>
            </a:r>
            <a:r>
              <a:rPr lang="en-US" altLang="zh-CN" dirty="0" smtClean="0"/>
              <a:t>Object</a:t>
            </a:r>
            <a:r>
              <a:rPr lang="zh-CN" altLang="en-US" dirty="0" smtClean="0"/>
              <a:t>之间脱离关系，自由搭配</a:t>
            </a:r>
            <a:r>
              <a:rPr lang="en-US" altLang="zh-CN" dirty="0" smtClean="0"/>
              <a:t>------</a:t>
            </a:r>
            <a:r>
              <a:rPr lang="zh-CN" altLang="en-US" dirty="0" smtClean="0"/>
              <a:t>解耦</a:t>
            </a:r>
            <a:endParaRPr lang="zh-CN" altLang="en-US" dirty="0"/>
          </a:p>
        </p:txBody>
      </p:sp>
    </p:spTree>
    <p:extLst>
      <p:ext uri="{BB962C8B-B14F-4D97-AF65-F5344CB8AC3E}">
        <p14:creationId xmlns:p14="http://schemas.microsoft.com/office/powerpoint/2010/main" val="2864929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marL="0" indent="0">
              <a:buNone/>
            </a:pPr>
            <a:r>
              <a:rPr lang="zh-CN" altLang="en-US" dirty="0" smtClean="0"/>
              <a:t>通过</a:t>
            </a:r>
            <a:r>
              <a:rPr lang="en-US" altLang="zh-CN" dirty="0" err="1" smtClean="0"/>
              <a:t>MonoBehaivaor</a:t>
            </a:r>
            <a:r>
              <a:rPr lang="zh-CN" altLang="en-US" dirty="0" smtClean="0"/>
              <a:t>来自定义组件</a:t>
            </a:r>
            <a:endParaRPr lang="en-US" altLang="zh-CN" dirty="0" smtClean="0"/>
          </a:p>
          <a:p>
            <a:endParaRPr lang="en-US" altLang="zh-CN" dirty="0" smtClean="0"/>
          </a:p>
          <a:p>
            <a:endParaRPr lang="en-US" altLang="zh-CN" dirty="0" smtClean="0"/>
          </a:p>
        </p:txBody>
      </p:sp>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易于使用和扩展</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989" y="1599360"/>
            <a:ext cx="7008021" cy="431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895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764704"/>
            <a:ext cx="8229600" cy="802840"/>
          </a:xfrm>
        </p:spPr>
        <p:txBody>
          <a:bodyPr>
            <a:normAutofit/>
          </a:bodyPr>
          <a:lstStyle/>
          <a:p>
            <a:r>
              <a:rPr lang="zh-CN" altLang="en-US" dirty="0" smtClean="0"/>
              <a:t>通过</a:t>
            </a:r>
            <a:r>
              <a:rPr lang="en-US" altLang="zh-CN" dirty="0" err="1"/>
              <a:t>EditorWindow</a:t>
            </a:r>
            <a:r>
              <a:rPr lang="zh-CN" altLang="en-US" dirty="0"/>
              <a:t>类，自定义编辑器窗口</a:t>
            </a:r>
            <a:r>
              <a:rPr lang="en-US" altLang="zh-CN" dirty="0"/>
              <a:t>.</a:t>
            </a:r>
          </a:p>
          <a:p>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400" y="1890273"/>
            <a:ext cx="5075424" cy="3791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易于使用和扩展</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Tree>
    <p:extLst>
      <p:ext uri="{BB962C8B-B14F-4D97-AF65-F5344CB8AC3E}">
        <p14:creationId xmlns:p14="http://schemas.microsoft.com/office/powerpoint/2010/main" val="2126089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764704"/>
            <a:ext cx="8229600" cy="4954778"/>
          </a:xfrm>
        </p:spPr>
        <p:txBody>
          <a:bodyPr>
            <a:normAutofit/>
          </a:bodyPr>
          <a:lstStyle/>
          <a:p>
            <a:r>
              <a:rPr lang="zh-CN" altLang="en-US" dirty="0"/>
              <a:t>通过</a:t>
            </a:r>
            <a:r>
              <a:rPr lang="en-US" altLang="zh-CN" dirty="0"/>
              <a:t>Editor</a:t>
            </a:r>
            <a:r>
              <a:rPr lang="zh-CN" altLang="en-US" dirty="0"/>
              <a:t>类，自定义</a:t>
            </a:r>
            <a:r>
              <a:rPr lang="en-US" altLang="zh-CN" dirty="0" err="1"/>
              <a:t>MonoBehivaor</a:t>
            </a:r>
            <a:r>
              <a:rPr lang="zh-CN" altLang="en-US" dirty="0"/>
              <a:t>的编辑器面板。</a:t>
            </a:r>
            <a:endParaRPr lang="en-US" altLang="zh-CN" dirty="0"/>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2113757"/>
            <a:ext cx="5910608" cy="3061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易于使用和扩展</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Tree>
    <p:extLst>
      <p:ext uri="{BB962C8B-B14F-4D97-AF65-F5344CB8AC3E}">
        <p14:creationId xmlns:p14="http://schemas.microsoft.com/office/powerpoint/2010/main" val="147447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视频游戏的背后原理是什么</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3" name="内容占位符 2"/>
          <p:cNvSpPr>
            <a:spLocks noGrp="1"/>
          </p:cNvSpPr>
          <p:nvPr>
            <p:ph idx="1"/>
          </p:nvPr>
        </p:nvSpPr>
        <p:spPr/>
        <p:txBody>
          <a:bodyPr>
            <a:normAutofit/>
          </a:bodyPr>
          <a:lstStyle/>
          <a:p>
            <a:endParaRPr lang="en-US" altLang="zh-CN" dirty="0" smtClean="0"/>
          </a:p>
          <a:p>
            <a:r>
              <a:rPr lang="zh-CN" altLang="en-US" dirty="0"/>
              <a:t>观察</a:t>
            </a:r>
            <a:endParaRPr lang="en-US" altLang="zh-CN" dirty="0" smtClean="0"/>
          </a:p>
          <a:p>
            <a:pPr marL="0" indent="0">
              <a:buNone/>
            </a:pPr>
            <a:r>
              <a:rPr lang="en-US" altLang="zh-CN" dirty="0" smtClean="0"/>
              <a:t>	</a:t>
            </a:r>
            <a:r>
              <a:rPr lang="zh-CN" altLang="en-US" dirty="0" smtClean="0">
                <a:hlinkClick r:id="rId3"/>
              </a:rPr>
              <a:t>王者荣耀游戏视频</a:t>
            </a:r>
            <a:endParaRPr lang="en-US" altLang="zh-CN" dirty="0" smtClean="0"/>
          </a:p>
          <a:p>
            <a:endParaRPr lang="en-US" altLang="zh-CN" dirty="0" smtClean="0"/>
          </a:p>
          <a:p>
            <a:r>
              <a:rPr lang="zh-CN" altLang="en-US" dirty="0"/>
              <a:t>问题</a:t>
            </a:r>
            <a:r>
              <a:rPr lang="en-US" altLang="zh-CN" dirty="0" smtClean="0"/>
              <a:t>:</a:t>
            </a:r>
            <a:endParaRPr lang="en-US" altLang="zh-CN" dirty="0"/>
          </a:p>
          <a:p>
            <a:pPr marL="914400" lvl="1" indent="-514350">
              <a:buFont typeface="+mj-lt"/>
              <a:buAutoNum type="arabicPeriod"/>
            </a:pPr>
            <a:r>
              <a:rPr lang="zh-CN" altLang="en-US" dirty="0" smtClean="0"/>
              <a:t>视频中图像</a:t>
            </a:r>
            <a:r>
              <a:rPr lang="zh-CN" altLang="en-US" dirty="0" smtClean="0"/>
              <a:t>是</a:t>
            </a:r>
            <a:r>
              <a:rPr lang="zh-CN" altLang="en-US" dirty="0" smtClean="0"/>
              <a:t>如何</a:t>
            </a:r>
            <a:r>
              <a:rPr lang="zh-CN" altLang="en-US" b="1" dirty="0" smtClean="0"/>
              <a:t>渲染</a:t>
            </a:r>
            <a:r>
              <a:rPr lang="zh-CN" altLang="en-US" dirty="0" smtClean="0"/>
              <a:t>出来的？</a:t>
            </a:r>
            <a:endParaRPr lang="en-US" altLang="zh-CN" dirty="0" smtClean="0"/>
          </a:p>
          <a:p>
            <a:pPr marL="914400" lvl="1" indent="-514350">
              <a:buFont typeface="+mj-lt"/>
              <a:buAutoNum type="arabicPeriod"/>
            </a:pPr>
            <a:r>
              <a:rPr lang="zh-CN" altLang="en-US" dirty="0" smtClean="0"/>
              <a:t>如何</a:t>
            </a:r>
            <a:r>
              <a:rPr lang="zh-CN" altLang="en-US" dirty="0" smtClean="0"/>
              <a:t>控制</a:t>
            </a:r>
            <a:r>
              <a:rPr lang="zh-CN" altLang="en-US" dirty="0" smtClean="0"/>
              <a:t>视频中</a:t>
            </a:r>
            <a:r>
              <a:rPr lang="zh-CN" altLang="en-US" dirty="0" smtClean="0"/>
              <a:t>中的</a:t>
            </a:r>
            <a:r>
              <a:rPr lang="zh-CN" altLang="en-US" dirty="0" smtClean="0"/>
              <a:t>物体</a:t>
            </a:r>
            <a:r>
              <a:rPr lang="zh-CN" altLang="en-US" b="1" dirty="0"/>
              <a:t>运动</a:t>
            </a:r>
            <a:r>
              <a:rPr lang="zh-CN" altLang="en-US" dirty="0" smtClean="0"/>
              <a:t>？</a:t>
            </a:r>
            <a:endParaRPr lang="en-US" altLang="zh-CN" dirty="0" smtClean="0"/>
          </a:p>
          <a:p>
            <a:pPr marL="914400" lvl="1" indent="-514350">
              <a:buFont typeface="+mj-lt"/>
              <a:buAutoNum type="arabicPeriod"/>
            </a:pPr>
            <a:r>
              <a:rPr lang="zh-CN" altLang="en-US" dirty="0" smtClean="0"/>
              <a:t>如何判断子弹</a:t>
            </a:r>
            <a:r>
              <a:rPr lang="zh-CN" altLang="en-US" dirty="0" smtClean="0"/>
              <a:t>是否</a:t>
            </a:r>
            <a:r>
              <a:rPr lang="zh-CN" altLang="en-US" b="1" dirty="0" smtClean="0"/>
              <a:t>命中</a:t>
            </a:r>
            <a:r>
              <a:rPr lang="zh-CN" altLang="en-US" dirty="0" smtClean="0"/>
              <a:t>了目标？</a:t>
            </a:r>
            <a:endParaRPr lang="en-US" altLang="zh-CN" dirty="0" smtClean="0"/>
          </a:p>
        </p:txBody>
      </p:sp>
    </p:spTree>
    <p:extLst>
      <p:ext uri="{BB962C8B-B14F-4D97-AF65-F5344CB8AC3E}">
        <p14:creationId xmlns:p14="http://schemas.microsoft.com/office/powerpoint/2010/main" val="397433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764704"/>
            <a:ext cx="8229600" cy="4954778"/>
          </a:xfrm>
        </p:spPr>
        <p:txBody>
          <a:bodyPr>
            <a:normAutofit/>
          </a:bodyPr>
          <a:lstStyle/>
          <a:p>
            <a:r>
              <a:rPr lang="zh-CN" altLang="en-US" dirty="0" smtClean="0"/>
              <a:t>使用</a:t>
            </a:r>
            <a:r>
              <a:rPr lang="en-US" altLang="zh-CN" dirty="0" err="1" smtClean="0"/>
              <a:t>NativeDLL</a:t>
            </a:r>
            <a:r>
              <a:rPr lang="zh-CN" altLang="en-US" dirty="0" smtClean="0"/>
              <a:t>来扩展功能，可以让部分功能使用</a:t>
            </a:r>
            <a:r>
              <a:rPr lang="en-US" altLang="zh-CN" dirty="0" smtClean="0"/>
              <a:t>C/C++</a:t>
            </a:r>
            <a:r>
              <a:rPr lang="zh-CN" altLang="en-US" dirty="0" smtClean="0"/>
              <a:t>等语言来实现。步骤</a:t>
            </a:r>
            <a:r>
              <a:rPr lang="en-US" altLang="zh-CN" dirty="0" smtClean="0"/>
              <a:t>:</a:t>
            </a:r>
          </a:p>
          <a:p>
            <a:endParaRPr lang="en-US" altLang="zh-CN" dirty="0" smtClean="0"/>
          </a:p>
          <a:p>
            <a:pPr marL="971550" lvl="1" indent="-514350">
              <a:buFont typeface="+mj-lt"/>
              <a:buAutoNum type="arabicPeriod"/>
            </a:pPr>
            <a:r>
              <a:rPr lang="zh-CN" altLang="en-US" dirty="0" smtClean="0"/>
              <a:t>使用</a:t>
            </a:r>
            <a:r>
              <a:rPr lang="en-US" altLang="zh-CN" dirty="0" smtClean="0"/>
              <a:t>c/</a:t>
            </a:r>
            <a:r>
              <a:rPr lang="en-US" altLang="zh-CN" dirty="0" err="1" smtClean="0"/>
              <a:t>c++</a:t>
            </a:r>
            <a:r>
              <a:rPr lang="zh-CN" altLang="en-US" dirty="0" smtClean="0"/>
              <a:t>编写</a:t>
            </a:r>
            <a:r>
              <a:rPr lang="en-US" altLang="zh-CN" dirty="0" err="1" smtClean="0"/>
              <a:t>dll</a:t>
            </a:r>
            <a:r>
              <a:rPr lang="en-US" altLang="zh-CN" dirty="0" smtClean="0"/>
              <a:t>,</a:t>
            </a:r>
            <a:r>
              <a:rPr lang="zh-CN" altLang="en-US" dirty="0" smtClean="0"/>
              <a:t>导出相应的函数</a:t>
            </a:r>
            <a:endParaRPr lang="en-US" altLang="zh-CN" dirty="0" smtClean="0"/>
          </a:p>
          <a:p>
            <a:pPr marL="971550" lvl="1" indent="-514350">
              <a:buFont typeface="+mj-lt"/>
              <a:buAutoNum type="arabicPeriod"/>
            </a:pPr>
            <a:endParaRPr lang="en-US" altLang="zh-CN" dirty="0" smtClean="0"/>
          </a:p>
          <a:p>
            <a:pPr marL="971550" lvl="1" indent="-514350">
              <a:buFont typeface="+mj-lt"/>
              <a:buAutoNum type="arabicPeriod"/>
            </a:pPr>
            <a:r>
              <a:rPr lang="zh-CN" altLang="en-US" dirty="0" smtClean="0"/>
              <a:t>使用</a:t>
            </a:r>
            <a:r>
              <a:rPr lang="en-US" altLang="zh-CN" dirty="0" err="1" smtClean="0"/>
              <a:t>.net</a:t>
            </a:r>
            <a:r>
              <a:rPr lang="en-US" altLang="zh-CN" dirty="0" smtClean="0"/>
              <a:t>(mono)</a:t>
            </a:r>
            <a:r>
              <a:rPr lang="zh-CN" altLang="en-US" dirty="0" smtClean="0"/>
              <a:t>的</a:t>
            </a:r>
            <a:r>
              <a:rPr lang="en-US" altLang="zh-CN" dirty="0" err="1" smtClean="0"/>
              <a:t>DllImport</a:t>
            </a:r>
            <a:r>
              <a:rPr lang="zh-CN" altLang="en-US" dirty="0" smtClean="0"/>
              <a:t>机制，实现“胶水”</a:t>
            </a:r>
            <a:endParaRPr lang="en-US" altLang="zh-CN" dirty="0" smtClean="0"/>
          </a:p>
          <a:p>
            <a:pPr marL="457200" lvl="1" indent="0">
              <a:buNone/>
            </a:pPr>
            <a:r>
              <a:rPr lang="zh-CN" altLang="en-US" dirty="0" smtClean="0"/>
              <a:t>代码。</a:t>
            </a:r>
            <a:endParaRPr lang="en-US" altLang="zh-CN" dirty="0" smtClean="0"/>
          </a:p>
          <a:p>
            <a:pPr marL="457200" lvl="1" indent="0">
              <a:buNone/>
            </a:pPr>
            <a:endParaRPr lang="zh-CN" altLang="en-US" dirty="0"/>
          </a:p>
        </p:txBody>
      </p:sp>
      <p:sp>
        <p:nvSpPr>
          <p:cNvPr id="5"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易于使用和扩展</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Tree>
    <p:extLst>
      <p:ext uri="{BB962C8B-B14F-4D97-AF65-F5344CB8AC3E}">
        <p14:creationId xmlns:p14="http://schemas.microsoft.com/office/powerpoint/2010/main" val="4129951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内容占位符 2"/>
          <p:cNvSpPr>
            <a:spLocks noGrp="1"/>
          </p:cNvSpPr>
          <p:nvPr>
            <p:ph idx="1"/>
          </p:nvPr>
        </p:nvSpPr>
        <p:spPr>
          <a:xfrm>
            <a:off x="457200" y="796066"/>
            <a:ext cx="8229600" cy="5553934"/>
          </a:xfrm>
        </p:spPr>
        <p:txBody>
          <a:bodyPr>
            <a:normAutofit/>
          </a:bodyPr>
          <a:lstStyle/>
          <a:p>
            <a:r>
              <a:rPr lang="en-US" altLang="zh-CN" dirty="0" smtClean="0"/>
              <a:t>Unity</a:t>
            </a:r>
            <a:r>
              <a:rPr lang="zh-CN" altLang="en-US" dirty="0" smtClean="0"/>
              <a:t>以</a:t>
            </a:r>
            <a:r>
              <a:rPr lang="en-US" altLang="zh-CN" dirty="0" smtClean="0"/>
              <a:t>Scene</a:t>
            </a:r>
            <a:r>
              <a:rPr lang="zh-CN" altLang="en-US" dirty="0" smtClean="0"/>
              <a:t>为单位来组织实体对象</a:t>
            </a:r>
            <a:endParaRPr lang="en-US" altLang="zh-CN" dirty="0" smtClean="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580" y="1776547"/>
            <a:ext cx="3427156" cy="3806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5388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Hierarchy</a:t>
            </a:r>
            <a:r>
              <a:rPr lang="zh-CN" altLang="en-US" sz="3200" b="1" dirty="0" smtClean="0"/>
              <a:t>层级窗口</a:t>
            </a:r>
            <a:endParaRPr lang="zh-CN" altLang="en-US" sz="3200" b="1"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7954" y="1957590"/>
            <a:ext cx="3231154" cy="4236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1915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Scene</a:t>
            </a:r>
            <a:r>
              <a:rPr lang="zh-CN" altLang="en-US" sz="3200" b="1" dirty="0" smtClean="0"/>
              <a:t>窗口</a:t>
            </a:r>
            <a:endParaRPr lang="zh-CN" altLang="en-US" sz="3200"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782" y="2101655"/>
            <a:ext cx="6103396" cy="335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8094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Game</a:t>
            </a:r>
            <a:r>
              <a:rPr lang="zh-CN" altLang="en-US" sz="3200" b="1" dirty="0" smtClean="0"/>
              <a:t>窗口</a:t>
            </a:r>
            <a:endParaRPr lang="zh-CN" altLang="en-US" sz="32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77" y="1717118"/>
            <a:ext cx="7285160" cy="425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8003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Inspector </a:t>
            </a:r>
            <a:r>
              <a:rPr lang="zh-CN" altLang="en-US" sz="3200" b="1" dirty="0" smtClean="0"/>
              <a:t>检查器窗口</a:t>
            </a:r>
            <a:endParaRPr lang="zh-CN" altLang="en-US" sz="3200"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157" y="1669336"/>
            <a:ext cx="3948065" cy="4383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9933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Project </a:t>
            </a:r>
            <a:r>
              <a:rPr lang="zh-CN" altLang="en-US" sz="3200" b="1" dirty="0" smtClean="0"/>
              <a:t>资源窗口</a:t>
            </a:r>
            <a:endParaRPr lang="zh-CN" altLang="en-US" sz="3200" b="1"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25" y="1965571"/>
            <a:ext cx="4838700"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6718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Log</a:t>
            </a:r>
            <a:r>
              <a:rPr lang="zh-CN" altLang="en-US" sz="3200" b="1" dirty="0" smtClean="0"/>
              <a:t>日志窗口</a:t>
            </a:r>
            <a:endParaRPr lang="zh-CN" altLang="en-US" sz="3200" b="1"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030704"/>
            <a:ext cx="5455425" cy="2451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399" y="2030703"/>
            <a:ext cx="3273097" cy="2451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838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概览部分 总结</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内容占位符 3"/>
          <p:cNvSpPr>
            <a:spLocks noGrp="1"/>
          </p:cNvSpPr>
          <p:nvPr>
            <p:ph idx="1"/>
          </p:nvPr>
        </p:nvSpPr>
        <p:spPr>
          <a:xfrm>
            <a:off x="827584" y="764704"/>
            <a:ext cx="8229600" cy="4954778"/>
          </a:xfrm>
        </p:spPr>
        <p:txBody>
          <a:bodyPr>
            <a:normAutofit/>
          </a:bodyPr>
          <a:lstStyle/>
          <a:p>
            <a:pPr marL="971550" lvl="1" indent="-514350">
              <a:buFont typeface="+mj-lt"/>
              <a:buAutoNum type="arabicPeriod"/>
            </a:pPr>
            <a:endParaRPr lang="en-US" altLang="zh-CN" dirty="0"/>
          </a:p>
          <a:p>
            <a:pPr marL="971550" lvl="1" indent="-514350">
              <a:buFont typeface="+mj-lt"/>
              <a:buAutoNum type="arabicPeriod"/>
            </a:pPr>
            <a:r>
              <a:rPr lang="zh-CN" altLang="en-US" dirty="0" smtClean="0"/>
              <a:t>渲染流水线</a:t>
            </a:r>
            <a:endParaRPr lang="en-US" altLang="zh-CN" dirty="0" smtClean="0"/>
          </a:p>
          <a:p>
            <a:pPr marL="971550" lvl="1" indent="-514350">
              <a:buFont typeface="+mj-lt"/>
              <a:buAutoNum type="arabicPeriod"/>
            </a:pPr>
            <a:endParaRPr lang="en-US" altLang="zh-CN" dirty="0" smtClean="0"/>
          </a:p>
          <a:p>
            <a:pPr marL="971550" lvl="1" indent="-514350">
              <a:buFont typeface="+mj-lt"/>
              <a:buAutoNum type="arabicPeriod"/>
            </a:pPr>
            <a:r>
              <a:rPr lang="en-US" altLang="zh-CN" dirty="0" smtClean="0"/>
              <a:t>Unity</a:t>
            </a:r>
            <a:r>
              <a:rPr lang="zh-CN" altLang="en-US" dirty="0" smtClean="0"/>
              <a:t>的结构和特点</a:t>
            </a:r>
            <a:endParaRPr lang="en-US" altLang="zh-CN" dirty="0" smtClean="0"/>
          </a:p>
          <a:p>
            <a:pPr marL="1314450" lvl="2" indent="-457200">
              <a:buFont typeface="+mj-ea"/>
              <a:buAutoNum type="circleNumDbPlain"/>
            </a:pPr>
            <a:r>
              <a:rPr lang="zh-CN" altLang="en-US" dirty="0" smtClean="0"/>
              <a:t>基于</a:t>
            </a:r>
            <a:r>
              <a:rPr lang="en-US" altLang="zh-CN" dirty="0" smtClean="0"/>
              <a:t>Mono</a:t>
            </a:r>
          </a:p>
          <a:p>
            <a:pPr marL="1314450" lvl="2" indent="-457200">
              <a:buFont typeface="+mj-ea"/>
              <a:buAutoNum type="circleNumDbPlain"/>
            </a:pPr>
            <a:r>
              <a:rPr lang="zh-CN" altLang="en-US" dirty="0" smtClean="0"/>
              <a:t>跨平台</a:t>
            </a:r>
            <a:endParaRPr lang="en-US" altLang="zh-CN" dirty="0" smtClean="0"/>
          </a:p>
          <a:p>
            <a:pPr marL="1314450" lvl="2" indent="-457200">
              <a:buFont typeface="+mj-ea"/>
              <a:buAutoNum type="circleNumDbPlain"/>
            </a:pPr>
            <a:r>
              <a:rPr lang="zh-CN" altLang="en-US" dirty="0" smtClean="0"/>
              <a:t>易使用，易扩展</a:t>
            </a:r>
            <a:endParaRPr lang="en-US" altLang="zh-CN" dirty="0"/>
          </a:p>
          <a:p>
            <a:pPr marL="971550" lvl="1" indent="-514350">
              <a:buFont typeface="+mj-lt"/>
              <a:buAutoNum type="arabicPeriod"/>
            </a:pPr>
            <a:endParaRPr lang="en-US" altLang="zh-CN" dirty="0" smtClean="0"/>
          </a:p>
          <a:p>
            <a:pPr marL="971550" lvl="1" indent="-514350">
              <a:buFont typeface="+mj-lt"/>
              <a:buAutoNum type="arabicPeriod"/>
            </a:pPr>
            <a:r>
              <a:rPr lang="en-US" altLang="zh-CN" dirty="0" smtClean="0"/>
              <a:t>Unity</a:t>
            </a:r>
            <a:r>
              <a:rPr lang="zh-CN" altLang="en-US" dirty="0" smtClean="0"/>
              <a:t>编辑器，常用界面介绍</a:t>
            </a:r>
            <a:endParaRPr lang="en-US" altLang="zh-CN" dirty="0" smtClean="0"/>
          </a:p>
        </p:txBody>
      </p:sp>
    </p:spTree>
    <p:extLst>
      <p:ext uri="{BB962C8B-B14F-4D97-AF65-F5344CB8AC3E}">
        <p14:creationId xmlns:p14="http://schemas.microsoft.com/office/powerpoint/2010/main" val="3184987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Object</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4" name="内容占位符 2"/>
          <p:cNvSpPr>
            <a:spLocks noGrp="1"/>
          </p:cNvSpPr>
          <p:nvPr>
            <p:ph idx="1"/>
          </p:nvPr>
        </p:nvSpPr>
        <p:spPr>
          <a:xfrm>
            <a:off x="457200" y="1134208"/>
            <a:ext cx="8229600" cy="4991955"/>
          </a:xfrm>
        </p:spPr>
        <p:txBody>
          <a:bodyPr>
            <a:normAutofit/>
          </a:bodyPr>
          <a:lstStyle/>
          <a:p>
            <a:r>
              <a:rPr lang="en-US" altLang="zh-CN" dirty="0" smtClean="0"/>
              <a:t>Object</a:t>
            </a:r>
            <a:r>
              <a:rPr lang="zh-CN" altLang="en-US" dirty="0" smtClean="0"/>
              <a:t>是所有</a:t>
            </a:r>
            <a:r>
              <a:rPr lang="en-US" altLang="zh-CN" dirty="0" smtClean="0"/>
              <a:t>Unity</a:t>
            </a:r>
            <a:r>
              <a:rPr lang="zh-CN" altLang="en-US" dirty="0" smtClean="0"/>
              <a:t>引用类型的基类提供了三类接口：</a:t>
            </a:r>
            <a:endParaRPr lang="en-US" altLang="zh-CN" dirty="0" smtClean="0"/>
          </a:p>
          <a:p>
            <a:endParaRPr lang="en-US" altLang="zh-CN" dirty="0" smtClean="0"/>
          </a:p>
          <a:p>
            <a:pPr marL="914400" lvl="1" indent="-514350">
              <a:buFont typeface="+mj-lt"/>
              <a:buAutoNum type="arabicPeriod"/>
            </a:pPr>
            <a:r>
              <a:rPr lang="zh-CN" altLang="en-US" dirty="0" smtClean="0"/>
              <a:t>实例化接口</a:t>
            </a:r>
            <a:endParaRPr lang="en-US" altLang="zh-CN" dirty="0" smtClean="0"/>
          </a:p>
          <a:p>
            <a:pPr marL="914400" lvl="1" indent="-514350">
              <a:buFont typeface="+mj-lt"/>
              <a:buAutoNum type="arabicPeriod"/>
            </a:pPr>
            <a:r>
              <a:rPr lang="en-US" altLang="zh-CN" dirty="0" smtClean="0"/>
              <a:t>Destroy</a:t>
            </a:r>
            <a:r>
              <a:rPr lang="zh-CN" altLang="en-US" dirty="0" smtClean="0"/>
              <a:t>接口</a:t>
            </a:r>
            <a:endParaRPr lang="en-US" altLang="zh-CN" dirty="0" smtClean="0"/>
          </a:p>
          <a:p>
            <a:pPr marL="914400" lvl="1" indent="-514350">
              <a:buFont typeface="+mj-lt"/>
              <a:buAutoNum type="arabicPeriod"/>
            </a:pPr>
            <a:r>
              <a:rPr lang="zh-CN" altLang="en-US" dirty="0" smtClean="0"/>
              <a:t>查找接口</a:t>
            </a:r>
            <a:endParaRPr lang="en-US" altLang="zh-CN" dirty="0"/>
          </a:p>
          <a:p>
            <a:pPr marL="400050" lvl="1"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53618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601" y="1992192"/>
            <a:ext cx="4161199" cy="2738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37" y="1911232"/>
            <a:ext cx="3095625" cy="3262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330097"/>
          </a:xfrm>
        </p:spPr>
        <p:txBody>
          <a:bodyPr>
            <a:normAutofit lnSpcReduction="10000"/>
          </a:bodyPr>
          <a:lstStyle/>
          <a:p>
            <a:r>
              <a:rPr lang="en-US" altLang="zh-CN" dirty="0"/>
              <a:t>CPU </a:t>
            </a:r>
            <a:r>
              <a:rPr lang="en-US" altLang="zh-CN" dirty="0" smtClean="0"/>
              <a:t>,GPU,</a:t>
            </a:r>
            <a:r>
              <a:rPr lang="zh-CN" altLang="en-US" dirty="0" smtClean="0"/>
              <a:t>图形</a:t>
            </a:r>
            <a:r>
              <a:rPr lang="en-US" altLang="zh-CN" dirty="0" smtClean="0"/>
              <a:t>API(</a:t>
            </a:r>
            <a:r>
              <a:rPr lang="en-US" altLang="zh-CN" dirty="0" err="1" smtClean="0"/>
              <a:t>OpenGL,DirectX</a:t>
            </a:r>
            <a:r>
              <a:rPr lang="zh-CN" altLang="en-US" dirty="0" smtClean="0"/>
              <a:t>等</a:t>
            </a:r>
            <a:r>
              <a:rPr lang="en-US" altLang="zh-CN" dirty="0" smtClean="0"/>
              <a:t>)</a:t>
            </a:r>
            <a:r>
              <a:rPr lang="zh-CN" altLang="en-US" dirty="0" smtClean="0"/>
              <a:t>之间的关系</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marL="0" lvl="1" indent="0">
              <a:buNone/>
            </a:pPr>
            <a:r>
              <a:rPr lang="zh-CN" altLang="en-US" dirty="0" smtClean="0"/>
              <a:t>图形</a:t>
            </a:r>
            <a:r>
              <a:rPr lang="en-US" altLang="zh-CN" dirty="0" smtClean="0"/>
              <a:t>API</a:t>
            </a:r>
            <a:r>
              <a:rPr lang="zh-CN" altLang="en-US" dirty="0" smtClean="0"/>
              <a:t>规定和封装了显卡的功能。它是</a:t>
            </a:r>
            <a:r>
              <a:rPr lang="en-US" altLang="zh-CN" dirty="0" smtClean="0"/>
              <a:t>CPU</a:t>
            </a:r>
            <a:r>
              <a:rPr lang="zh-CN" altLang="en-US" dirty="0" smtClean="0"/>
              <a:t>控制</a:t>
            </a:r>
            <a:r>
              <a:rPr lang="en-US" altLang="zh-CN" dirty="0" smtClean="0"/>
              <a:t>GPU</a:t>
            </a:r>
            <a:r>
              <a:rPr lang="zh-CN" altLang="en-US" dirty="0" smtClean="0"/>
              <a:t>的操作界面。</a:t>
            </a:r>
            <a:r>
              <a:rPr lang="en-US" altLang="zh-CN" b="1" dirty="0">
                <a:hlinkClick r:id="rId5"/>
              </a:rPr>
              <a:t>CPU</a:t>
            </a:r>
            <a:r>
              <a:rPr lang="zh-CN" altLang="en-US" b="1" dirty="0">
                <a:hlinkClick r:id="rId5"/>
              </a:rPr>
              <a:t>与</a:t>
            </a:r>
            <a:r>
              <a:rPr lang="en-US" altLang="zh-CN" b="1" dirty="0">
                <a:hlinkClick r:id="rId5"/>
              </a:rPr>
              <a:t>GPU</a:t>
            </a:r>
            <a:r>
              <a:rPr lang="zh-CN" altLang="en-US" b="1" dirty="0">
                <a:hlinkClick r:id="rId5"/>
              </a:rPr>
              <a:t>的区别</a:t>
            </a:r>
            <a:endParaRPr lang="zh-CN" altLang="en-US" dirty="0"/>
          </a:p>
          <a:p>
            <a:pPr marL="0" indent="0">
              <a:buNone/>
            </a:pPr>
            <a:endParaRPr lang="en-US" altLang="zh-CN" dirty="0" smtClean="0"/>
          </a:p>
        </p:txBody>
      </p:sp>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3580" y="1387353"/>
            <a:ext cx="2350226"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接箭头连接符 9"/>
          <p:cNvCxnSpPr/>
          <p:nvPr/>
        </p:nvCxnSpPr>
        <p:spPr>
          <a:xfrm flipV="1">
            <a:off x="3101958" y="2214746"/>
            <a:ext cx="595924" cy="5821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a:off x="5823806" y="1992192"/>
            <a:ext cx="533032" cy="5136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1876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err="1" smtClean="0">
                <a:solidFill>
                  <a:schemeClr val="bg1">
                    <a:lumMod val="50000"/>
                  </a:schemeClr>
                </a:solidFill>
                <a:latin typeface="黑体" panose="02010609060101010101" pitchFamily="49" charset="-122"/>
                <a:ea typeface="黑体" panose="02010609060101010101" pitchFamily="49" charset="-122"/>
                <a:cs typeface="Adobe 黑体 Std R"/>
              </a:rPr>
              <a:t>GameObject</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7" name="内容占位符 2"/>
          <p:cNvSpPr>
            <a:spLocks noGrp="1"/>
          </p:cNvSpPr>
          <p:nvPr>
            <p:ph idx="1"/>
          </p:nvPr>
        </p:nvSpPr>
        <p:spPr>
          <a:xfrm>
            <a:off x="457200" y="1134208"/>
            <a:ext cx="8229600" cy="4991955"/>
          </a:xfrm>
        </p:spPr>
        <p:txBody>
          <a:bodyPr>
            <a:normAutofit/>
          </a:bodyPr>
          <a:lstStyle/>
          <a:p>
            <a:r>
              <a:rPr lang="en-US" altLang="zh-CN" dirty="0" err="1" smtClean="0"/>
              <a:t>GameObject</a:t>
            </a:r>
            <a:r>
              <a:rPr lang="zh-CN" altLang="en-US" dirty="0" smtClean="0"/>
              <a:t>是存放各种</a:t>
            </a:r>
            <a:r>
              <a:rPr lang="en-US" altLang="zh-CN" dirty="0" smtClean="0"/>
              <a:t>Component</a:t>
            </a:r>
            <a:r>
              <a:rPr lang="zh-CN" altLang="en-US" dirty="0" smtClean="0"/>
              <a:t>的容器。它就像一个躯体的躯壳，而</a:t>
            </a:r>
            <a:r>
              <a:rPr lang="en-US" altLang="zh-CN" dirty="0" smtClean="0"/>
              <a:t>Components</a:t>
            </a:r>
            <a:r>
              <a:rPr lang="zh-CN" altLang="en-US" dirty="0" smtClean="0"/>
              <a:t>就是构成躯体的血肉。</a:t>
            </a:r>
            <a:endParaRPr lang="en-US" altLang="zh-CN" dirty="0" smtClean="0"/>
          </a:p>
          <a:p>
            <a:endParaRPr lang="en-US" altLang="zh-CN" dirty="0" smtClean="0"/>
          </a:p>
          <a:p>
            <a:r>
              <a:rPr lang="en-US" altLang="zh-CN" dirty="0" err="1" smtClean="0"/>
              <a:t>GameObject</a:t>
            </a:r>
            <a:r>
              <a:rPr lang="zh-CN" altLang="en-US" dirty="0" smtClean="0"/>
              <a:t>的功能主要有三个</a:t>
            </a:r>
            <a:r>
              <a:rPr lang="en-US" altLang="zh-CN" dirty="0" smtClean="0"/>
              <a:t>:</a:t>
            </a:r>
          </a:p>
          <a:p>
            <a:pPr marL="514350" indent="-514350">
              <a:buFont typeface="+mj-lt"/>
              <a:buAutoNum type="arabicPeriod"/>
            </a:pPr>
            <a:r>
              <a:rPr lang="zh-CN" altLang="en-US" dirty="0" smtClean="0"/>
              <a:t>添加组件</a:t>
            </a:r>
            <a:endParaRPr lang="en-US" altLang="zh-CN" dirty="0" smtClean="0"/>
          </a:p>
          <a:p>
            <a:pPr marL="514350" indent="-514350">
              <a:buFont typeface="+mj-lt"/>
              <a:buAutoNum type="arabicPeriod"/>
            </a:pPr>
            <a:r>
              <a:rPr lang="zh-CN" altLang="en-US" dirty="0" smtClean="0"/>
              <a:t>查找组件</a:t>
            </a:r>
            <a:endParaRPr lang="en-US" altLang="zh-CN" dirty="0" smtClean="0"/>
          </a:p>
          <a:p>
            <a:pPr marL="514350" indent="-514350">
              <a:buFont typeface="+mj-lt"/>
              <a:buAutoNum type="arabicPeriod"/>
            </a:pPr>
            <a:r>
              <a:rPr lang="zh-CN" altLang="en-US" dirty="0" smtClean="0"/>
              <a:t>和组件</a:t>
            </a:r>
            <a:r>
              <a:rPr lang="zh-CN" altLang="en-US" dirty="0"/>
              <a:t>通讯</a:t>
            </a:r>
          </a:p>
        </p:txBody>
      </p:sp>
    </p:spTree>
    <p:extLst>
      <p:ext uri="{BB962C8B-B14F-4D97-AF65-F5344CB8AC3E}">
        <p14:creationId xmlns:p14="http://schemas.microsoft.com/office/powerpoint/2010/main" val="413526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fade">
                                      <p:cBhvr>
                                        <p:cTn id="16"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err="1" smtClean="0">
                <a:solidFill>
                  <a:schemeClr val="bg1">
                    <a:lumMod val="50000"/>
                  </a:schemeClr>
                </a:solidFill>
                <a:latin typeface="黑体" panose="02010609060101010101" pitchFamily="49" charset="-122"/>
                <a:ea typeface="黑体" panose="02010609060101010101" pitchFamily="49" charset="-122"/>
                <a:cs typeface="Adobe 黑体 Std R"/>
              </a:rPr>
              <a:t>MonoBehavior</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4" name="内容占位符 2"/>
          <p:cNvSpPr>
            <a:spLocks noGrp="1"/>
          </p:cNvSpPr>
          <p:nvPr>
            <p:ph idx="1"/>
          </p:nvPr>
        </p:nvSpPr>
        <p:spPr>
          <a:xfrm>
            <a:off x="457200" y="1292470"/>
            <a:ext cx="8229600" cy="4833694"/>
          </a:xfrm>
        </p:spPr>
        <p:txBody>
          <a:bodyPr>
            <a:normAutofit/>
          </a:bodyPr>
          <a:lstStyle/>
          <a:p>
            <a:r>
              <a:rPr lang="en-US" altLang="zh-CN" dirty="0" err="1"/>
              <a:t>MonoBehaviour</a:t>
            </a:r>
            <a:r>
              <a:rPr lang="zh-CN" altLang="en-US" dirty="0" smtClean="0"/>
              <a:t>是</a:t>
            </a:r>
            <a:r>
              <a:rPr lang="en-US" altLang="zh-CN" dirty="0"/>
              <a:t>Unity</a:t>
            </a:r>
            <a:r>
              <a:rPr lang="zh-CN" altLang="en-US" dirty="0"/>
              <a:t>暴露给用户</a:t>
            </a:r>
            <a:r>
              <a:rPr lang="zh-CN" altLang="en-US" dirty="0" smtClean="0"/>
              <a:t>用于写</a:t>
            </a:r>
            <a:r>
              <a:rPr lang="zh-CN" altLang="en-US" dirty="0"/>
              <a:t>逻辑</a:t>
            </a:r>
            <a:r>
              <a:rPr lang="zh-CN" altLang="en-US" dirty="0" smtClean="0"/>
              <a:t>的基类</a:t>
            </a:r>
            <a:r>
              <a:rPr lang="en-US" altLang="zh-CN" dirty="0" smtClean="0"/>
              <a:t>(</a:t>
            </a:r>
            <a:r>
              <a:rPr lang="zh-CN" altLang="en-US" dirty="0" smtClean="0"/>
              <a:t>从</a:t>
            </a:r>
            <a:r>
              <a:rPr lang="en-US" altLang="zh-CN" dirty="0"/>
              <a:t>Component</a:t>
            </a:r>
            <a:r>
              <a:rPr lang="zh-CN" altLang="en-US" dirty="0" smtClean="0"/>
              <a:t>继承</a:t>
            </a:r>
            <a:r>
              <a:rPr lang="en-US" altLang="zh-CN" dirty="0" smtClean="0"/>
              <a:t>)</a:t>
            </a:r>
          </a:p>
          <a:p>
            <a:endParaRPr lang="en-US" altLang="zh-CN" dirty="0"/>
          </a:p>
          <a:p>
            <a:r>
              <a:rPr lang="en-US" altLang="zh-CN" dirty="0" smtClean="0"/>
              <a:t>Unity</a:t>
            </a:r>
            <a:r>
              <a:rPr lang="zh-CN" altLang="en-US" dirty="0" smtClean="0"/>
              <a:t>内部定义了一些特殊的“</a:t>
            </a:r>
            <a:r>
              <a:rPr lang="en-US" altLang="zh-CN" dirty="0" smtClean="0"/>
              <a:t>Message</a:t>
            </a:r>
            <a:r>
              <a:rPr lang="zh-CN" altLang="en-US" dirty="0" smtClean="0"/>
              <a:t>”，会在适当的时候发送出来。</a:t>
            </a:r>
            <a:endParaRPr lang="en-US" altLang="zh-CN" dirty="0" smtClean="0"/>
          </a:p>
          <a:p>
            <a:endParaRPr lang="en-US" altLang="zh-CN" dirty="0" smtClean="0"/>
          </a:p>
          <a:p>
            <a:r>
              <a:rPr lang="zh-CN" altLang="en-US" dirty="0">
                <a:hlinkClick r:id="rId3"/>
              </a:rPr>
              <a:t>熟悉</a:t>
            </a:r>
            <a:r>
              <a:rPr lang="en-IE" altLang="zh-CN" dirty="0" err="1">
                <a:hlinkClick r:id="rId3"/>
              </a:rPr>
              <a:t>MonoBehaviour</a:t>
            </a:r>
            <a:r>
              <a:rPr lang="zh-CN" altLang="en-US" dirty="0">
                <a:hlinkClick r:id="rId3"/>
              </a:rPr>
              <a:t>的函数和其执行顺序</a:t>
            </a:r>
            <a:endParaRPr lang="zh-CN" altLang="en-US" dirty="0"/>
          </a:p>
          <a:p>
            <a:pPr marL="0" indent="0">
              <a:buNone/>
            </a:pPr>
            <a:endParaRPr lang="zh-CN" altLang="en-US" dirty="0"/>
          </a:p>
        </p:txBody>
      </p:sp>
    </p:spTree>
    <p:extLst>
      <p:ext uri="{BB962C8B-B14F-4D97-AF65-F5344CB8AC3E}">
        <p14:creationId xmlns:p14="http://schemas.microsoft.com/office/powerpoint/2010/main" val="3160846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Transform</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组件</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4" name="内容占位符 2"/>
          <p:cNvSpPr>
            <a:spLocks noGrp="1"/>
          </p:cNvSpPr>
          <p:nvPr>
            <p:ph idx="1"/>
          </p:nvPr>
        </p:nvSpPr>
        <p:spPr>
          <a:xfrm>
            <a:off x="457200" y="1134209"/>
            <a:ext cx="8229600" cy="4853354"/>
          </a:xfrm>
        </p:spPr>
        <p:txBody>
          <a:bodyPr>
            <a:normAutofit lnSpcReduction="10000"/>
          </a:bodyPr>
          <a:lstStyle/>
          <a:p>
            <a:r>
              <a:rPr lang="zh-CN" altLang="en-US" dirty="0" smtClean="0"/>
              <a:t>在创建</a:t>
            </a:r>
            <a:r>
              <a:rPr lang="en-US" altLang="zh-CN" dirty="0" err="1"/>
              <a:t>GameObject</a:t>
            </a:r>
            <a:r>
              <a:rPr lang="zh-CN" altLang="en-US" dirty="0" smtClean="0"/>
              <a:t>的时候</a:t>
            </a:r>
            <a:r>
              <a:rPr lang="en-US" altLang="zh-CN" dirty="0" smtClean="0"/>
              <a:t>,Unity</a:t>
            </a:r>
            <a:r>
              <a:rPr lang="zh-CN" altLang="en-US" dirty="0" smtClean="0"/>
              <a:t>会自动添加一个</a:t>
            </a:r>
            <a:r>
              <a:rPr lang="en-US" altLang="zh-CN" dirty="0" smtClean="0"/>
              <a:t>Transform</a:t>
            </a:r>
            <a:r>
              <a:rPr lang="zh-CN" altLang="en-US" dirty="0" smtClean="0"/>
              <a:t>组件。</a:t>
            </a:r>
            <a:endParaRPr lang="en-US" altLang="zh-CN" dirty="0" smtClean="0"/>
          </a:p>
          <a:p>
            <a:r>
              <a:rPr lang="en-US" altLang="zh-CN" dirty="0"/>
              <a:t>Transform</a:t>
            </a:r>
            <a:r>
              <a:rPr lang="zh-CN" altLang="en-US" dirty="0" smtClean="0"/>
              <a:t>组件用于控制这个</a:t>
            </a:r>
            <a:r>
              <a:rPr lang="en-US" altLang="zh-CN" dirty="0" err="1" smtClean="0"/>
              <a:t>GameObject</a:t>
            </a:r>
            <a:r>
              <a:rPr lang="zh-CN" altLang="en-US" dirty="0" smtClean="0"/>
              <a:t>在场景中的三种空间属性</a:t>
            </a:r>
            <a:r>
              <a:rPr lang="en-US" altLang="zh-CN" dirty="0" smtClean="0"/>
              <a:t>:</a:t>
            </a:r>
            <a:endParaRPr lang="en-US" altLang="zh-CN" dirty="0"/>
          </a:p>
          <a:p>
            <a:pPr marL="1314450" lvl="2" indent="-514350">
              <a:buFont typeface="+mj-lt"/>
              <a:buAutoNum type="arabicPeriod"/>
            </a:pPr>
            <a:r>
              <a:rPr lang="zh-CN" altLang="en-US" sz="3600" dirty="0" smtClean="0"/>
              <a:t>位置</a:t>
            </a:r>
            <a:endParaRPr lang="en-US" altLang="zh-CN" sz="3600" dirty="0" smtClean="0"/>
          </a:p>
          <a:p>
            <a:pPr marL="1314450" lvl="2" indent="-514350">
              <a:buFont typeface="+mj-lt"/>
              <a:buAutoNum type="arabicPeriod"/>
            </a:pPr>
            <a:r>
              <a:rPr lang="zh-CN" altLang="en-US" sz="3600" dirty="0" smtClean="0"/>
              <a:t>方向</a:t>
            </a:r>
            <a:endParaRPr lang="en-US" altLang="zh-CN" sz="3600" dirty="0" smtClean="0"/>
          </a:p>
          <a:p>
            <a:pPr marL="1314450" lvl="2" indent="-514350">
              <a:buFont typeface="+mj-lt"/>
              <a:buAutoNum type="arabicPeriod"/>
            </a:pPr>
            <a:r>
              <a:rPr lang="zh-CN" altLang="en-US" sz="3600" dirty="0" smtClean="0"/>
              <a:t>缩放</a:t>
            </a:r>
            <a:endParaRPr lang="en-US" altLang="zh-CN" sz="3600" dirty="0"/>
          </a:p>
          <a:p>
            <a:r>
              <a:rPr lang="en-US" altLang="zh-CN" dirty="0"/>
              <a:t>Transform</a:t>
            </a:r>
            <a:r>
              <a:rPr lang="zh-CN" altLang="en-US" dirty="0"/>
              <a:t>维护了</a:t>
            </a:r>
            <a:r>
              <a:rPr lang="en-US" altLang="zh-CN" dirty="0" err="1"/>
              <a:t>GameObject</a:t>
            </a:r>
            <a:r>
              <a:rPr lang="zh-CN" altLang="en-US" dirty="0"/>
              <a:t>之间</a:t>
            </a:r>
            <a:r>
              <a:rPr lang="zh-CN" altLang="en-US" dirty="0" smtClean="0"/>
              <a:t>的层级关系</a:t>
            </a:r>
            <a:endParaRPr lang="en-US" altLang="zh-CN" dirty="0"/>
          </a:p>
        </p:txBody>
      </p:sp>
    </p:spTree>
    <p:extLst>
      <p:ext uri="{BB962C8B-B14F-4D97-AF65-F5344CB8AC3E}">
        <p14:creationId xmlns:p14="http://schemas.microsoft.com/office/powerpoint/2010/main" val="507661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Camera</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组件</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4" name="内容占位符 2"/>
          <p:cNvSpPr>
            <a:spLocks noGrp="1"/>
          </p:cNvSpPr>
          <p:nvPr>
            <p:ph idx="1"/>
          </p:nvPr>
        </p:nvSpPr>
        <p:spPr>
          <a:xfrm>
            <a:off x="457200" y="1134209"/>
            <a:ext cx="8229600" cy="4853354"/>
          </a:xfrm>
        </p:spPr>
        <p:txBody>
          <a:bodyPr>
            <a:normAutofit/>
          </a:bodyPr>
          <a:lstStyle/>
          <a:p>
            <a:r>
              <a:rPr lang="en-US" altLang="zh-CN" dirty="0" smtClean="0"/>
              <a:t>Camera</a:t>
            </a:r>
            <a:r>
              <a:rPr lang="zh-CN" altLang="en-US" dirty="0" smtClean="0"/>
              <a:t>是模拟现实 生活中的相机，而定义的一个组件。它决定了场景中哪部分内容被渲染到</a:t>
            </a:r>
            <a:r>
              <a:rPr lang="zh-CN" altLang="en-US" b="1" dirty="0" smtClean="0"/>
              <a:t>后台缓存区</a:t>
            </a:r>
            <a:r>
              <a:rPr lang="en-US" altLang="zh-CN" dirty="0" smtClean="0"/>
              <a:t>(</a:t>
            </a:r>
            <a:r>
              <a:rPr lang="zh-CN" altLang="en-US" dirty="0" smtClean="0"/>
              <a:t>如</a:t>
            </a:r>
            <a:r>
              <a:rPr lang="en-US" altLang="zh-CN" dirty="0" smtClean="0"/>
              <a:t>:</a:t>
            </a:r>
            <a:r>
              <a:rPr lang="zh-CN" altLang="en-US" dirty="0" smtClean="0"/>
              <a:t>屏幕</a:t>
            </a:r>
            <a:r>
              <a:rPr lang="en-US" altLang="zh-CN" dirty="0" smtClean="0"/>
              <a:t>)</a:t>
            </a:r>
            <a:r>
              <a:rPr lang="zh-CN" altLang="en-US" dirty="0" smtClean="0"/>
              <a:t>。</a:t>
            </a:r>
            <a:endParaRPr lang="en-US" altLang="zh-CN" dirty="0"/>
          </a:p>
        </p:txBody>
      </p:sp>
      <p:sp>
        <p:nvSpPr>
          <p:cNvPr id="2" name="AutoShape 2" descr="%E8%A7%86%E8%A7%81%E4%BD%93%E5%92%8CND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11" y="3113774"/>
            <a:ext cx="440055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8983" y="3306493"/>
            <a:ext cx="3853271" cy="2024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8958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UGUI</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相关组件</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E8%A7%86%E8%A7%81%E4%BD%93%E5%92%8CND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内容占位符 2"/>
          <p:cNvSpPr>
            <a:spLocks noGrp="1"/>
          </p:cNvSpPr>
          <p:nvPr>
            <p:ph idx="1"/>
          </p:nvPr>
        </p:nvSpPr>
        <p:spPr>
          <a:xfrm>
            <a:off x="457200" y="1134209"/>
            <a:ext cx="8229600" cy="4853354"/>
          </a:xfrm>
        </p:spPr>
        <p:txBody>
          <a:bodyPr>
            <a:normAutofit/>
          </a:bodyPr>
          <a:lstStyle/>
          <a:p>
            <a:r>
              <a:rPr lang="en-US" altLang="zh-CN" dirty="0" smtClean="0"/>
              <a:t>UGUI</a:t>
            </a:r>
            <a:r>
              <a:rPr lang="zh-CN" altLang="en-US" dirty="0" smtClean="0"/>
              <a:t>是</a:t>
            </a:r>
            <a:r>
              <a:rPr lang="en-US" altLang="zh-CN" dirty="0" smtClean="0"/>
              <a:t>Unity</a:t>
            </a:r>
            <a:r>
              <a:rPr lang="zh-CN" altLang="en-US" dirty="0" smtClean="0"/>
              <a:t>内置提供的一套</a:t>
            </a:r>
            <a:r>
              <a:rPr lang="en-US" altLang="zh-CN" dirty="0" smtClean="0"/>
              <a:t>UI</a:t>
            </a:r>
            <a:r>
              <a:rPr lang="zh-CN" altLang="en-US" dirty="0" smtClean="0"/>
              <a:t>系统。</a:t>
            </a:r>
            <a:endParaRPr lang="en-US" altLang="zh-CN"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999" y="2252675"/>
            <a:ext cx="6346646" cy="373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9985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832648"/>
          </a:xfrm>
        </p:spPr>
        <p:txBody>
          <a:bodyPr>
            <a:normAutofit/>
          </a:bodyPr>
          <a:lstStyle/>
          <a:p>
            <a:r>
              <a:rPr lang="en-US" altLang="zh-CN" dirty="0" smtClean="0"/>
              <a:t>Unity</a:t>
            </a:r>
            <a:r>
              <a:rPr lang="zh-CN" altLang="en-US" dirty="0" smtClean="0"/>
              <a:t>资源管理的特殊文件夹</a:t>
            </a:r>
            <a:endParaRPr lang="en-US" altLang="zh-CN" dirty="0" smtClean="0"/>
          </a:p>
          <a:p>
            <a:pPr marL="514350" indent="-514350">
              <a:buAutoNum type="arabicPeriod"/>
            </a:pPr>
            <a:r>
              <a:rPr lang="en-US" altLang="zh-CN" dirty="0" smtClean="0"/>
              <a:t>Editor</a:t>
            </a:r>
          </a:p>
          <a:p>
            <a:pPr marL="0" indent="0">
              <a:buNone/>
            </a:pPr>
            <a:r>
              <a:rPr lang="en-US" altLang="zh-CN" dirty="0" smtClean="0"/>
              <a:t>Editor</a:t>
            </a:r>
            <a:r>
              <a:rPr lang="zh-CN" altLang="en-US" dirty="0" smtClean="0"/>
              <a:t>及其</a:t>
            </a:r>
            <a:r>
              <a:rPr lang="zh-CN" altLang="en-US" dirty="0"/>
              <a:t>子目录</a:t>
            </a:r>
            <a:r>
              <a:rPr lang="zh-CN" altLang="en-US" dirty="0" smtClean="0"/>
              <a:t>下面</a:t>
            </a:r>
            <a:r>
              <a:rPr lang="zh-CN" altLang="en-US" dirty="0"/>
              <a:t>放的所有资源文件或者脚本文件都不会被打进发布包中，并且脚本也只能在编辑时</a:t>
            </a:r>
            <a:r>
              <a:rPr lang="zh-CN" altLang="en-US" dirty="0" smtClean="0"/>
              <a:t>使用。编辑器扩展开发的代码一般放在这个目录下。</a:t>
            </a:r>
            <a:endParaRPr lang="en-US" altLang="zh-CN" dirty="0" smtClean="0"/>
          </a:p>
          <a:p>
            <a:pPr marL="0" indent="0">
              <a:buNone/>
            </a:pPr>
            <a:r>
              <a:rPr lang="en-US" altLang="zh-CN" dirty="0" smtClean="0"/>
              <a:t>2.</a:t>
            </a:r>
            <a:r>
              <a:rPr lang="en-US" altLang="zh-CN" dirty="0"/>
              <a:t> </a:t>
            </a:r>
            <a:r>
              <a:rPr lang="en-US" altLang="zh-CN" dirty="0" smtClean="0"/>
              <a:t>Plugins</a:t>
            </a:r>
          </a:p>
          <a:p>
            <a:pPr marL="0" indent="0">
              <a:buNone/>
            </a:pPr>
            <a:r>
              <a:rPr lang="en-US" altLang="zh-CN" dirty="0"/>
              <a:t> </a:t>
            </a:r>
            <a:r>
              <a:rPr lang="en-US" altLang="zh-CN" dirty="0" smtClean="0"/>
              <a:t>  </a:t>
            </a:r>
            <a:r>
              <a:rPr lang="en-US" altLang="zh-CN" dirty="0"/>
              <a:t>Plugins</a:t>
            </a:r>
            <a:r>
              <a:rPr lang="zh-CN" altLang="en-US" dirty="0"/>
              <a:t>文件夹</a:t>
            </a:r>
            <a:r>
              <a:rPr lang="zh-CN" altLang="en-US" dirty="0" smtClean="0"/>
              <a:t>用来放</a:t>
            </a:r>
            <a:r>
              <a:rPr lang="en-US" altLang="zh-CN" dirty="0" smtClean="0"/>
              <a:t>Native DLL(</a:t>
            </a:r>
            <a:r>
              <a:rPr lang="zh-CN" altLang="en-US" dirty="0" smtClean="0"/>
              <a:t>或者源码</a:t>
            </a:r>
            <a:r>
              <a:rPr lang="en-US" altLang="zh-CN" dirty="0" smtClean="0"/>
              <a:t>)</a:t>
            </a:r>
            <a:r>
              <a:rPr lang="zh-CN" altLang="en-US" dirty="0" smtClean="0"/>
              <a:t>。</a:t>
            </a:r>
            <a:endParaRPr lang="en-US" altLang="zh-CN" dirty="0" smtClean="0"/>
          </a:p>
        </p:txBody>
      </p:sp>
      <p:sp>
        <p:nvSpPr>
          <p:cNvPr id="4" name="矩形 3"/>
          <p:cNvSpPr/>
          <p:nvPr/>
        </p:nvSpPr>
        <p:spPr>
          <a:xfrm>
            <a:off x="1611000" y="131857"/>
            <a:ext cx="2073003" cy="369332"/>
          </a:xfrm>
          <a:prstGeom prst="rect">
            <a:avLst/>
          </a:prstGeom>
        </p:spPr>
        <p:txBody>
          <a:bodyPr wrap="none">
            <a:spAutoFit/>
          </a:bodyPr>
          <a:lstStyle/>
          <a:p>
            <a:r>
              <a:rPr lang="en-US" altLang="zh-CN" dirty="0" smtClean="0"/>
              <a:t>Unity</a:t>
            </a:r>
            <a:r>
              <a:rPr lang="zh-CN" altLang="en-US" dirty="0" smtClean="0"/>
              <a:t>实战必备知识</a:t>
            </a:r>
            <a:endParaRPr lang="en-US" altLang="zh-CN" dirty="0"/>
          </a:p>
        </p:txBody>
      </p:sp>
    </p:spTree>
    <p:extLst>
      <p:ext uri="{BB962C8B-B14F-4D97-AF65-F5344CB8AC3E}">
        <p14:creationId xmlns:p14="http://schemas.microsoft.com/office/powerpoint/2010/main" val="1816671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indent="0">
              <a:buNone/>
            </a:pPr>
            <a:r>
              <a:rPr lang="en-US" altLang="zh-CN" dirty="0" smtClean="0"/>
              <a:t>3.</a:t>
            </a:r>
            <a:r>
              <a:rPr lang="en-US" altLang="zh-CN" dirty="0"/>
              <a:t> </a:t>
            </a:r>
            <a:r>
              <a:rPr lang="en-US" altLang="zh-CN" dirty="0" smtClean="0"/>
              <a:t>Resources</a:t>
            </a:r>
          </a:p>
          <a:p>
            <a:pPr marL="0" indent="0">
              <a:buNone/>
            </a:pPr>
            <a:r>
              <a:rPr lang="en-US" altLang="zh-CN" dirty="0" smtClean="0"/>
              <a:t>Resources</a:t>
            </a:r>
            <a:r>
              <a:rPr lang="zh-CN" altLang="en-US" dirty="0" smtClean="0"/>
              <a:t>文件夹允许你在脚本中通过</a:t>
            </a:r>
            <a:r>
              <a:rPr lang="en-US" altLang="zh-CN" dirty="0" smtClean="0"/>
              <a:t>Unity</a:t>
            </a:r>
            <a:r>
              <a:rPr lang="zh-CN" altLang="en-US" dirty="0" smtClean="0"/>
              <a:t>提供的</a:t>
            </a:r>
            <a:r>
              <a:rPr lang="en-US" altLang="zh-CN" dirty="0" smtClean="0"/>
              <a:t>Resources</a:t>
            </a:r>
            <a:r>
              <a:rPr lang="zh-CN" altLang="en-US" dirty="0" smtClean="0"/>
              <a:t>类中的静态</a:t>
            </a:r>
            <a:r>
              <a:rPr lang="en-US" altLang="zh-CN" dirty="0" smtClean="0"/>
              <a:t>Load</a:t>
            </a:r>
            <a:r>
              <a:rPr lang="zh-CN" altLang="en-US" dirty="0" smtClean="0"/>
              <a:t>系列方法来动态加载资源。如</a:t>
            </a:r>
            <a:r>
              <a:rPr lang="en-US" altLang="zh-CN" dirty="0" smtClean="0"/>
              <a:t>:</a:t>
            </a:r>
          </a:p>
          <a:p>
            <a:pPr marL="0" indent="0">
              <a:buNone/>
            </a:pPr>
            <a:r>
              <a:rPr lang="en-US" altLang="zh-CN" dirty="0" err="1"/>
              <a:t>Resources.Load</a:t>
            </a:r>
            <a:r>
              <a:rPr lang="en-US" altLang="zh-CN" dirty="0"/>
              <a:t>&lt;Texture2D</a:t>
            </a:r>
            <a:r>
              <a:rPr lang="en-US" altLang="zh-CN" dirty="0" smtClean="0"/>
              <a:t>&gt;(“test”)</a:t>
            </a:r>
          </a:p>
          <a:p>
            <a:pPr marL="0" indent="0">
              <a:buNone/>
            </a:pPr>
            <a:r>
              <a:rPr lang="zh-CN" altLang="en-US" dirty="0" smtClean="0"/>
              <a:t>需要注意的是</a:t>
            </a:r>
            <a:r>
              <a:rPr lang="en-US" altLang="zh-CN" dirty="0" smtClean="0"/>
              <a:t>:</a:t>
            </a:r>
          </a:p>
          <a:p>
            <a:pPr marL="0" indent="0">
              <a:buNone/>
            </a:pPr>
            <a:r>
              <a:rPr lang="en-US" altLang="zh-CN" dirty="0" smtClean="0"/>
              <a:t>1.</a:t>
            </a:r>
            <a:r>
              <a:rPr lang="zh-CN" altLang="en-US" dirty="0" smtClean="0"/>
              <a:t>传入的路径是相对于</a:t>
            </a:r>
            <a:r>
              <a:rPr lang="en-US" altLang="zh-CN" dirty="0" smtClean="0"/>
              <a:t>Resources</a:t>
            </a:r>
            <a:r>
              <a:rPr lang="zh-CN" altLang="en-US" dirty="0" smtClean="0"/>
              <a:t>下的</a:t>
            </a:r>
            <a:endParaRPr lang="en-US" altLang="zh-CN" dirty="0" smtClean="0"/>
          </a:p>
          <a:p>
            <a:pPr marL="0" indent="0">
              <a:buNone/>
            </a:pPr>
            <a:r>
              <a:rPr lang="en-US" altLang="zh-CN" dirty="0" smtClean="0"/>
              <a:t>2.</a:t>
            </a:r>
            <a:r>
              <a:rPr lang="zh-CN" altLang="en-US" dirty="0" smtClean="0"/>
              <a:t>传入的路径不包含文件扩展名</a:t>
            </a:r>
            <a:endParaRPr lang="en-US" altLang="zh-CN" dirty="0" smtClean="0"/>
          </a:p>
          <a:p>
            <a:pPr marL="0" indent="0">
              <a:buNone/>
            </a:pPr>
            <a:r>
              <a:rPr lang="en-US" altLang="zh-CN" dirty="0" smtClean="0"/>
              <a:t>3.</a:t>
            </a:r>
            <a:r>
              <a:rPr lang="en-US" altLang="zh-CN" dirty="0"/>
              <a:t> </a:t>
            </a:r>
            <a:r>
              <a:rPr lang="en-US" altLang="zh-CN" dirty="0" smtClean="0"/>
              <a:t>Resources</a:t>
            </a:r>
            <a:r>
              <a:rPr lang="zh-CN" altLang="en-US" dirty="0" smtClean="0"/>
              <a:t>下的资源最终会被</a:t>
            </a:r>
            <a:r>
              <a:rPr lang="en-US" altLang="zh-CN" dirty="0" smtClean="0"/>
              <a:t>Unity</a:t>
            </a:r>
            <a:r>
              <a:rPr lang="zh-CN" altLang="en-US" dirty="0" smtClean="0"/>
              <a:t>合并成一种内部管理的格式的文件。</a:t>
            </a:r>
            <a:endParaRPr lang="zh-CN" altLang="en-US" dirty="0"/>
          </a:p>
        </p:txBody>
      </p:sp>
      <p:sp>
        <p:nvSpPr>
          <p:cNvPr id="4" name="矩形 3"/>
          <p:cNvSpPr/>
          <p:nvPr/>
        </p:nvSpPr>
        <p:spPr>
          <a:xfrm>
            <a:off x="1611000" y="131857"/>
            <a:ext cx="2996333" cy="369332"/>
          </a:xfrm>
          <a:prstGeom prst="rect">
            <a:avLst/>
          </a:prstGeom>
        </p:spPr>
        <p:txBody>
          <a:bodyPr wrap="none">
            <a:spAutoFit/>
          </a:bodyPr>
          <a:lstStyle/>
          <a:p>
            <a:r>
              <a:rPr lang="en-US" altLang="zh-CN" dirty="0"/>
              <a:t>Unity</a:t>
            </a:r>
            <a:r>
              <a:rPr lang="zh-CN" altLang="en-US" dirty="0"/>
              <a:t>资源管理的特殊文件夹</a:t>
            </a:r>
            <a:endParaRPr lang="en-US" altLang="zh-CN" dirty="0"/>
          </a:p>
        </p:txBody>
      </p:sp>
    </p:spTree>
    <p:extLst>
      <p:ext uri="{BB962C8B-B14F-4D97-AF65-F5344CB8AC3E}">
        <p14:creationId xmlns:p14="http://schemas.microsoft.com/office/powerpoint/2010/main" val="558567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4.</a:t>
            </a:r>
            <a:r>
              <a:rPr lang="en-US" altLang="zh-CN" dirty="0"/>
              <a:t> </a:t>
            </a:r>
            <a:r>
              <a:rPr lang="en-US" altLang="zh-CN" dirty="0" err="1" smtClean="0"/>
              <a:t>StreamingAssets</a:t>
            </a:r>
            <a:endParaRPr lang="en-US" altLang="zh-CN" dirty="0" smtClean="0"/>
          </a:p>
          <a:p>
            <a:pPr marL="0" indent="0">
              <a:buNone/>
            </a:pPr>
            <a:r>
              <a:rPr lang="zh-CN" altLang="en-US" dirty="0"/>
              <a:t>这里的文件会被拷贝</a:t>
            </a:r>
            <a:r>
              <a:rPr lang="zh-CN" altLang="en-US" dirty="0" smtClean="0"/>
              <a:t>到最终发布的游戏包中，</a:t>
            </a:r>
            <a:endParaRPr lang="en-US" altLang="zh-CN" dirty="0" smtClean="0"/>
          </a:p>
          <a:p>
            <a:pPr marL="0" indent="0">
              <a:buNone/>
            </a:pPr>
            <a:r>
              <a:rPr lang="zh-CN" altLang="en-US" dirty="0" smtClean="0"/>
              <a:t>会以散文件的形式存在。可以通过</a:t>
            </a:r>
            <a:endParaRPr lang="en-US" altLang="zh-CN" dirty="0" smtClean="0"/>
          </a:p>
          <a:p>
            <a:pPr marL="0" indent="0">
              <a:buNone/>
            </a:pPr>
            <a:r>
              <a:rPr lang="en-US" altLang="zh-CN" dirty="0" err="1" smtClean="0"/>
              <a:t>Application.streamingAssetsPath</a:t>
            </a:r>
            <a:r>
              <a:rPr lang="zh-CN" altLang="en-US" dirty="0" smtClean="0"/>
              <a:t>获得对应平台</a:t>
            </a:r>
            <a:endParaRPr lang="en-US" altLang="zh-CN" dirty="0" smtClean="0"/>
          </a:p>
          <a:p>
            <a:pPr marL="0" indent="0">
              <a:buNone/>
            </a:pPr>
            <a:r>
              <a:rPr lang="en-US" altLang="zh-CN" dirty="0" err="1" smtClean="0"/>
              <a:t>StreamingAssets</a:t>
            </a:r>
            <a:r>
              <a:rPr lang="zh-CN" altLang="en-US" dirty="0" smtClean="0"/>
              <a:t>所在真实绝对路径。</a:t>
            </a:r>
            <a:endParaRPr lang="en-US" altLang="zh-CN" dirty="0" smtClean="0"/>
          </a:p>
        </p:txBody>
      </p:sp>
      <p:sp>
        <p:nvSpPr>
          <p:cNvPr id="4" name="矩形 3"/>
          <p:cNvSpPr/>
          <p:nvPr/>
        </p:nvSpPr>
        <p:spPr>
          <a:xfrm>
            <a:off x="1611000" y="131857"/>
            <a:ext cx="3066865" cy="369332"/>
          </a:xfrm>
          <a:prstGeom prst="rect">
            <a:avLst/>
          </a:prstGeom>
        </p:spPr>
        <p:txBody>
          <a:bodyPr wrap="none">
            <a:spAutoFit/>
          </a:bodyPr>
          <a:lstStyle/>
          <a:p>
            <a:r>
              <a:rPr lang="en-US" altLang="zh-CN" dirty="0"/>
              <a:t>Unity</a:t>
            </a:r>
            <a:r>
              <a:rPr lang="zh-CN" altLang="en-US" dirty="0"/>
              <a:t>资源管理的特殊</a:t>
            </a:r>
            <a:r>
              <a:rPr lang="zh-CN" altLang="en-US" dirty="0" smtClean="0"/>
              <a:t>文件夹</a:t>
            </a:r>
            <a:endParaRPr lang="en-US" altLang="zh-CN" dirty="0"/>
          </a:p>
        </p:txBody>
      </p:sp>
    </p:spTree>
    <p:extLst>
      <p:ext uri="{BB962C8B-B14F-4D97-AF65-F5344CB8AC3E}">
        <p14:creationId xmlns:p14="http://schemas.microsoft.com/office/powerpoint/2010/main" val="6554995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44616"/>
          </a:xfrm>
        </p:spPr>
        <p:txBody>
          <a:bodyPr>
            <a:normAutofit fontScale="92500"/>
          </a:bodyPr>
          <a:lstStyle/>
          <a:p>
            <a:r>
              <a:rPr lang="en-US" altLang="zh-CN" dirty="0" smtClean="0"/>
              <a:t>Meta</a:t>
            </a:r>
            <a:r>
              <a:rPr lang="zh-CN" altLang="en-US" dirty="0" smtClean="0"/>
              <a:t>文件</a:t>
            </a:r>
            <a:endParaRPr lang="en-US" altLang="zh-CN" dirty="0" smtClean="0"/>
          </a:p>
          <a:p>
            <a:pPr marL="0" indent="0">
              <a:buNone/>
            </a:pPr>
            <a:r>
              <a:rPr lang="en-US" altLang="zh-CN" dirty="0"/>
              <a:t> Meta</a:t>
            </a:r>
            <a:r>
              <a:rPr lang="zh-CN" altLang="en-US" dirty="0" smtClean="0"/>
              <a:t>文件是文本文件</a:t>
            </a:r>
            <a:r>
              <a:rPr lang="zh-CN" altLang="en-US" dirty="0"/>
              <a:t>。</a:t>
            </a:r>
            <a:endParaRPr lang="en-US" altLang="zh-CN" dirty="0"/>
          </a:p>
          <a:p>
            <a:pPr marL="0" indent="0">
              <a:buNone/>
            </a:pPr>
            <a:r>
              <a:rPr lang="en-US" altLang="zh-CN" dirty="0" smtClean="0"/>
              <a:t>  </a:t>
            </a:r>
            <a:r>
              <a:rPr lang="en-US" altLang="zh-CN" dirty="0"/>
              <a:t>Assets</a:t>
            </a:r>
            <a:r>
              <a:rPr lang="zh-CN" altLang="en-US" dirty="0"/>
              <a:t>中的每一个资源文件</a:t>
            </a:r>
            <a:r>
              <a:rPr lang="en-US" altLang="zh-CN" dirty="0"/>
              <a:t>,Unity</a:t>
            </a:r>
            <a:r>
              <a:rPr lang="zh-CN" altLang="en-US" dirty="0"/>
              <a:t>都会创建一个与之对应的</a:t>
            </a:r>
            <a:r>
              <a:rPr lang="en-US" altLang="zh-CN" dirty="0"/>
              <a:t>Meta</a:t>
            </a:r>
            <a:r>
              <a:rPr lang="zh-CN" altLang="en-US" dirty="0"/>
              <a:t>文件。</a:t>
            </a:r>
            <a:r>
              <a:rPr lang="en-US" altLang="zh-CN" dirty="0"/>
              <a:t>Meta</a:t>
            </a:r>
            <a:r>
              <a:rPr lang="zh-CN" altLang="en-US" dirty="0"/>
              <a:t>文件记录了资源文件的配置信息。比如</a:t>
            </a:r>
            <a:r>
              <a:rPr lang="en-US" altLang="zh-CN" dirty="0"/>
              <a:t>:</a:t>
            </a:r>
            <a:r>
              <a:rPr lang="zh-CN" altLang="en-US" dirty="0"/>
              <a:t>一张贴图的</a:t>
            </a:r>
            <a:r>
              <a:rPr lang="en-US" altLang="zh-CN" dirty="0"/>
              <a:t>Meta</a:t>
            </a:r>
            <a:r>
              <a:rPr lang="zh-CN" altLang="en-US" dirty="0"/>
              <a:t>文件里面可能存放了发布不同平台所使用的文件格式</a:t>
            </a:r>
            <a:r>
              <a:rPr lang="en-US" altLang="zh-CN" dirty="0"/>
              <a:t>,</a:t>
            </a:r>
            <a:r>
              <a:rPr lang="zh-CN" altLang="en-US" dirty="0"/>
              <a:t>压缩方式等等。文件本身不会发布到游戏中去。</a:t>
            </a:r>
            <a:endParaRPr lang="en-US" altLang="zh-CN" dirty="0"/>
          </a:p>
          <a:p>
            <a:pPr marL="0" indent="0">
              <a:buNone/>
            </a:pPr>
            <a:r>
              <a:rPr lang="zh-CN" altLang="en-US" b="1" dirty="0"/>
              <a:t>所以大家在提交资源的时候一定记得提交对应的</a:t>
            </a:r>
            <a:r>
              <a:rPr lang="en-US" altLang="zh-CN" b="1" dirty="0"/>
              <a:t>Meta</a:t>
            </a:r>
            <a:r>
              <a:rPr lang="zh-CN" altLang="en-US" b="1" dirty="0"/>
              <a:t>文件</a:t>
            </a:r>
            <a:r>
              <a:rPr lang="zh-CN" altLang="en-US" dirty="0"/>
              <a:t>。否则别人更新下来</a:t>
            </a:r>
            <a:r>
              <a:rPr lang="en-US" altLang="zh-CN" dirty="0"/>
              <a:t>,Unity</a:t>
            </a:r>
            <a:r>
              <a:rPr lang="zh-CN" altLang="en-US" dirty="0"/>
              <a:t>发现没有</a:t>
            </a:r>
            <a:r>
              <a:rPr lang="en-US" altLang="zh-CN" dirty="0"/>
              <a:t>Meta</a:t>
            </a:r>
            <a:r>
              <a:rPr lang="zh-CN" altLang="en-US" dirty="0"/>
              <a:t>文件</a:t>
            </a:r>
            <a:r>
              <a:rPr lang="en-US" altLang="zh-CN" dirty="0"/>
              <a:t>,</a:t>
            </a:r>
            <a:r>
              <a:rPr lang="zh-CN" altLang="en-US" dirty="0"/>
              <a:t>会创建一个</a:t>
            </a:r>
            <a:r>
              <a:rPr lang="en-US" altLang="zh-CN" dirty="0"/>
              <a:t>Meta</a:t>
            </a:r>
            <a:r>
              <a:rPr lang="zh-CN" altLang="en-US" dirty="0"/>
              <a:t>文件</a:t>
            </a:r>
            <a:r>
              <a:rPr lang="en-US" altLang="zh-CN" dirty="0"/>
              <a:t>,</a:t>
            </a:r>
            <a:r>
              <a:rPr lang="zh-CN" altLang="en-US" dirty="0"/>
              <a:t>里面有默认的配置，这样很容易出现你的设置被覆盖的情况。</a:t>
            </a:r>
            <a:endParaRPr lang="en-US" altLang="zh-CN" dirty="0"/>
          </a:p>
          <a:p>
            <a:pPr marL="0" indent="0">
              <a:buNone/>
            </a:pPr>
            <a:endParaRPr lang="en-US" altLang="zh-CN" dirty="0"/>
          </a:p>
        </p:txBody>
      </p:sp>
      <p:sp>
        <p:nvSpPr>
          <p:cNvPr id="4" name="矩形 3"/>
          <p:cNvSpPr/>
          <p:nvPr/>
        </p:nvSpPr>
        <p:spPr>
          <a:xfrm>
            <a:off x="1611000" y="131857"/>
            <a:ext cx="2073003" cy="369332"/>
          </a:xfrm>
          <a:prstGeom prst="rect">
            <a:avLst/>
          </a:prstGeom>
        </p:spPr>
        <p:txBody>
          <a:bodyPr wrap="none">
            <a:spAutoFit/>
          </a:bodyPr>
          <a:lstStyle/>
          <a:p>
            <a:r>
              <a:rPr lang="en-US" altLang="zh-CN" dirty="0" smtClean="0"/>
              <a:t>Unity</a:t>
            </a:r>
            <a:r>
              <a:rPr lang="zh-CN" altLang="en-US" dirty="0" smtClean="0"/>
              <a:t>中的资源文件</a:t>
            </a:r>
            <a:endParaRPr lang="en-US" altLang="zh-CN" dirty="0"/>
          </a:p>
        </p:txBody>
      </p:sp>
    </p:spTree>
    <p:extLst>
      <p:ext uri="{BB962C8B-B14F-4D97-AF65-F5344CB8AC3E}">
        <p14:creationId xmlns:p14="http://schemas.microsoft.com/office/powerpoint/2010/main" val="41439897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3915" y="908720"/>
            <a:ext cx="8229600" cy="5217443"/>
          </a:xfrm>
        </p:spPr>
        <p:txBody>
          <a:bodyPr>
            <a:normAutofit/>
          </a:bodyPr>
          <a:lstStyle/>
          <a:p>
            <a:r>
              <a:rPr lang="en-US" altLang="zh-CN" sz="2800" dirty="0" smtClean="0"/>
              <a:t>Prefab(</a:t>
            </a:r>
            <a:r>
              <a:rPr lang="zh-CN" altLang="en-US" sz="2800" dirty="0"/>
              <a:t>预制</a:t>
            </a:r>
            <a:r>
              <a:rPr lang="zh-CN" altLang="en-US" sz="2800" dirty="0" smtClean="0"/>
              <a:t>体</a:t>
            </a:r>
            <a:r>
              <a:rPr lang="en-US" altLang="zh-CN" sz="2800" dirty="0" smtClean="0"/>
              <a:t>)</a:t>
            </a:r>
            <a:r>
              <a:rPr lang="zh-CN" altLang="en-US" sz="2800" dirty="0" smtClean="0"/>
              <a:t>文件</a:t>
            </a:r>
            <a:endParaRPr lang="en-US" altLang="zh-CN" sz="2800" dirty="0" smtClean="0"/>
          </a:p>
          <a:p>
            <a:pPr marL="0" indent="0">
              <a:buNone/>
            </a:pPr>
            <a:endParaRPr lang="en-US" altLang="zh-CN" sz="2800" dirty="0" smtClean="0"/>
          </a:p>
          <a:p>
            <a:pPr marL="0" indent="0">
              <a:buNone/>
            </a:pPr>
            <a:r>
              <a:rPr lang="en-US" altLang="zh-CN" sz="2800" dirty="0" smtClean="0"/>
              <a:t>Prefab</a:t>
            </a:r>
            <a:r>
              <a:rPr lang="zh-CN" altLang="en-US" sz="2800" dirty="0" smtClean="0"/>
              <a:t>将场景中的</a:t>
            </a:r>
            <a:r>
              <a:rPr lang="en-US" altLang="zh-CN" sz="2800" dirty="0" err="1" smtClean="0"/>
              <a:t>GameObject</a:t>
            </a:r>
            <a:r>
              <a:rPr lang="zh-CN" altLang="en-US" sz="2800" dirty="0" smtClean="0"/>
              <a:t>单独拿出来，做成配置，在需要的时候加载。</a:t>
            </a:r>
            <a:endParaRPr lang="en-US" altLang="zh-CN" sz="2800" dirty="0" smtClean="0"/>
          </a:p>
          <a:p>
            <a:pPr marL="0" indent="0">
              <a:buNone/>
            </a:pPr>
            <a:endParaRPr lang="en-US" altLang="zh-CN" sz="2800" dirty="0" smtClean="0"/>
          </a:p>
          <a:p>
            <a:pPr marL="0" indent="0">
              <a:buNone/>
            </a:pPr>
            <a:r>
              <a:rPr lang="en-US" altLang="zh-CN" sz="2800" b="1" dirty="0" smtClean="0"/>
              <a:t>Prefab</a:t>
            </a:r>
            <a:r>
              <a:rPr lang="zh-CN" altLang="en-US" sz="2800" b="1" dirty="0" smtClean="0"/>
              <a:t>即保留了使用编辑器编辑的便捷性，又有动态加载的灵活性。</a:t>
            </a:r>
            <a:endParaRPr lang="en-US" altLang="zh-CN" sz="2800" b="1" dirty="0" smtClean="0"/>
          </a:p>
          <a:p>
            <a:pPr marL="0" indent="0">
              <a:buNone/>
            </a:pPr>
            <a:endParaRPr lang="en-US" altLang="zh-CN" sz="2800" dirty="0" smtClean="0"/>
          </a:p>
          <a:p>
            <a:pPr marL="0" indent="0">
              <a:buNone/>
            </a:pPr>
            <a:r>
              <a:rPr lang="en-US" altLang="zh-CN" sz="2800" dirty="0" smtClean="0"/>
              <a:t>Resources.</a:t>
            </a:r>
            <a:r>
              <a:rPr lang="en-IE" altLang="zh-CN" sz="2800" dirty="0" smtClean="0"/>
              <a:t>Load&lt;</a:t>
            </a:r>
            <a:r>
              <a:rPr lang="en-IE" altLang="zh-CN" sz="2800" dirty="0" err="1" smtClean="0"/>
              <a:t>GameObject</a:t>
            </a:r>
            <a:r>
              <a:rPr lang="en-IE" altLang="zh-CN" sz="2800" dirty="0" smtClean="0"/>
              <a:t>&gt;(</a:t>
            </a:r>
            <a:r>
              <a:rPr lang="en-IE" altLang="zh-CN" sz="2800" dirty="0"/>
              <a:t>string path</a:t>
            </a:r>
            <a:r>
              <a:rPr lang="en-IE" altLang="zh-CN" sz="2800" dirty="0" smtClean="0"/>
              <a:t>)</a:t>
            </a:r>
            <a:endParaRPr lang="en-US" altLang="zh-CN" sz="2800" dirty="0" smtClean="0"/>
          </a:p>
        </p:txBody>
      </p:sp>
      <p:sp>
        <p:nvSpPr>
          <p:cNvPr id="6" name="矩形 5"/>
          <p:cNvSpPr/>
          <p:nvPr/>
        </p:nvSpPr>
        <p:spPr>
          <a:xfrm>
            <a:off x="1611000" y="131857"/>
            <a:ext cx="2751138" cy="369332"/>
          </a:xfrm>
          <a:prstGeom prst="rect">
            <a:avLst/>
          </a:prstGeom>
        </p:spPr>
        <p:txBody>
          <a:bodyPr wrap="none">
            <a:spAutoFit/>
          </a:bodyPr>
          <a:lstStyle/>
          <a:p>
            <a:r>
              <a:rPr lang="en-US" altLang="zh-CN" dirty="0"/>
              <a:t>Unity</a:t>
            </a:r>
            <a:r>
              <a:rPr lang="zh-CN" altLang="en-US" dirty="0"/>
              <a:t>中的资源</a:t>
            </a:r>
            <a:r>
              <a:rPr lang="zh-CN" altLang="en-US" dirty="0" smtClean="0"/>
              <a:t>文件</a:t>
            </a:r>
            <a:r>
              <a:rPr lang="en-US" altLang="zh-CN" dirty="0" smtClean="0"/>
              <a:t>-Prefab</a:t>
            </a:r>
            <a:endParaRPr lang="en-US" altLang="zh-CN" dirty="0"/>
          </a:p>
        </p:txBody>
      </p:sp>
    </p:spTree>
    <p:extLst>
      <p:ext uri="{BB962C8B-B14F-4D97-AF65-F5344CB8AC3E}">
        <p14:creationId xmlns:p14="http://schemas.microsoft.com/office/powerpoint/2010/main" val="1422627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84414"/>
          </a:xfrm>
        </p:spPr>
        <p:txBody>
          <a:bodyPr>
            <a:normAutofit/>
          </a:bodyPr>
          <a:lstStyle/>
          <a:p>
            <a:r>
              <a:rPr lang="en-US" altLang="zh-CN" dirty="0" smtClean="0"/>
              <a:t>GPU</a:t>
            </a:r>
            <a:r>
              <a:rPr lang="zh-CN" altLang="en-US" dirty="0" smtClean="0"/>
              <a:t>是如何渲染出一个图形的呢</a:t>
            </a:r>
            <a:r>
              <a:rPr lang="en-US" altLang="zh-CN" dirty="0" smtClean="0"/>
              <a:t>?</a:t>
            </a:r>
          </a:p>
          <a:p>
            <a:endParaRPr lang="en-US" altLang="zh-CN" dirty="0"/>
          </a:p>
          <a:p>
            <a:endParaRPr lang="en-US" altLang="zh-CN" dirty="0" smtClean="0"/>
          </a:p>
          <a:p>
            <a:endParaRPr lang="en-US" altLang="zh-CN" dirty="0"/>
          </a:p>
          <a:p>
            <a:endParaRPr lang="en-US" altLang="zh-CN" dirty="0" smtClean="0"/>
          </a:p>
          <a:p>
            <a:r>
              <a:rPr lang="zh-CN" altLang="en-US" b="1" dirty="0" smtClean="0"/>
              <a:t>应用阶段</a:t>
            </a:r>
            <a:r>
              <a:rPr lang="en-US" altLang="zh-CN" b="1" dirty="0" smtClean="0"/>
              <a:t>:</a:t>
            </a:r>
            <a:r>
              <a:rPr lang="zh-CN" altLang="en-US" dirty="0" smtClean="0"/>
              <a:t>应用程序通过图形</a:t>
            </a:r>
            <a:r>
              <a:rPr lang="en-US" altLang="zh-CN" dirty="0" smtClean="0"/>
              <a:t>API</a:t>
            </a:r>
            <a:r>
              <a:rPr lang="zh-CN" altLang="en-US" dirty="0" smtClean="0"/>
              <a:t>，设置渲染所需要的</a:t>
            </a:r>
            <a:r>
              <a:rPr lang="zh-CN" altLang="en-US" b="1" dirty="0" smtClean="0"/>
              <a:t>数据</a:t>
            </a:r>
            <a:endParaRPr lang="en-US" altLang="zh-CN" dirty="0" smtClean="0"/>
          </a:p>
          <a:p>
            <a:r>
              <a:rPr lang="zh-CN" altLang="en-US" b="1" dirty="0" smtClean="0"/>
              <a:t>几何阶段</a:t>
            </a:r>
            <a:r>
              <a:rPr lang="en-US" altLang="zh-CN" b="1" dirty="0" smtClean="0"/>
              <a:t>:</a:t>
            </a:r>
            <a:r>
              <a:rPr lang="zh-CN" altLang="en-US" dirty="0" smtClean="0"/>
              <a:t>通过</a:t>
            </a:r>
            <a:r>
              <a:rPr lang="zh-CN" altLang="en-US" b="1" dirty="0" smtClean="0"/>
              <a:t>矩阵变换</a:t>
            </a:r>
            <a:r>
              <a:rPr lang="zh-CN" altLang="en-US" dirty="0" smtClean="0"/>
              <a:t>，将顶点变换到</a:t>
            </a:r>
            <a:r>
              <a:rPr lang="zh-CN" altLang="en-US" b="1" dirty="0" smtClean="0"/>
              <a:t>齐次裁剪坐标</a:t>
            </a:r>
            <a:r>
              <a:rPr lang="zh-CN" altLang="en-US" dirty="0" smtClean="0"/>
              <a:t>空间下，然后变换到</a:t>
            </a:r>
            <a:r>
              <a:rPr lang="zh-CN" altLang="en-US" b="1" dirty="0" smtClean="0"/>
              <a:t>屏幕坐标空间</a:t>
            </a:r>
            <a:r>
              <a:rPr lang="zh-CN" altLang="en-US" dirty="0" smtClean="0"/>
              <a:t>。</a:t>
            </a:r>
            <a:endParaRPr lang="en-US" altLang="zh-CN"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1558290"/>
            <a:ext cx="582866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对象 2"/>
          <p:cNvGraphicFramePr>
            <a:graphicFrameLocks noChangeAspect="1"/>
          </p:cNvGraphicFramePr>
          <p:nvPr>
            <p:extLst>
              <p:ext uri="{D42A27DB-BD31-4B8C-83A1-F6EECF244321}">
                <p14:modId xmlns:p14="http://schemas.microsoft.com/office/powerpoint/2010/main" val="2103269656"/>
              </p:ext>
            </p:extLst>
          </p:nvPr>
        </p:nvGraphicFramePr>
        <p:xfrm>
          <a:off x="6231890" y="4188460"/>
          <a:ext cx="723900" cy="711200"/>
        </p:xfrm>
        <a:graphic>
          <a:graphicData uri="http://schemas.openxmlformats.org/presentationml/2006/ole">
            <mc:AlternateContent xmlns:mc="http://schemas.openxmlformats.org/markup-compatibility/2006">
              <mc:Choice xmlns:v="urn:schemas-microsoft-com:vml" Requires="v">
                <p:oleObj spid="_x0000_s1632" name="包装程序外壳对象" showAsIcon="1" r:id="rId5" imgW="723600" imgH="711360" progId="Package">
                  <p:embed/>
                </p:oleObj>
              </mc:Choice>
              <mc:Fallback>
                <p:oleObj name="包装程序外壳对象" showAsIcon="1" r:id="rId5" imgW="723600" imgH="711360" progId="Package">
                  <p:embed/>
                  <p:pic>
                    <p:nvPicPr>
                      <p:cNvPr id="0" name=""/>
                      <p:cNvPicPr/>
                      <p:nvPr/>
                    </p:nvPicPr>
                    <p:blipFill>
                      <a:blip r:embed="rId6"/>
                      <a:stretch>
                        <a:fillRect/>
                      </a:stretch>
                    </p:blipFill>
                    <p:spPr>
                      <a:xfrm>
                        <a:off x="6231890" y="4188460"/>
                        <a:ext cx="723900" cy="711200"/>
                      </a:xfrm>
                      <a:prstGeom prst="rect">
                        <a:avLst/>
                      </a:prstGeom>
                    </p:spPr>
                  </p:pic>
                </p:oleObj>
              </mc:Fallback>
            </mc:AlternateContent>
          </a:graphicData>
        </a:graphic>
      </p:graphicFrame>
    </p:spTree>
    <p:extLst>
      <p:ext uri="{BB962C8B-B14F-4D97-AF65-F5344CB8AC3E}">
        <p14:creationId xmlns:p14="http://schemas.microsoft.com/office/powerpoint/2010/main" val="391877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fade">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fade">
                                      <p:cBhvr>
                                        <p:cTn id="1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2000"/>
            <a:ext cx="8423564" cy="5691336"/>
          </a:xfrm>
        </p:spPr>
        <p:txBody>
          <a:bodyPr>
            <a:normAutofit/>
          </a:bodyPr>
          <a:lstStyle/>
          <a:p>
            <a:r>
              <a:rPr lang="en-US" altLang="zh-CN" dirty="0" smtClean="0"/>
              <a:t>Scene</a:t>
            </a:r>
            <a:r>
              <a:rPr lang="zh-CN" altLang="en-US" dirty="0" smtClean="0"/>
              <a:t>文件</a:t>
            </a:r>
            <a:endParaRPr lang="en-US" altLang="zh-CN" dirty="0" smtClean="0"/>
          </a:p>
          <a:p>
            <a:pPr marL="0" indent="0">
              <a:buNone/>
            </a:pPr>
            <a:r>
              <a:rPr lang="en-US" altLang="zh-CN" dirty="0"/>
              <a:t> </a:t>
            </a:r>
            <a:r>
              <a:rPr lang="en-US" altLang="zh-CN" dirty="0" smtClean="0"/>
              <a:t>   Scene</a:t>
            </a:r>
            <a:r>
              <a:rPr lang="zh-CN" altLang="en-US" dirty="0" smtClean="0"/>
              <a:t>文件是场景配置问题</a:t>
            </a:r>
            <a:endParaRPr lang="en-US" altLang="zh-CN" dirty="0" smtClean="0"/>
          </a:p>
          <a:p>
            <a:pPr marL="0" indent="0">
              <a:buNone/>
            </a:pPr>
            <a:r>
              <a:rPr lang="zh-CN" altLang="en-US" dirty="0" smtClean="0"/>
              <a:t>记录了这个</a:t>
            </a:r>
            <a:r>
              <a:rPr lang="zh-CN" altLang="en-US" b="1" dirty="0" smtClean="0"/>
              <a:t>场景灯光，渲染等相关设置信息</a:t>
            </a:r>
            <a:r>
              <a:rPr lang="zh-CN" altLang="en-US" dirty="0" smtClean="0"/>
              <a:t>和我们在编辑器中编辑的所以</a:t>
            </a:r>
            <a:r>
              <a:rPr lang="en-US" altLang="zh-CN" b="1" dirty="0" err="1" smtClean="0"/>
              <a:t>GameObject</a:t>
            </a:r>
            <a:r>
              <a:rPr lang="zh-CN" altLang="en-US" b="1" dirty="0" smtClean="0"/>
              <a:t>信息</a:t>
            </a:r>
            <a:r>
              <a:rPr lang="zh-CN" altLang="en-US" dirty="0" smtClean="0"/>
              <a:t>。</a:t>
            </a:r>
            <a:r>
              <a:rPr lang="en-US" altLang="zh-CN" dirty="0" smtClean="0"/>
              <a:t>Unity</a:t>
            </a:r>
            <a:r>
              <a:rPr lang="zh-CN" altLang="en-US" dirty="0" smtClean="0"/>
              <a:t>通过这个文件加载场景。</a:t>
            </a:r>
            <a:endParaRPr lang="en-US" altLang="zh-CN" dirty="0" smtClean="0"/>
          </a:p>
          <a:p>
            <a:pPr marL="0" indent="0">
              <a:buNone/>
            </a:pPr>
            <a:r>
              <a:rPr lang="zh-CN" altLang="en-US" dirty="0" smtClean="0"/>
              <a:t>通过这种方式</a:t>
            </a:r>
            <a:r>
              <a:rPr lang="en-US" altLang="zh-CN" dirty="0" smtClean="0"/>
              <a:t>,</a:t>
            </a:r>
            <a:r>
              <a:rPr lang="zh-CN" altLang="en-US" dirty="0" smtClean="0"/>
              <a:t>我们可以提前通过编辑器，将场景中的</a:t>
            </a:r>
            <a:r>
              <a:rPr lang="en-US" altLang="zh-CN" dirty="0" err="1" smtClean="0"/>
              <a:t>GameObjects</a:t>
            </a:r>
            <a:r>
              <a:rPr lang="zh-CN" altLang="en-US" dirty="0" smtClean="0"/>
              <a:t>编辑好</a:t>
            </a:r>
            <a:r>
              <a:rPr lang="en-US" altLang="zh-CN" dirty="0" smtClean="0"/>
              <a:t>,</a:t>
            </a:r>
            <a:r>
              <a:rPr lang="zh-CN" altLang="en-US" dirty="0" smtClean="0"/>
              <a:t>非常方便。</a:t>
            </a:r>
            <a:endParaRPr lang="en-US" altLang="zh-CN" dirty="0" smtClean="0"/>
          </a:p>
        </p:txBody>
      </p:sp>
      <p:sp>
        <p:nvSpPr>
          <p:cNvPr id="4" name="矩形 3"/>
          <p:cNvSpPr/>
          <p:nvPr/>
        </p:nvSpPr>
        <p:spPr>
          <a:xfrm>
            <a:off x="1611000" y="131857"/>
            <a:ext cx="2699778" cy="369332"/>
          </a:xfrm>
          <a:prstGeom prst="rect">
            <a:avLst/>
          </a:prstGeom>
        </p:spPr>
        <p:txBody>
          <a:bodyPr wrap="none">
            <a:spAutoFit/>
          </a:bodyPr>
          <a:lstStyle/>
          <a:p>
            <a:r>
              <a:rPr lang="en-US" altLang="zh-CN" dirty="0"/>
              <a:t>Unity</a:t>
            </a:r>
            <a:r>
              <a:rPr lang="zh-CN" altLang="en-US" dirty="0"/>
              <a:t>中的资源</a:t>
            </a:r>
            <a:r>
              <a:rPr lang="zh-CN" altLang="en-US" dirty="0" smtClean="0"/>
              <a:t>文件</a:t>
            </a:r>
            <a:r>
              <a:rPr lang="en-US" altLang="zh-CN" dirty="0" smtClean="0"/>
              <a:t>-Scene</a:t>
            </a:r>
            <a:endParaRPr lang="en-US" altLang="zh-CN" dirty="0"/>
          </a:p>
        </p:txBody>
      </p:sp>
    </p:spTree>
    <p:extLst>
      <p:ext uri="{BB962C8B-B14F-4D97-AF65-F5344CB8AC3E}">
        <p14:creationId xmlns:p14="http://schemas.microsoft.com/office/powerpoint/2010/main" val="21272419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03650" y="2940049"/>
            <a:ext cx="5130800" cy="1015663"/>
          </a:xfrm>
          <a:prstGeom prst="rect">
            <a:avLst/>
          </a:prstGeom>
          <a:noFill/>
        </p:spPr>
        <p:txBody>
          <a:bodyPr wrap="square" rtlCol="0">
            <a:spAutoFit/>
          </a:bodyPr>
          <a:lstStyle/>
          <a:p>
            <a:pPr algn="just"/>
            <a:r>
              <a:rPr lang="en-US" altLang="zh-CN" sz="6000"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rPr>
              <a:t>      Thank you</a:t>
            </a:r>
            <a:endParaRPr lang="en-US" altLang="zh-CN" sz="60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71200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a:bodyPr>
          <a:lstStyle/>
          <a:p>
            <a:r>
              <a:rPr lang="zh-CN" altLang="en-US" b="1" dirty="0" smtClean="0"/>
              <a:t>光栅化阶段</a:t>
            </a:r>
            <a:r>
              <a:rPr lang="en-US" altLang="zh-CN" dirty="0" smtClean="0"/>
              <a:t>:</a:t>
            </a:r>
            <a:r>
              <a:rPr lang="zh-CN" altLang="en-US" dirty="0" smtClean="0"/>
              <a:t>通过屏幕空间上顶点的坐标，组成</a:t>
            </a:r>
            <a:r>
              <a:rPr lang="zh-CN" altLang="en-US" b="1" dirty="0" smtClean="0"/>
              <a:t>图元</a:t>
            </a:r>
            <a:r>
              <a:rPr lang="en-US" altLang="zh-CN" dirty="0" smtClean="0"/>
              <a:t>,</a:t>
            </a:r>
            <a:r>
              <a:rPr lang="zh-CN" altLang="en-US" dirty="0" smtClean="0"/>
              <a:t>并计算出图元所覆盖的屏幕像素，</a:t>
            </a:r>
            <a:endParaRPr lang="en-US" altLang="zh-CN" dirty="0" smtClean="0"/>
          </a:p>
          <a:p>
            <a:pPr marL="0" indent="0">
              <a:buNone/>
            </a:pPr>
            <a:r>
              <a:rPr lang="zh-CN" altLang="en-US" dirty="0" smtClean="0"/>
              <a:t>    为每个像素设置颜色，并输出到屏幕上。</a:t>
            </a:r>
            <a:endParaRPr lang="en-US" altLang="zh-CN" dirty="0" smtClean="0"/>
          </a:p>
          <a:p>
            <a:pPr marL="0" indent="0">
              <a:buNone/>
            </a:pPr>
            <a:endParaRPr lang="en-US" altLang="zh-C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105" y="2842054"/>
            <a:ext cx="5711951"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8492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a:bodyPr>
          <a:lstStyle/>
          <a:p>
            <a:pPr marL="0" indent="0">
              <a:buNone/>
            </a:pPr>
            <a:endParaRPr lang="en-US" altLang="zh-CN" dirty="0" smtClean="0"/>
          </a:p>
          <a:p>
            <a:r>
              <a:rPr lang="zh-CN" altLang="en-US" dirty="0" smtClean="0"/>
              <a:t>一张更详细的渲染流水线示意图</a:t>
            </a:r>
            <a:endParaRPr lang="en-US" altLang="zh-CN"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2564877"/>
            <a:ext cx="8184052" cy="2760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7741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渲染帧的概念</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a:bodyPr>
          <a:lstStyle/>
          <a:p>
            <a:endParaRPr lang="en-US" altLang="zh-CN" dirty="0" smtClean="0"/>
          </a:p>
          <a:p>
            <a:r>
              <a:rPr lang="zh-CN" altLang="en-US" dirty="0" smtClean="0"/>
              <a:t>渲染</a:t>
            </a:r>
            <a:r>
              <a:rPr lang="zh-CN" altLang="en-US" dirty="0" smtClean="0"/>
              <a:t>是一</a:t>
            </a:r>
            <a:r>
              <a:rPr lang="zh-CN" altLang="en-US" dirty="0"/>
              <a:t>个</a:t>
            </a:r>
            <a:r>
              <a:rPr lang="zh-CN" altLang="en-US" dirty="0" smtClean="0"/>
              <a:t>不断</a:t>
            </a:r>
            <a:r>
              <a:rPr lang="en-US" altLang="zh-CN" dirty="0" smtClean="0"/>
              <a:t>:</a:t>
            </a:r>
            <a:r>
              <a:rPr lang="zh-CN" altLang="en-US" dirty="0" smtClean="0"/>
              <a:t>擦除</a:t>
            </a:r>
            <a:r>
              <a:rPr lang="en-US" altLang="zh-CN" dirty="0" smtClean="0"/>
              <a:t>-&gt;</a:t>
            </a:r>
            <a:r>
              <a:rPr lang="zh-CN" altLang="en-US" dirty="0" smtClean="0"/>
              <a:t>渲染</a:t>
            </a:r>
            <a:r>
              <a:rPr lang="en-US" altLang="zh-CN" dirty="0" smtClean="0"/>
              <a:t>-&gt;</a:t>
            </a:r>
            <a:r>
              <a:rPr lang="zh-CN" altLang="en-US" dirty="0" smtClean="0"/>
              <a:t>擦除</a:t>
            </a:r>
            <a:r>
              <a:rPr lang="en-US" altLang="zh-CN" dirty="0" smtClean="0"/>
              <a:t>-&gt;</a:t>
            </a:r>
            <a:r>
              <a:rPr lang="zh-CN" altLang="en-US" dirty="0" smtClean="0"/>
              <a:t>渲染</a:t>
            </a:r>
            <a:r>
              <a:rPr lang="en-US" altLang="zh-CN" dirty="0" smtClean="0"/>
              <a:t>…</a:t>
            </a:r>
            <a:r>
              <a:rPr lang="zh-CN" altLang="en-US" dirty="0" smtClean="0"/>
              <a:t>的过程。每</a:t>
            </a:r>
            <a:r>
              <a:rPr lang="zh-CN" altLang="en-US" dirty="0"/>
              <a:t>一次的擦除和</a:t>
            </a:r>
            <a:r>
              <a:rPr lang="zh-CN" altLang="en-US" dirty="0" smtClean="0"/>
              <a:t>渲染称为一个</a:t>
            </a:r>
            <a:r>
              <a:rPr lang="zh-CN" altLang="en-US" b="1" dirty="0" smtClean="0"/>
              <a:t>渲染帧</a:t>
            </a:r>
            <a:r>
              <a:rPr lang="zh-CN" altLang="en-US" dirty="0" smtClean="0"/>
              <a:t>。</a:t>
            </a:r>
            <a:endParaRPr lang="en-US" altLang="zh-CN" dirty="0" smtClean="0"/>
          </a:p>
          <a:p>
            <a:pPr marL="0" indent="0">
              <a:buNone/>
            </a:pPr>
            <a:endParaRPr lang="en-US" altLang="zh-CN" dirty="0"/>
          </a:p>
          <a:p>
            <a:r>
              <a:rPr lang="en-US" altLang="zh-CN" dirty="0" smtClean="0"/>
              <a:t>FPS:</a:t>
            </a:r>
            <a:r>
              <a:rPr lang="zh-CN" altLang="en-US" dirty="0" smtClean="0"/>
              <a:t>每秒渲染的帧数，这是一个重要的性能指标。</a:t>
            </a:r>
            <a:endParaRPr lang="en-US" altLang="zh-CN" dirty="0" smtClean="0"/>
          </a:p>
        </p:txBody>
      </p:sp>
    </p:spTree>
    <p:extLst>
      <p:ext uri="{BB962C8B-B14F-4D97-AF65-F5344CB8AC3E}">
        <p14:creationId xmlns:p14="http://schemas.microsoft.com/office/powerpoint/2010/main" val="1679498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感受渲染过程</a:t>
            </a:r>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从一个无光照</a:t>
            </a:r>
            <a:r>
              <a:rPr lang="en-US" altLang="zh-CN" sz="2000" dirty="0" err="1" smtClean="0">
                <a:solidFill>
                  <a:schemeClr val="bg1">
                    <a:lumMod val="50000"/>
                  </a:schemeClr>
                </a:solidFill>
                <a:latin typeface="黑体" panose="02010609060101010101" pitchFamily="49" charset="-122"/>
                <a:ea typeface="黑体" panose="02010609060101010101" pitchFamily="49" charset="-122"/>
                <a:cs typeface="Adobe 黑体 Std R"/>
              </a:rPr>
              <a:t>Shader</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开始</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733550"/>
            <a:ext cx="7723187"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09613" y="1029772"/>
            <a:ext cx="7334250" cy="584775"/>
          </a:xfrm>
          <a:prstGeom prst="rect">
            <a:avLst/>
          </a:prstGeom>
        </p:spPr>
        <p:txBody>
          <a:bodyPr wrap="square">
            <a:spAutoFit/>
          </a:bodyPr>
          <a:lstStyle/>
          <a:p>
            <a:pPr marL="285750" indent="-285750">
              <a:buFont typeface="Arial" panose="020B0604020202020204" pitchFamily="34" charset="0"/>
              <a:buChar char="•"/>
            </a:pPr>
            <a:r>
              <a:rPr lang="zh-CN" altLang="en-US" sz="3200" dirty="0"/>
              <a:t>创建一个无光照 </a:t>
            </a:r>
            <a:r>
              <a:rPr lang="en-US" altLang="zh-CN" sz="3200" dirty="0" err="1" smtClean="0"/>
              <a:t>Shader</a:t>
            </a:r>
            <a:endParaRPr lang="zh-CN" altLang="en-US" dirty="0"/>
          </a:p>
        </p:txBody>
      </p:sp>
    </p:spTree>
    <p:extLst>
      <p:ext uri="{BB962C8B-B14F-4D97-AF65-F5344CB8AC3E}">
        <p14:creationId xmlns:p14="http://schemas.microsoft.com/office/powerpoint/2010/main" val="689186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fontScale="85000" lnSpcReduction="20000"/>
          </a:bodyPr>
          <a:lstStyle/>
          <a:p>
            <a:r>
              <a:rPr lang="en-US" altLang="zh-CN" dirty="0"/>
              <a:t>1.Unity</a:t>
            </a:r>
            <a:r>
              <a:rPr lang="zh-CN" altLang="en-US" dirty="0"/>
              <a:t>使用他们设计的一个名为</a:t>
            </a:r>
            <a:r>
              <a:rPr lang="en-US" altLang="zh-CN" dirty="0" err="1"/>
              <a:t>ShaderLab</a:t>
            </a:r>
            <a:r>
              <a:rPr lang="zh-CN" altLang="en-US" dirty="0"/>
              <a:t>的配置格式，来组织控制整个渲染流水线的配置和代码信息。</a:t>
            </a:r>
            <a:endParaRPr lang="en-US" altLang="zh-CN" dirty="0"/>
          </a:p>
          <a:p>
            <a:pPr marL="0" indent="0">
              <a:buNone/>
            </a:pPr>
            <a:r>
              <a:rPr lang="en-US" altLang="zh-CN" dirty="0"/>
              <a:t>  </a:t>
            </a:r>
          </a:p>
          <a:p>
            <a:r>
              <a:rPr lang="en-US" altLang="zh-CN" dirty="0"/>
              <a:t>2.ShaderLab,</a:t>
            </a:r>
            <a:r>
              <a:rPr lang="zh-CN" altLang="en-US" dirty="0"/>
              <a:t>的整体结构如下</a:t>
            </a:r>
            <a:r>
              <a:rPr lang="en-US" altLang="zh-CN" dirty="0"/>
              <a:t>:</a:t>
            </a:r>
          </a:p>
          <a:p>
            <a:pPr marL="0" indent="0">
              <a:buNone/>
            </a:pPr>
            <a:r>
              <a:rPr lang="en-US" altLang="zh-CN" dirty="0"/>
              <a:t>   Properties</a:t>
            </a:r>
            <a:r>
              <a:rPr lang="zh-CN" altLang="en-US" dirty="0"/>
              <a:t>：用于将</a:t>
            </a:r>
            <a:r>
              <a:rPr lang="en-US" altLang="zh-CN" dirty="0" err="1"/>
              <a:t>Shader</a:t>
            </a:r>
            <a:r>
              <a:rPr lang="zh-CN" altLang="en-US" dirty="0"/>
              <a:t>中需要的参数和编辑器结合，方便在编辑器中设置。</a:t>
            </a:r>
            <a:endParaRPr lang="en-US" altLang="zh-CN" dirty="0"/>
          </a:p>
          <a:p>
            <a:pPr marL="0" indent="0">
              <a:buNone/>
            </a:pPr>
            <a:r>
              <a:rPr lang="en-US" altLang="zh-CN" dirty="0"/>
              <a:t>   </a:t>
            </a:r>
            <a:r>
              <a:rPr lang="en-US" altLang="zh-CN" dirty="0" err="1"/>
              <a:t>SubShader</a:t>
            </a:r>
            <a:r>
              <a:rPr lang="en-US" altLang="zh-CN" dirty="0"/>
              <a:t>: </a:t>
            </a:r>
            <a:r>
              <a:rPr lang="zh-CN" altLang="en-US" dirty="0"/>
              <a:t>用于实现不同硬件环境下使用不用</a:t>
            </a:r>
            <a:r>
              <a:rPr lang="en-US" altLang="zh-CN" dirty="0" err="1"/>
              <a:t>Shader</a:t>
            </a:r>
            <a:r>
              <a:rPr lang="zh-CN" altLang="en-US" dirty="0"/>
              <a:t>来渲染的</a:t>
            </a:r>
            <a:r>
              <a:rPr lang="zh-CN" altLang="en-US" dirty="0" smtClean="0"/>
              <a:t>功能，从而达到</a:t>
            </a:r>
            <a:r>
              <a:rPr lang="zh-CN" altLang="en-US" dirty="0"/>
              <a:t>“因材施教”的目的。</a:t>
            </a:r>
            <a:endParaRPr lang="en-US" altLang="zh-CN" dirty="0"/>
          </a:p>
          <a:p>
            <a:pPr marL="0" indent="0">
              <a:buNone/>
            </a:pPr>
            <a:r>
              <a:rPr lang="en-US" altLang="zh-CN" dirty="0"/>
              <a:t>   </a:t>
            </a:r>
            <a:r>
              <a:rPr lang="en-US" altLang="zh-CN" dirty="0" err="1"/>
              <a:t>SubShader</a:t>
            </a:r>
            <a:r>
              <a:rPr lang="zh-CN" altLang="en-US" dirty="0"/>
              <a:t>配置信息</a:t>
            </a:r>
            <a:r>
              <a:rPr lang="en-US" altLang="zh-CN" dirty="0"/>
              <a:t>:</a:t>
            </a:r>
            <a:r>
              <a:rPr lang="zh-CN" altLang="en-US" dirty="0"/>
              <a:t>如</a:t>
            </a:r>
            <a:r>
              <a:rPr lang="en-US" altLang="zh-CN" dirty="0"/>
              <a:t>:LOD(Level Of Details),Cull(Cull </a:t>
            </a:r>
            <a:r>
              <a:rPr lang="en-US" altLang="zh-CN" dirty="0" err="1"/>
              <a:t>Off,Cull</a:t>
            </a:r>
            <a:r>
              <a:rPr lang="en-US" altLang="zh-CN" dirty="0"/>
              <a:t> </a:t>
            </a:r>
            <a:r>
              <a:rPr lang="en-US" altLang="zh-CN" dirty="0" err="1"/>
              <a:t>Front,Cull</a:t>
            </a:r>
            <a:r>
              <a:rPr lang="en-US" altLang="zh-CN" dirty="0"/>
              <a:t> Back)</a:t>
            </a:r>
          </a:p>
          <a:p>
            <a:pPr marL="0" indent="0">
              <a:buNone/>
            </a:pPr>
            <a:r>
              <a:rPr lang="en-US" altLang="zh-CN" dirty="0"/>
              <a:t>   Pass:</a:t>
            </a:r>
            <a:r>
              <a:rPr lang="zh-CN" altLang="en-US" dirty="0"/>
              <a:t> 代表了一次渲染。某些效果是需要多次渲染才能实现效果的</a:t>
            </a:r>
            <a:r>
              <a:rPr lang="en-US" altLang="zh-CN" dirty="0"/>
              <a:t>(</a:t>
            </a:r>
            <a:r>
              <a:rPr lang="zh-CN" altLang="en-US" dirty="0"/>
              <a:t>比如</a:t>
            </a:r>
            <a:r>
              <a:rPr lang="en-US" altLang="zh-CN" dirty="0"/>
              <a:t>:</a:t>
            </a:r>
            <a:r>
              <a:rPr lang="zh-CN" altLang="en-US" dirty="0"/>
              <a:t>阴影，描边</a:t>
            </a:r>
            <a:r>
              <a:rPr lang="en-US" altLang="zh-CN" dirty="0"/>
              <a:t>)</a:t>
            </a:r>
          </a:p>
          <a:p>
            <a:pPr marL="0" indent="0">
              <a:buNone/>
            </a:pPr>
            <a:r>
              <a:rPr lang="en-US" altLang="zh-CN" dirty="0" smtClean="0"/>
              <a:t>CPRROGRAM_ENDCG</a:t>
            </a:r>
            <a:r>
              <a:rPr lang="en-US" altLang="zh-CN" dirty="0"/>
              <a:t>:</a:t>
            </a:r>
            <a:r>
              <a:rPr lang="zh-CN" altLang="en-US" dirty="0"/>
              <a:t>里面包含的使用</a:t>
            </a:r>
            <a:r>
              <a:rPr lang="en-US" altLang="zh-CN" dirty="0"/>
              <a:t>cg</a:t>
            </a:r>
            <a:r>
              <a:rPr lang="zh-CN" altLang="en-US" dirty="0"/>
              <a:t>这种</a:t>
            </a:r>
            <a:r>
              <a:rPr lang="en-US" altLang="zh-CN" dirty="0" err="1"/>
              <a:t>shader</a:t>
            </a:r>
            <a:r>
              <a:rPr lang="zh-CN" altLang="en-US" dirty="0"/>
              <a:t>语言来编写的</a:t>
            </a:r>
            <a:r>
              <a:rPr lang="en-US" altLang="zh-CN" dirty="0" err="1"/>
              <a:t>shader</a:t>
            </a:r>
            <a:r>
              <a:rPr lang="zh-CN" altLang="en-US" dirty="0"/>
              <a:t>代码。</a:t>
            </a:r>
            <a:endParaRPr lang="en-US" altLang="zh-CN" dirty="0"/>
          </a:p>
          <a:p>
            <a:endParaRPr lang="en-US" altLang="zh-CN" dirty="0" smtClean="0"/>
          </a:p>
        </p:txBody>
      </p:sp>
    </p:spTree>
    <p:extLst>
      <p:ext uri="{BB962C8B-B14F-4D97-AF65-F5344CB8AC3E}">
        <p14:creationId xmlns:p14="http://schemas.microsoft.com/office/powerpoint/2010/main" val="2451305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10315</TotalTime>
  <Words>4977</Words>
  <Application>Microsoft Office PowerPoint</Application>
  <PresentationFormat>全屏显示(4:3)</PresentationFormat>
  <Paragraphs>651</Paragraphs>
  <Slides>41</Slides>
  <Notes>39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Office 主题</vt:lpstr>
      <vt:lpstr>程序包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生活通</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兆麟 李</dc:creator>
  <cp:lastModifiedBy>AutoBVT</cp:lastModifiedBy>
  <cp:revision>613</cp:revision>
  <dcterms:created xsi:type="dcterms:W3CDTF">2017-06-26T06:41:33Z</dcterms:created>
  <dcterms:modified xsi:type="dcterms:W3CDTF">2018-07-20T01:37:22Z</dcterms:modified>
</cp:coreProperties>
</file>