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1" r:id="rId4"/>
    <p:sldId id="259" r:id="rId5"/>
    <p:sldId id="274" r:id="rId6"/>
    <p:sldId id="280" r:id="rId7"/>
    <p:sldId id="267" r:id="rId8"/>
    <p:sldId id="263" r:id="rId9"/>
    <p:sldId id="265" r:id="rId10"/>
    <p:sldId id="264" r:id="rId11"/>
    <p:sldId id="266" r:id="rId12"/>
    <p:sldId id="268" r:id="rId13"/>
    <p:sldId id="269" r:id="rId14"/>
    <p:sldId id="270" r:id="rId15"/>
    <p:sldId id="271" r:id="rId16"/>
    <p:sldId id="273" r:id="rId17"/>
    <p:sldId id="272" r:id="rId18"/>
    <p:sldId id="275" r:id="rId19"/>
    <p:sldId id="276" r:id="rId20"/>
    <p:sldId id="262" r:id="rId21"/>
    <p:sldId id="258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80492"/>
            <a:ext cx="10574215" cy="1406769"/>
          </a:xfrm>
        </p:spPr>
        <p:txBody>
          <a:bodyPr anchor="ctr">
            <a:normAutofit/>
          </a:bodyPr>
          <a:lstStyle>
            <a:lvl1pPr algn="ctr">
              <a:defRPr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9107" y="3707841"/>
            <a:ext cx="9144000" cy="1007347"/>
          </a:xfrm>
        </p:spPr>
        <p:txBody>
          <a:bodyPr/>
          <a:lstStyle>
            <a:lvl1pPr marL="0" indent="0" algn="ctr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2A47-AE25-45B4-BBD6-9E03F79F7D9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D99-43CA-4C25-A095-4DC1B72F5BD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462" y="317435"/>
            <a:ext cx="4656974" cy="85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3107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2A47-AE25-45B4-BBD6-9E03F79F7D9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D99-43CA-4C25-A095-4DC1B72F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2211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2A47-AE25-45B4-BBD6-9E03F79F7D9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D99-43CA-4C25-A095-4DC1B72F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63109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631" y="2481943"/>
            <a:ext cx="10574215" cy="1406769"/>
          </a:xfrm>
        </p:spPr>
        <p:txBody>
          <a:bodyPr anchor="ctr">
            <a:normAutofit/>
          </a:bodyPr>
          <a:lstStyle>
            <a:lvl1pPr algn="ctr">
              <a:defRPr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738" y="3911320"/>
            <a:ext cx="9144000" cy="1007347"/>
          </a:xfrm>
        </p:spPr>
        <p:txBody>
          <a:bodyPr/>
          <a:lstStyle>
            <a:lvl1pPr marL="0" indent="0" algn="ctr"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2A47-AE25-45B4-BBD6-9E03F79F7D9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D99-43CA-4C25-A095-4DC1B72F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3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2A47-AE25-45B4-BBD6-9E03F79F7D9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D99-43CA-4C25-A095-4DC1B72F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09632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10854" cy="86415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116" y="939568"/>
            <a:ext cx="11407552" cy="53908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2A47-AE25-45B4-BBD6-9E03F79F7D9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D99-43CA-4C25-A095-4DC1B72F5BD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115" y="-5365"/>
            <a:ext cx="6602135" cy="869523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0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2A47-AE25-45B4-BBD6-9E03F79F7D9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D99-43CA-4C25-A095-4DC1B72F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92005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116" y="1825625"/>
            <a:ext cx="5650684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04467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2A47-AE25-45B4-BBD6-9E03F79F7D9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D99-43CA-4C25-A095-4DC1B72F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116" y="1825625"/>
            <a:ext cx="5650684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04467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2A47-AE25-45B4-BBD6-9E03F79F7D9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D99-43CA-4C25-A095-4DC1B72F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06974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116" y="1006679"/>
            <a:ext cx="5650684" cy="51702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006679"/>
            <a:ext cx="5604467" cy="51702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2A47-AE25-45B4-BBD6-9E03F79F7D9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D99-43CA-4C25-A095-4DC1B72F5BD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10854" cy="8641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024" y="0"/>
            <a:ext cx="6596504" cy="869523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9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16" y="987424"/>
            <a:ext cx="4561010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4176" y="987425"/>
            <a:ext cx="6913266" cy="53430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016" y="2117687"/>
            <a:ext cx="4561010" cy="4212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2A47-AE25-45B4-BBD6-9E03F79F7D9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D99-43CA-4C25-A095-4DC1B72F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8357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116" y="909034"/>
            <a:ext cx="11407552" cy="869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116" y="1823432"/>
            <a:ext cx="11407552" cy="450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9116" y="6422539"/>
            <a:ext cx="31720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72A47-AE25-45B4-BBD6-9E03F79F7D9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98407" y="642253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0406" y="6422539"/>
            <a:ext cx="32062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F8D99-43CA-4C25-A095-4DC1B72F5BD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10835" cy="8641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011" y="6450866"/>
            <a:ext cx="1839066" cy="30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1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5197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D7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D7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3D7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D7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D7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46805" y="2443032"/>
            <a:ext cx="10574215" cy="1406769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GPON</a:t>
            </a:r>
            <a:b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Next Gen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46738" y="4689533"/>
            <a:ext cx="9144000" cy="466127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Trung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58447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quan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7941" y="4863512"/>
            <a:ext cx="1084633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được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GEM và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T-CONT.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T-CONT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OLT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khe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050" name="Picture 2" descr="Dữ liệu ngược dòng của GP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40" y="1778557"/>
            <a:ext cx="7388156" cy="271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26018" y="4494180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6: GPON downstream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https://3.bp.blogspot.com/-BzFx6Dvok04/Vx7Jrmicq7I/AAAAAAAAAOc/PoorK0STZLQniUpr60_HU_U_ZXdvExSagCLcB/s320/%25E5%259B%25BE%25E7%2589%2587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96" y="1778555"/>
            <a:ext cx="3329498" cy="271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390254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quan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719" y="1778557"/>
            <a:ext cx="6599817" cy="2393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4302" y="4171734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7: Định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Upstream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1872" y="4688732"/>
            <a:ext cx="62905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PLOu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định ID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ONT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PLOAMu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định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Ranging,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PLSu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OLT nhận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đc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DBRu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T-CONT.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918678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quan </a:t>
            </a:r>
            <a:r>
              <a:rPr lang="en-US" dirty="0" err="1" smtClean="0"/>
              <a:t>trọng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949" y="5457218"/>
            <a:ext cx="10132694" cy="807396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Kỹ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Ranging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truyển</a:t>
            </a:r>
            <a:r>
              <a:rPr lang="en-US" sz="2400" dirty="0" smtClean="0"/>
              <a:t> </a:t>
            </a:r>
            <a:r>
              <a:rPr lang="en-US" sz="2400" dirty="0" err="1" smtClean="0"/>
              <a:t>tải</a:t>
            </a:r>
            <a:r>
              <a:rPr lang="en-US" sz="2400" dirty="0" smtClean="0"/>
              <a:t> TDMA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luồng</a:t>
            </a:r>
            <a:r>
              <a:rPr lang="en-US" sz="2400" dirty="0" smtClean="0"/>
              <a:t> Upstream, </a:t>
            </a:r>
            <a:r>
              <a:rPr lang="en-US" sz="2400" dirty="0" err="1" smtClean="0"/>
              <a:t>tránh</a:t>
            </a:r>
            <a:r>
              <a:rPr lang="en-US" sz="2400" dirty="0" smtClean="0"/>
              <a:t> </a:t>
            </a:r>
            <a:r>
              <a:rPr lang="en-US" sz="2400" dirty="0" err="1" smtClean="0"/>
              <a:t>xung</a:t>
            </a:r>
            <a:r>
              <a:rPr lang="en-US" sz="2400" dirty="0" smtClean="0"/>
              <a:t> </a:t>
            </a:r>
            <a:r>
              <a:rPr lang="en-US" sz="2400" dirty="0" err="1" smtClean="0"/>
              <a:t>đột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7489" y="1680786"/>
            <a:ext cx="1796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Ranging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17" y="2088147"/>
            <a:ext cx="9429750" cy="2609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01183" y="469799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Ranging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195398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quan </a:t>
            </a:r>
            <a:r>
              <a:rPr lang="en-US" dirty="0" err="1" smtClean="0"/>
              <a:t>trọng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949" y="5457218"/>
            <a:ext cx="10132694" cy="807396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Kỹ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Burst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ngưỡng</a:t>
            </a:r>
            <a:r>
              <a:rPr lang="en-US" sz="2400" dirty="0" smtClean="0"/>
              <a:t> động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từng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được </a:t>
            </a:r>
            <a:r>
              <a:rPr lang="en-US" sz="2400" dirty="0" err="1" smtClean="0"/>
              <a:t>gửi</a:t>
            </a:r>
            <a:r>
              <a:rPr lang="en-US" sz="2400" dirty="0" smtClean="0"/>
              <a:t> từ </a:t>
            </a:r>
            <a:r>
              <a:rPr lang="en-US" sz="2400" dirty="0" err="1" smtClean="0"/>
              <a:t>mỗi</a:t>
            </a:r>
            <a:r>
              <a:rPr lang="en-US" sz="2400" dirty="0" smtClean="0"/>
              <a:t> ONT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7489" y="1680786"/>
            <a:ext cx="1796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Burst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1183" y="4697997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Burst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https://1.bp.blogspot.com/-t2Mqj6wPugU/VyAbIs4RuEI/AAAAAAAAAPQ/Br5eFeJCtXwJHJrLcb5BY3vCX24um9jZACKgB/s320/%25E5%259B%25BE%25E7%2589%258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09" y="2168446"/>
            <a:ext cx="4685489" cy="234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73435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quan </a:t>
            </a:r>
            <a:r>
              <a:rPr lang="en-US" dirty="0" err="1" smtClean="0"/>
              <a:t>trọng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576" y="5535040"/>
            <a:ext cx="10132694" cy="807396"/>
          </a:xfrm>
        </p:spPr>
        <p:txBody>
          <a:bodyPr>
            <a:normAutofit fontScale="92500"/>
          </a:bodyPr>
          <a:lstStyle/>
          <a:p>
            <a:r>
              <a:rPr lang="en-US" sz="2400" dirty="0" err="1" smtClean="0"/>
              <a:t>Kỹ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cáo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trường </a:t>
            </a:r>
            <a:r>
              <a:rPr lang="en-US" sz="2400" dirty="0" err="1" smtClean="0"/>
              <a:t>DBRu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quyết</a:t>
            </a:r>
            <a:r>
              <a:rPr lang="en-US" sz="2400" dirty="0" smtClean="0"/>
              <a:t> định phân </a:t>
            </a:r>
            <a:r>
              <a:rPr lang="en-US" sz="2400" dirty="0" err="1" smtClean="0"/>
              <a:t>bổ</a:t>
            </a:r>
            <a:r>
              <a:rPr lang="en-US" sz="2400" dirty="0" smtClean="0"/>
              <a:t> </a:t>
            </a:r>
            <a:r>
              <a:rPr lang="en-US" sz="2400" dirty="0" err="1" smtClean="0"/>
              <a:t>băng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động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T-CONT </a:t>
            </a:r>
            <a:r>
              <a:rPr lang="en-US" sz="2400" dirty="0" err="1" smtClean="0"/>
              <a:t>trong</a:t>
            </a:r>
            <a:r>
              <a:rPr lang="en-US" sz="2400" dirty="0" smtClean="0"/>
              <a:t> trường </a:t>
            </a:r>
            <a:r>
              <a:rPr lang="en-US" sz="2400" dirty="0" err="1" smtClean="0"/>
              <a:t>BWmap</a:t>
            </a:r>
            <a:r>
              <a:rPr lang="en-US" sz="2400" dirty="0" smtClean="0"/>
              <a:t> </a:t>
            </a:r>
            <a:r>
              <a:rPr lang="en-US" sz="2400" dirty="0" err="1" smtClean="0"/>
              <a:t>dựa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ưu</a:t>
            </a:r>
            <a:r>
              <a:rPr lang="en-US" sz="2400" dirty="0" smtClean="0"/>
              <a:t> </a:t>
            </a:r>
            <a:r>
              <a:rPr lang="en-US" sz="2400" dirty="0" err="1" smtClean="0"/>
              <a:t>tiên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7489" y="1680786"/>
            <a:ext cx="1796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DBA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1728" y="497021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DBA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263" y="1756697"/>
            <a:ext cx="5735320" cy="315468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48801891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quan </a:t>
            </a:r>
            <a:r>
              <a:rPr lang="en-US" dirty="0" err="1" smtClean="0"/>
              <a:t>trọng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545" y="5544767"/>
            <a:ext cx="10132694" cy="807396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sửa</a:t>
            </a:r>
            <a:r>
              <a:rPr lang="en-US" sz="2400" dirty="0" smtClean="0"/>
              <a:t> </a:t>
            </a:r>
            <a:r>
              <a:rPr lang="en-US" sz="2400" dirty="0" err="1" smtClean="0"/>
              <a:t>lỗi</a:t>
            </a:r>
            <a:r>
              <a:rPr lang="en-US" sz="2400" dirty="0" smtClean="0"/>
              <a:t> Reed Solomon (RS(255,239)) được </a:t>
            </a:r>
            <a:r>
              <a:rPr lang="en-US" sz="2400" dirty="0" err="1" smtClean="0"/>
              <a:t>áp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kỹ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FEC.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7489" y="1680786"/>
            <a:ext cx="1796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FEC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6567" y="4873096"/>
            <a:ext cx="381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11: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từ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Reed-Solomon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Hộp đè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185" y="2022058"/>
            <a:ext cx="7163413" cy="285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77890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quan </a:t>
            </a:r>
            <a:r>
              <a:rPr lang="en-US" dirty="0" err="1" smtClean="0"/>
              <a:t>trọng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949" y="5457218"/>
            <a:ext cx="10132694" cy="807396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Các</a:t>
            </a:r>
            <a:r>
              <a:rPr lang="en-US" sz="2400" dirty="0" smtClean="0"/>
              <a:t> key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encode/decode </a:t>
            </a:r>
            <a:r>
              <a:rPr lang="en-US" sz="2400" dirty="0" err="1" smtClean="0"/>
              <a:t>sẽ</a:t>
            </a:r>
            <a:r>
              <a:rPr lang="en-US" sz="2400" dirty="0" smtClean="0"/>
              <a:t> được </a:t>
            </a:r>
            <a:r>
              <a:rPr lang="en-US" sz="2400" dirty="0" err="1" smtClean="0"/>
              <a:t>gửi</a:t>
            </a:r>
            <a:r>
              <a:rPr lang="en-US" sz="2400" dirty="0" smtClean="0"/>
              <a:t> từ ONT </a:t>
            </a:r>
            <a:r>
              <a:rPr lang="en-US" sz="2400" dirty="0" err="1" smtClean="0"/>
              <a:t>để</a:t>
            </a:r>
            <a:r>
              <a:rPr lang="en-US" sz="2400" dirty="0" smtClean="0"/>
              <a:t> OLT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key </a:t>
            </a:r>
            <a:r>
              <a:rPr lang="en-US" sz="2400" dirty="0" err="1" smtClean="0"/>
              <a:t>riêng</a:t>
            </a:r>
            <a:r>
              <a:rPr lang="en-US" sz="2400" dirty="0" smtClean="0"/>
              <a:t> </a:t>
            </a:r>
            <a:r>
              <a:rPr lang="en-US" sz="2400" dirty="0" err="1" smtClean="0"/>
              <a:t>biệt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7488" y="1680786"/>
            <a:ext cx="3178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AES encoder/decoder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9066" y="4658928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12: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35" y="2498700"/>
            <a:ext cx="66579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09873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quan </a:t>
            </a:r>
            <a:r>
              <a:rPr lang="en-US" dirty="0" err="1" smtClean="0"/>
              <a:t>trọng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949" y="5457218"/>
            <a:ext cx="10132694" cy="807396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Cơ</a:t>
            </a:r>
            <a:r>
              <a:rPr lang="en-US" sz="2400" dirty="0" smtClean="0"/>
              <a:t> chế </a:t>
            </a:r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 smtClean="0"/>
              <a:t>vệ</a:t>
            </a:r>
            <a:r>
              <a:rPr lang="en-US" sz="2400" dirty="0" smtClean="0"/>
              <a:t> là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bổ</a:t>
            </a:r>
            <a:r>
              <a:rPr lang="en-US" sz="2400" dirty="0"/>
              <a:t> </a:t>
            </a:r>
            <a:r>
              <a:rPr lang="en-US" sz="2400" dirty="0" err="1" smtClean="0"/>
              <a:t>xung</a:t>
            </a:r>
            <a:r>
              <a:rPr lang="en-US" sz="2400" dirty="0" smtClean="0"/>
              <a:t> </a:t>
            </a:r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 smtClean="0"/>
              <a:t>dây</a:t>
            </a:r>
            <a:r>
              <a:rPr lang="en-US" sz="2400" dirty="0" smtClean="0"/>
              <a:t> </a:t>
            </a:r>
            <a:r>
              <a:rPr lang="en-US" sz="2400" dirty="0" err="1" smtClean="0"/>
              <a:t>thứ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khắc</a:t>
            </a:r>
            <a:r>
              <a:rPr lang="en-US" sz="2400" dirty="0" smtClean="0"/>
              <a:t> </a:t>
            </a:r>
            <a:r>
              <a:rPr lang="en-US" sz="2400" dirty="0" err="1" smtClean="0"/>
              <a:t>phục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cố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dây</a:t>
            </a:r>
            <a:r>
              <a:rPr lang="en-US" sz="2400" dirty="0" smtClean="0"/>
              <a:t> sơ </a:t>
            </a:r>
            <a:r>
              <a:rPr lang="en-US" sz="2400" dirty="0" err="1" smtClean="0"/>
              <a:t>cấp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7489" y="1680786"/>
            <a:ext cx="26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Chế </a:t>
            </a:r>
            <a:r>
              <a:rPr lang="en-US" sz="20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1728" y="4970213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13: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https://www.cisco.com/c/dam/en/us/support/docs/switches/catalyst-pon-series/216230-understand-gpon-technology-2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489" y="1680786"/>
            <a:ext cx="5437762" cy="3171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8629283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Giới</a:t>
            </a:r>
            <a:r>
              <a:rPr lang="en-US" dirty="0" smtClean="0"/>
              <a:t> hạn &amp;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7481" y="3064213"/>
            <a:ext cx="5822272" cy="2052535"/>
          </a:xfrm>
        </p:spPr>
        <p:txBody>
          <a:bodyPr>
            <a:normAutofit/>
          </a:bodyPr>
          <a:lstStyle/>
          <a:p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sợi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: 20km</a:t>
            </a:r>
          </a:p>
          <a:p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phân </a:t>
            </a:r>
            <a:r>
              <a:rPr lang="en-US" dirty="0" err="1" smtClean="0"/>
              <a:t>tách</a:t>
            </a:r>
            <a:r>
              <a:rPr lang="en-US" dirty="0" smtClean="0"/>
              <a:t>: 1:16, 1:32,1:64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: 1.244gigabit/s </a:t>
            </a:r>
            <a:r>
              <a:rPr lang="en-US" dirty="0" err="1" smtClean="0"/>
              <a:t>với</a:t>
            </a:r>
            <a:r>
              <a:rPr lang="en-US" dirty="0" smtClean="0"/>
              <a:t> upstream </a:t>
            </a:r>
          </a:p>
          <a:p>
            <a:pPr marL="914400" lvl="2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2.488 gigabit/s </a:t>
            </a:r>
            <a:r>
              <a:rPr lang="en-US" sz="2800" dirty="0" err="1" smtClean="0"/>
              <a:t>với</a:t>
            </a:r>
            <a:r>
              <a:rPr lang="en-US" sz="2800" dirty="0" smtClean="0"/>
              <a:t> downstream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7906" y="1856378"/>
            <a:ext cx="1854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24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hạn</a:t>
            </a:r>
            <a:endParaRPr lang="en-US" sz="24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358121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Giới</a:t>
            </a:r>
            <a:r>
              <a:rPr lang="en-US" dirty="0" smtClean="0"/>
              <a:t> hạn &amp;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2808" y="1625545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en-US" sz="24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hao</a:t>
            </a:r>
            <a:endParaRPr lang="en-US" sz="24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ODN nhan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994" y="2087210"/>
            <a:ext cx="9377530" cy="420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17523" y="6295429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14: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325625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9857" y="1237107"/>
            <a:ext cx="5156194" cy="869523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77677" y="2724630"/>
            <a:ext cx="5078373" cy="9232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GPON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77678" y="4150537"/>
            <a:ext cx="8628969" cy="13845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The next PON gen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77678" y="2083118"/>
            <a:ext cx="5817675" cy="23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247312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421655" y="2088272"/>
            <a:ext cx="7422737" cy="320357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PON gen</a:t>
            </a: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56281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2298"/>
              </p:ext>
            </p:extLst>
          </p:nvPr>
        </p:nvGraphicFramePr>
        <p:xfrm>
          <a:off x="631217" y="1244961"/>
          <a:ext cx="10701510" cy="2913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775">
                  <a:extLst>
                    <a:ext uri="{9D8B030D-6E8A-4147-A177-3AD203B41FA5}">
                      <a16:colId xmlns:a16="http://schemas.microsoft.com/office/drawing/2014/main" val="1786159540"/>
                    </a:ext>
                  </a:extLst>
                </a:gridCol>
                <a:gridCol w="1488332">
                  <a:extLst>
                    <a:ext uri="{9D8B030D-6E8A-4147-A177-3AD203B41FA5}">
                      <a16:colId xmlns:a16="http://schemas.microsoft.com/office/drawing/2014/main" val="729402632"/>
                    </a:ext>
                  </a:extLst>
                </a:gridCol>
                <a:gridCol w="2421649">
                  <a:extLst>
                    <a:ext uri="{9D8B030D-6E8A-4147-A177-3AD203B41FA5}">
                      <a16:colId xmlns:a16="http://schemas.microsoft.com/office/drawing/2014/main" val="3305884524"/>
                    </a:ext>
                  </a:extLst>
                </a:gridCol>
                <a:gridCol w="2675377">
                  <a:extLst>
                    <a:ext uri="{9D8B030D-6E8A-4147-A177-3AD203B41FA5}">
                      <a16:colId xmlns:a16="http://schemas.microsoft.com/office/drawing/2014/main" val="137884809"/>
                    </a:ext>
                  </a:extLst>
                </a:gridCol>
                <a:gridCol w="2675377">
                  <a:extLst>
                    <a:ext uri="{9D8B030D-6E8A-4147-A177-3AD203B41FA5}">
                      <a16:colId xmlns:a16="http://schemas.microsoft.com/office/drawing/2014/main" val="2868678"/>
                    </a:ext>
                  </a:extLst>
                </a:gridCol>
              </a:tblGrid>
              <a:tr h="62275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XGS-PON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NG-PON2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274310"/>
                  </a:ext>
                </a:extLst>
              </a:tr>
              <a:tr h="37210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Wave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Upstream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1310 nm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1270 nm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1524-1544 nm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026501"/>
                  </a:ext>
                </a:extLst>
              </a:tr>
              <a:tr h="3721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Downstream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1490 nm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1577 nm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1596-1602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89898"/>
                  </a:ext>
                </a:extLst>
              </a:tr>
              <a:tr h="44756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Line Rate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2.5/1.25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40/10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98244"/>
                  </a:ext>
                </a:extLst>
              </a:tr>
              <a:tr h="39883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Split Ratio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 to 64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 to 128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128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239952"/>
                  </a:ext>
                </a:extLst>
              </a:tr>
              <a:tr h="70039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Physical Transmission Distance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60km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100km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100km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2339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31217" y="4756826"/>
            <a:ext cx="10701510" cy="16342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3D7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D7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3D7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D7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D7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nổ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tiêu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về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được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kịp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ứng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50959" y="4158709"/>
            <a:ext cx="6462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15: So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44256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0561" y="1556426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XGS-PON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27312" y="2928025"/>
            <a:ext cx="64688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XGS-PON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tiêu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ITU G9807.1,2016. XGS-PON là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GPON. XGS-PON có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như GPON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có thể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ODN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GPON.</a:t>
            </a:r>
          </a:p>
        </p:txBody>
      </p:sp>
    </p:spTree>
    <p:extLst>
      <p:ext uri="{BB962C8B-B14F-4D97-AF65-F5344CB8AC3E}">
        <p14:creationId xmlns:p14="http://schemas.microsoft.com/office/powerpoint/2010/main" val="1795107317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0366" y="1040860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Ghép</a:t>
            </a:r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ình ản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045" y="1774740"/>
            <a:ext cx="7814567" cy="301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11676" y="4562272"/>
            <a:ext cx="102626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ghép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phân chia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GPON và XGS-GPON hoạt động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ghép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được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4428451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4647" y="1040859"/>
            <a:ext cx="2007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NG-PON2</a:t>
            </a: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765" y="4328808"/>
            <a:ext cx="108877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NG-PON1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2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OLT và ONT về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có thể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người dung hay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NG-PON2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TWDM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NG-PON1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Flexible TWDM PON with WDM overlay for converged services - ScienceDir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1625635"/>
            <a:ext cx="6721880" cy="273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232078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58624" y="2564928"/>
            <a:ext cx="4290432" cy="1647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GPON</a:t>
            </a: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7184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quan</a:t>
            </a:r>
            <a:endParaRPr lang="en-US" dirty="0"/>
          </a:p>
        </p:txBody>
      </p:sp>
      <p:pic>
        <p:nvPicPr>
          <p:cNvPr id="1026" name="Picture 2" descr="P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072" y="1863961"/>
            <a:ext cx="9572084" cy="230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45072" y="4744952"/>
            <a:ext cx="943195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OLT/ONT,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ODN.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ODN: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FTTB, FTTH,FTTC.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69058" y="4258570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 PON network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87070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quan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6912" y="5153513"/>
            <a:ext cx="943195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GPON: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thụ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động có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Gigabit.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WDM: module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ghép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phân chia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0419" y="4637948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 GPON network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What's GPON and Why GPON? | huawei networking product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897" y="2157935"/>
            <a:ext cx="8441987" cy="2480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601664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116" y="3910519"/>
            <a:ext cx="11407552" cy="2419942"/>
          </a:xfrm>
        </p:spPr>
        <p:txBody>
          <a:bodyPr/>
          <a:lstStyle/>
          <a:p>
            <a:r>
              <a:rPr lang="en-US" dirty="0" smtClean="0"/>
              <a:t>OMCI:</a:t>
            </a:r>
          </a:p>
          <a:p>
            <a:pPr lvl="1"/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OMCI được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ONT: </a:t>
            </a:r>
          </a:p>
          <a:p>
            <a:pPr lvl="2"/>
            <a:r>
              <a:rPr lang="en-US" sz="2800" dirty="0" err="1"/>
              <a:t>T</a:t>
            </a:r>
            <a:r>
              <a:rPr lang="en-US" sz="2800" dirty="0" err="1" smtClean="0"/>
              <a:t>hiết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và </a:t>
            </a: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phóng</a:t>
            </a:r>
            <a:r>
              <a:rPr lang="en-US" sz="2800" dirty="0" smtClean="0"/>
              <a:t> ONT</a:t>
            </a:r>
          </a:p>
          <a:p>
            <a:pPr lvl="2"/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kê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 </a:t>
            </a:r>
            <a:r>
              <a:rPr lang="en-US" sz="2800" dirty="0" err="1" smtClean="0"/>
              <a:t>suất</a:t>
            </a:r>
            <a:r>
              <a:rPr lang="en-US" sz="2800" dirty="0" smtClean="0"/>
              <a:t>,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cấu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endParaRPr lang="en-US" sz="2800" dirty="0" smtClean="0"/>
          </a:p>
          <a:p>
            <a:pPr lvl="2"/>
            <a:r>
              <a:rPr lang="en-US" sz="2800" dirty="0" err="1" smtClean="0"/>
              <a:t>Cảnh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</a:t>
            </a:r>
            <a:r>
              <a:rPr lang="en-US" sz="2800" dirty="0" err="1" smtClean="0"/>
              <a:t>lỗi</a:t>
            </a:r>
            <a:endParaRPr lang="en-US" sz="2800" dirty="0" smtClean="0"/>
          </a:p>
          <a:p>
            <a:pPr lvl="1"/>
            <a:endParaRPr lang="en-US" dirty="0"/>
          </a:p>
        </p:txBody>
      </p:sp>
      <p:pic>
        <p:nvPicPr>
          <p:cNvPr id="1026" name="Picture 2" descr="https://www.thunder-link.com/blog/wp-content/uploads/2021/01/en-us_image_02547297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171" y="2139484"/>
            <a:ext cx="504825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31730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587" y="5661498"/>
            <a:ext cx="10726081" cy="668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GEM frame: PLI, Port ID, PTI, HEC, GEM payload</a:t>
            </a:r>
          </a:p>
        </p:txBody>
      </p:sp>
      <p:pic>
        <p:nvPicPr>
          <p:cNvPr id="3074" name="Picture 2" descr="https://4.bp.blogspot.com/-r_isX41xhUg/Vxg9p0JLmFI/AAAAAAAAANY/Gh18otvjQFgca6Ur6GHmJ73LTZp4csm8ACLcB/s1600/%25E5%259B%25BE%25E7%2589%258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085" y="1902535"/>
            <a:ext cx="3219758" cy="30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97" y="4934735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673334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quan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9572" y="5159246"/>
            <a:ext cx="976663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 được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downstream và TDMA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upstream.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được ONT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GEM Port.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2099" y="4586847"/>
            <a:ext cx="288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4: GPON downstream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ữ liệu hạ lưu của GP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26" y="1908031"/>
            <a:ext cx="8044842" cy="26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2.bp.blogspot.com/-v8OijaWAP7s/Vx7LIpWNPMI/AAAAAAAAAOs/nRD5-xl8bOQqwDaPiVan_PEmNK8RIt7iQCKgB/s320/%25E5%259B%25BE%25E7%2589%2587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067" y="1898303"/>
            <a:ext cx="3283717" cy="268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605393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quan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92" y="1778557"/>
            <a:ext cx="10668000" cy="4229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70793" y="6007657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5: Định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downstream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893647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vnpttech_thêm_20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Helvetica Neue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npttech_thêm_2021" id="{9CE2A645-4E3D-4E91-9EFF-BD867DC0C691}" vid="{DA1C7B28-CDB8-40EC-ACB5-ABF0745DE3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vnpttech_theme_2021</Template>
  <TotalTime>1285</TotalTime>
  <Words>910</Words>
  <Application>Microsoft Office PowerPoint</Application>
  <PresentationFormat>Widescreen</PresentationFormat>
  <Paragraphs>111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Helvetica Neue</vt:lpstr>
      <vt:lpstr>Times New Roman</vt:lpstr>
      <vt:lpstr>vnpttech_thêm_2021</vt:lpstr>
      <vt:lpstr>GPON &amp; Next Gen</vt:lpstr>
      <vt:lpstr>Nội dung chính</vt:lpstr>
      <vt:lpstr>PowerPoint Presentation</vt:lpstr>
      <vt:lpstr>1. Mô hình tổng quan</vt:lpstr>
      <vt:lpstr>1. Mô hình tổng quan</vt:lpstr>
      <vt:lpstr>1. Mô hình tổng quan</vt:lpstr>
      <vt:lpstr>1. Mô hình tổng quan</vt:lpstr>
      <vt:lpstr>1. Mô hình tổng quan</vt:lpstr>
      <vt:lpstr>1. Mô hình tổng quan</vt:lpstr>
      <vt:lpstr>1. Mô hình tổng quan</vt:lpstr>
      <vt:lpstr>1. Mô hình tổng quan</vt:lpstr>
      <vt:lpstr>2. Các kỹ thuật quan trọng</vt:lpstr>
      <vt:lpstr>2. Các kỹ thuật quan trọng</vt:lpstr>
      <vt:lpstr>2. Các kỹ thuật quan trọng</vt:lpstr>
      <vt:lpstr>2. Các kỹ thuật quan trọng</vt:lpstr>
      <vt:lpstr>2. Các kỹ thuật quan trọng</vt:lpstr>
      <vt:lpstr>2. Các kỹ thuật quan trọng</vt:lpstr>
      <vt:lpstr>3. Giới hạn &amp; Suy hao</vt:lpstr>
      <vt:lpstr>3. Giới hạn &amp; Suy hao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GPON &amp; Next Gen</dc:title>
  <dc:creator>Bui Trung Kien 20172638</dc:creator>
  <cp:lastModifiedBy>Bui Trung Kien 20172638</cp:lastModifiedBy>
  <cp:revision>61</cp:revision>
  <dcterms:created xsi:type="dcterms:W3CDTF">2022-09-26T01:03:17Z</dcterms:created>
  <dcterms:modified xsi:type="dcterms:W3CDTF">2022-09-28T04:12:28Z</dcterms:modified>
</cp:coreProperties>
</file>