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D8C6B-D273-4ACA-9FEE-3B32D1BE7FC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97856-6D5F-4AD9-B16F-9E7ECCEDE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9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5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922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2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2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8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8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8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FF04D-A5D8-4713-BDE7-E3A441C5543D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C005B-6F56-4EAE-AB21-8A4E0F92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5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386C-F6BB-A8DC-9C94-614F9F03A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613" y="228600"/>
            <a:ext cx="8001000" cy="2336800"/>
          </a:xfrm>
        </p:spPr>
        <p:txBody>
          <a:bodyPr/>
          <a:lstStyle/>
          <a:p>
            <a:r>
              <a:rPr lang="en-US" b="1" i="1" dirty="0">
                <a:solidFill>
                  <a:srgbClr val="00B0F0"/>
                </a:solidFill>
                <a:latin typeface="Algerian" panose="04020705040A02060702" pitchFamily="82" charset="0"/>
              </a:rPr>
              <a:t>CYCLISTIC</a:t>
            </a:r>
            <a:br>
              <a:rPr lang="en-US" b="1" i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US" b="1" i="1" dirty="0">
                <a:solidFill>
                  <a:srgbClr val="00B0F0"/>
                </a:solidFill>
                <a:latin typeface="Algerian" panose="04020705040A02060702" pitchFamily="82" charset="0"/>
              </a:rPr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0B1F8-9FA9-5E6A-BE54-09002666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412" y="3759200"/>
            <a:ext cx="6400800" cy="19473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Data Analysis Project</a:t>
            </a:r>
          </a:p>
          <a:p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By:  Ravendra Patel</a:t>
            </a:r>
          </a:p>
          <a:p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Date:  17 SEP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E14AF-D680-E439-6702-1FEA00F62771}"/>
              </a:ext>
            </a:extLst>
          </p:cNvPr>
          <p:cNvSpPr txBox="1"/>
          <p:nvPr/>
        </p:nvSpPr>
        <p:spPr>
          <a:xfrm>
            <a:off x="2866085" y="2446868"/>
            <a:ext cx="620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 bike sharing (cycling) company based in Chicago, US</a:t>
            </a:r>
          </a:p>
        </p:txBody>
      </p:sp>
    </p:spTree>
    <p:extLst>
      <p:ext uri="{BB962C8B-B14F-4D97-AF65-F5344CB8AC3E}">
        <p14:creationId xmlns:p14="http://schemas.microsoft.com/office/powerpoint/2010/main" val="40570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4E092-7025-963E-9D7F-3BF9C7D0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5121" y="118534"/>
            <a:ext cx="6106054" cy="668866"/>
          </a:xfrm>
        </p:spPr>
        <p:txBody>
          <a:bodyPr>
            <a:noAutofit/>
          </a:bodyPr>
          <a:lstStyle/>
          <a:p>
            <a:r>
              <a:rPr lang="en-US" sz="4400" b="1" i="1" dirty="0">
                <a:solidFill>
                  <a:srgbClr val="00B0F0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3FC9-E0AE-11B6-34FB-F4DDF29A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823" y="787400"/>
            <a:ext cx="11213044" cy="5808135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i="1" dirty="0">
                <a:solidFill>
                  <a:srgbClr val="FFC000"/>
                </a:solidFill>
              </a:rPr>
              <a:t> Dataset Overview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of raw data file- 1 (CSV file)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of columns in the raw data file- 12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of rows in the raw data file- 365070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of columns in the cleaned data file- 17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 of rows in the cleaned data file- 344538</a:t>
            </a:r>
          </a:p>
          <a:p>
            <a:pPr marL="514350" indent="-514350">
              <a:buFont typeface="Wingdings 3" panose="05040102010807070707" pitchFamily="18" charset="2"/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Source of dataset- Provided by Google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7.   Dataset limitation- Data available only for 1 quarter of a year (2019)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i="1" dirty="0">
                <a:solidFill>
                  <a:srgbClr val="FFC000"/>
                </a:solidFill>
              </a:rPr>
              <a:t> Analytical Objective</a:t>
            </a: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 ways to convert casual riders into subscribers.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2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7057-8E7E-1A4C-E3C5-1820295B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8920" y="-135467"/>
            <a:ext cx="8534400" cy="1227667"/>
          </a:xfrm>
        </p:spPr>
        <p:txBody>
          <a:bodyPr/>
          <a:lstStyle/>
          <a:p>
            <a:r>
              <a:rPr lang="en-US" b="1" i="1" dirty="0">
                <a:solidFill>
                  <a:srgbClr val="00B0F0"/>
                </a:solidFill>
                <a:latin typeface="Algerian" panose="04020705040A02060702" pitchFamily="82" charset="0"/>
              </a:rPr>
              <a:t>DATA SUMMARY &amp; EDA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2173-341E-66D9-349F-2D32E8E0D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46" y="888999"/>
            <a:ext cx="11634787" cy="587586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 Key findings &amp; Insights: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4"/>
                </a:solidFill>
              </a:rPr>
              <a:t>1. Weekly ride pattern:</a:t>
            </a:r>
            <a:endParaRPr lang="en-US" sz="2800" i="1" dirty="0">
              <a:solidFill>
                <a:schemeClr val="accent4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Subscribers mainly use bicycles on weekdays i.e. from Monday to Friday, whereas non-subscribers use it more on weekends i.e. Saturday &amp; Sunday.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Overall, most usage comes on weekdays.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4"/>
                </a:solidFill>
              </a:rPr>
              <a:t>2. Hourly ride pattern: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Peak usage time slot for both types of customers is between 8 AM to 7 PM everyday.</a:t>
            </a: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4"/>
                </a:solidFill>
              </a:rPr>
              <a:t>3. Time category analysis: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riders use services in the Morning &amp; Afternoon time of the day.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3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94763-82AE-5F4C-7658-2DA1754F5C5E}"/>
              </a:ext>
            </a:extLst>
          </p:cNvPr>
          <p:cNvSpPr txBox="1"/>
          <p:nvPr/>
        </p:nvSpPr>
        <p:spPr>
          <a:xfrm>
            <a:off x="190500" y="151179"/>
            <a:ext cx="11624733" cy="11910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4"/>
                </a:solidFill>
              </a:rPr>
              <a:t>4. Top 5 busiest stations: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 5 busiest stations are- Clinton St &amp; Washington Blvd, Clinton St &amp; Madison St, Canal St &amp; Adams St, Canal St &amp; Madison St, Columbus Dr &amp; Randolph 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i="1" dirty="0">
                <a:solidFill>
                  <a:schemeClr val="accent4"/>
                </a:solidFill>
              </a:rPr>
              <a:t>5.  Age bracket analysis: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age of non-subscribers is 29 years, whereas for subscribers it is 37 years.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of the riders fall in the age bracket of 26-35 years of age for both type of riders.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 startAt="6"/>
            </a:pPr>
            <a:r>
              <a:rPr lang="en-US" sz="2800" b="1" i="1" dirty="0">
                <a:solidFill>
                  <a:schemeClr val="accent4"/>
                </a:solidFill>
              </a:rPr>
              <a:t>Average ride duration (in minutes):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Average ride duration for subscribers is 31 minutes, whereas for non-subscribers it is only 11 minutes.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Overall average ride duration for riders is 11 minutes 27 seconds.</a:t>
            </a:r>
          </a:p>
          <a:p>
            <a:endParaRPr lang="en-US" sz="2800" b="1" i="1" dirty="0">
              <a:solidFill>
                <a:schemeClr val="accent4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72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964C04-5C2B-6953-5C4D-3444C69D8C0C}"/>
              </a:ext>
            </a:extLst>
          </p:cNvPr>
          <p:cNvSpPr txBox="1"/>
          <p:nvPr/>
        </p:nvSpPr>
        <p:spPr>
          <a:xfrm>
            <a:off x="135466" y="122240"/>
            <a:ext cx="11785599" cy="10495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C000"/>
                </a:solidFill>
              </a:rPr>
              <a:t>Data driven recommendations to achieve the objective: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4"/>
                </a:solidFill>
              </a:rPr>
              <a:t>1. More focus on the busiest stations:  </a:t>
            </a:r>
            <a:endParaRPr lang="en-US" sz="2800" i="1" dirty="0">
              <a:solidFill>
                <a:schemeClr val="accent4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Top focus should be kept on the busiest stations to get more new subscribers via targeted advertisements, brand campaigns &amp; improving brand visibility.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i="1" dirty="0">
                <a:solidFill>
                  <a:schemeClr val="accent4"/>
                </a:solidFill>
              </a:rPr>
              <a:t>2. Target non-subscribers via better monthly &amp; annual plans: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As subscribers have almost 3x average ride duration compared to non-subscribers, introducing passes/plans giving better price deals for 30 min-1 hour ride duration, may increase subscriptions.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i="1" dirty="0">
                <a:solidFill>
                  <a:schemeClr val="accent4"/>
                </a:solidFill>
              </a:rPr>
              <a:t>3. Introduction of new weekend passes: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most of non-subscribers ride mainly on weekends, introducing new “weekend subscription” plans may attract them to become subscribers, which can later be targeted for monthly &amp; annual subscriptions.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800" b="1" i="1" dirty="0">
                <a:solidFill>
                  <a:schemeClr val="accent4"/>
                </a:solidFill>
              </a:rPr>
              <a:t>4. Special offers &amp; discounts for Evening &amp; Night time riders: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most riders currently ride during Morning &amp; Afternoon time of the day, introducing special offers &amp; discounts for Evening &amp; Night time may bring more subscriptions.</a:t>
            </a:r>
          </a:p>
          <a:p>
            <a:endParaRPr lang="en-US" sz="2800" b="1" i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11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80D49D-4D5F-DB56-C549-5B7A6465EE6E}"/>
              </a:ext>
            </a:extLst>
          </p:cNvPr>
          <p:cNvSpPr txBox="1"/>
          <p:nvPr/>
        </p:nvSpPr>
        <p:spPr>
          <a:xfrm>
            <a:off x="3962399" y="2794000"/>
            <a:ext cx="6663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92D050"/>
                </a:solidFill>
              </a:rPr>
              <a:t>THANK  YOU !</a:t>
            </a:r>
          </a:p>
        </p:txBody>
      </p:sp>
    </p:spTree>
    <p:extLst>
      <p:ext uri="{BB962C8B-B14F-4D97-AF65-F5344CB8AC3E}">
        <p14:creationId xmlns:p14="http://schemas.microsoft.com/office/powerpoint/2010/main" val="1736635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621</TotalTime>
  <Words>506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Arial Rounded MT Bold</vt:lpstr>
      <vt:lpstr>Bookman Old Style</vt:lpstr>
      <vt:lpstr>Calibri</vt:lpstr>
      <vt:lpstr>Rockwell</vt:lpstr>
      <vt:lpstr>Wingdings 3</vt:lpstr>
      <vt:lpstr>Damask</vt:lpstr>
      <vt:lpstr>CYCLISTIC DATA ANALYSIS</vt:lpstr>
      <vt:lpstr>INTRODUCTION</vt:lpstr>
      <vt:lpstr>DATA SUMMARY &amp; EDA FINDINGS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Ravendra Patel</dc:creator>
  <cp:lastModifiedBy>Ravendra Patel</cp:lastModifiedBy>
  <cp:revision>23</cp:revision>
  <dcterms:created xsi:type="dcterms:W3CDTF">2025-02-19T12:15:48Z</dcterms:created>
  <dcterms:modified xsi:type="dcterms:W3CDTF">2025-09-17T17:36:10Z</dcterms:modified>
</cp:coreProperties>
</file>