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7" r:id="rId5"/>
    <p:sldId id="259" r:id="rId6"/>
    <p:sldId id="260" r:id="rId7"/>
    <p:sldId id="261" r:id="rId8"/>
    <p:sldId id="262" r:id="rId9"/>
    <p:sldId id="263" r:id="rId10"/>
    <p:sldId id="266" r:id="rId11"/>
    <p:sldId id="264" r:id="rId12"/>
    <p:sldId id="265"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4" d="100"/>
          <a:sy n="104" d="100"/>
        </p:scale>
        <p:origin x="87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9B4794A-767D-475F-BE05-348B3F265B89}" type="datetimeFigureOut">
              <a:rPr lang="zh-TW" altLang="en-US" smtClean="0"/>
              <a:t>2024/7/30</a:t>
            </a:fld>
            <a:endParaRPr lang="zh-TW"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TW"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26F9F2C3-6B65-4D06-895D-40AA1274BBC8}" type="slidenum">
              <a:rPr lang="zh-TW" altLang="en-US" smtClean="0"/>
              <a:t>‹#›</a:t>
            </a:fld>
            <a:endParaRPr lang="zh-TW"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97784151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9B4794A-767D-475F-BE05-348B3F265B89}" type="datetimeFigureOut">
              <a:rPr lang="zh-TW" altLang="en-US" smtClean="0"/>
              <a:t>2024/7/30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6F9F2C3-6B65-4D06-895D-40AA1274BBC8}" type="slidenum">
              <a:rPr lang="zh-TW" altLang="en-US" smtClean="0"/>
              <a:t>‹#›</a:t>
            </a:fld>
            <a:endParaRPr lang="zh-TW" altLang="en-US"/>
          </a:p>
        </p:txBody>
      </p:sp>
    </p:spTree>
    <p:extLst>
      <p:ext uri="{BB962C8B-B14F-4D97-AF65-F5344CB8AC3E}">
        <p14:creationId xmlns:p14="http://schemas.microsoft.com/office/powerpoint/2010/main" val="238099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9B4794A-767D-475F-BE05-348B3F265B89}" type="datetimeFigureOut">
              <a:rPr lang="zh-TW" altLang="en-US" smtClean="0"/>
              <a:t>2024/7/30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6F9F2C3-6B65-4D06-895D-40AA1274BBC8}" type="slidenum">
              <a:rPr lang="zh-TW" altLang="en-US" smtClean="0"/>
              <a:t>‹#›</a:t>
            </a:fld>
            <a:endParaRPr lang="zh-TW" altLang="en-US"/>
          </a:p>
        </p:txBody>
      </p:sp>
    </p:spTree>
    <p:extLst>
      <p:ext uri="{BB962C8B-B14F-4D97-AF65-F5344CB8AC3E}">
        <p14:creationId xmlns:p14="http://schemas.microsoft.com/office/powerpoint/2010/main" val="1805955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9B4794A-767D-475F-BE05-348B3F265B89}" type="datetimeFigureOut">
              <a:rPr lang="zh-TW" altLang="en-US" smtClean="0"/>
              <a:t>2024/7/30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6F9F2C3-6B65-4D06-895D-40AA1274BBC8}" type="slidenum">
              <a:rPr lang="zh-TW" altLang="en-US" smtClean="0"/>
              <a:t>‹#›</a:t>
            </a:fld>
            <a:endParaRPr lang="zh-TW" altLang="en-US"/>
          </a:p>
        </p:txBody>
      </p:sp>
    </p:spTree>
    <p:extLst>
      <p:ext uri="{BB962C8B-B14F-4D97-AF65-F5344CB8AC3E}">
        <p14:creationId xmlns:p14="http://schemas.microsoft.com/office/powerpoint/2010/main" val="666844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9B4794A-767D-475F-BE05-348B3F265B89}" type="datetimeFigureOut">
              <a:rPr lang="zh-TW" altLang="en-US" smtClean="0"/>
              <a:t>2024/7/30</a:t>
            </a:fld>
            <a:endParaRPr lang="zh-TW"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TW"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26F9F2C3-6B65-4D06-895D-40AA1274BBC8}" type="slidenum">
              <a:rPr lang="zh-TW" altLang="en-US" smtClean="0"/>
              <a:t>‹#›</a:t>
            </a:fld>
            <a:endParaRPr lang="zh-TW"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28267203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A9B4794A-767D-475F-BE05-348B3F265B89}" type="datetimeFigureOut">
              <a:rPr lang="zh-TW" altLang="en-US" smtClean="0"/>
              <a:t>2024/7/30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6F9F2C3-6B65-4D06-895D-40AA1274BBC8}" type="slidenum">
              <a:rPr lang="zh-TW" altLang="en-US" smtClean="0"/>
              <a:t>‹#›</a:t>
            </a:fld>
            <a:endParaRPr lang="zh-TW" altLang="en-US"/>
          </a:p>
        </p:txBody>
      </p:sp>
    </p:spTree>
    <p:extLst>
      <p:ext uri="{BB962C8B-B14F-4D97-AF65-F5344CB8AC3E}">
        <p14:creationId xmlns:p14="http://schemas.microsoft.com/office/powerpoint/2010/main" val="988452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A9B4794A-767D-475F-BE05-348B3F265B89}" type="datetimeFigureOut">
              <a:rPr lang="zh-TW" altLang="en-US" smtClean="0"/>
              <a:t>2024/7/30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26F9F2C3-6B65-4D06-895D-40AA1274BBC8}" type="slidenum">
              <a:rPr lang="zh-TW" altLang="en-US" smtClean="0"/>
              <a:t>‹#›</a:t>
            </a:fld>
            <a:endParaRPr lang="zh-TW" altLang="en-US"/>
          </a:p>
        </p:txBody>
      </p:sp>
    </p:spTree>
    <p:extLst>
      <p:ext uri="{BB962C8B-B14F-4D97-AF65-F5344CB8AC3E}">
        <p14:creationId xmlns:p14="http://schemas.microsoft.com/office/powerpoint/2010/main" val="699319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A9B4794A-767D-475F-BE05-348B3F265B89}" type="datetimeFigureOut">
              <a:rPr lang="zh-TW" altLang="en-US" smtClean="0"/>
              <a:t>2024/7/30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6F9F2C3-6B65-4D06-895D-40AA1274BBC8}" type="slidenum">
              <a:rPr lang="zh-TW" altLang="en-US" smtClean="0"/>
              <a:t>‹#›</a:t>
            </a:fld>
            <a:endParaRPr lang="zh-TW" altLang="en-US"/>
          </a:p>
        </p:txBody>
      </p:sp>
    </p:spTree>
    <p:extLst>
      <p:ext uri="{BB962C8B-B14F-4D97-AF65-F5344CB8AC3E}">
        <p14:creationId xmlns:p14="http://schemas.microsoft.com/office/powerpoint/2010/main" val="1457120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B4794A-767D-475F-BE05-348B3F265B89}" type="datetimeFigureOut">
              <a:rPr lang="zh-TW" altLang="en-US" smtClean="0"/>
              <a:t>2024/7/30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26F9F2C3-6B65-4D06-895D-40AA1274BBC8}" type="slidenum">
              <a:rPr lang="zh-TW" altLang="en-US" smtClean="0"/>
              <a:t>‹#›</a:t>
            </a:fld>
            <a:endParaRPr lang="zh-TW" altLang="en-US"/>
          </a:p>
        </p:txBody>
      </p:sp>
    </p:spTree>
    <p:extLst>
      <p:ext uri="{BB962C8B-B14F-4D97-AF65-F5344CB8AC3E}">
        <p14:creationId xmlns:p14="http://schemas.microsoft.com/office/powerpoint/2010/main" val="2021804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9B4794A-767D-475F-BE05-348B3F265B89}" type="datetimeFigureOut">
              <a:rPr lang="zh-TW" altLang="en-US" smtClean="0"/>
              <a:t>2024/7/30</a:t>
            </a:fld>
            <a:endParaRPr lang="zh-TW"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TW"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6F9F2C3-6B65-4D06-895D-40AA1274BBC8}" type="slidenum">
              <a:rPr lang="zh-TW" altLang="en-US" smtClean="0"/>
              <a:t>‹#›</a:t>
            </a:fld>
            <a:endParaRPr lang="zh-TW"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87831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9B4794A-767D-475F-BE05-348B3F265B89}" type="datetimeFigureOut">
              <a:rPr lang="zh-TW" altLang="en-US" smtClean="0"/>
              <a:t>2024/7/30</a:t>
            </a:fld>
            <a:endParaRPr lang="zh-TW"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TW"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6F9F2C3-6B65-4D06-895D-40AA1274BBC8}" type="slidenum">
              <a:rPr lang="zh-TW" altLang="en-US" smtClean="0"/>
              <a:t>‹#›</a:t>
            </a:fld>
            <a:endParaRPr lang="zh-TW"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08727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9B4794A-767D-475F-BE05-348B3F265B89}" type="datetimeFigureOut">
              <a:rPr lang="zh-TW" altLang="en-US" smtClean="0"/>
              <a:t>2024/7/30</a:t>
            </a:fld>
            <a:endParaRPr lang="zh-TW"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TW"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26F9F2C3-6B65-4D06-895D-40AA1274BBC8}" type="slidenum">
              <a:rPr lang="zh-TW" altLang="en-US" smtClean="0"/>
              <a:t>‹#›</a:t>
            </a:fld>
            <a:endParaRPr lang="zh-TW"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985932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CDA096-ECFB-22E7-417D-02E0CF007FFB}"/>
              </a:ext>
            </a:extLst>
          </p:cNvPr>
          <p:cNvSpPr>
            <a:spLocks noGrp="1"/>
          </p:cNvSpPr>
          <p:nvPr>
            <p:ph type="ctrTitle"/>
          </p:nvPr>
        </p:nvSpPr>
        <p:spPr/>
        <p:txBody>
          <a:bodyPr/>
          <a:lstStyle/>
          <a:p>
            <a:r>
              <a:rPr lang="zh-TW" altLang="en-US" dirty="0"/>
              <a:t>利用知識圖譜進行醫療數據分析</a:t>
            </a:r>
          </a:p>
        </p:txBody>
      </p:sp>
      <p:sp>
        <p:nvSpPr>
          <p:cNvPr id="3" name="副標題 2">
            <a:extLst>
              <a:ext uri="{FF2B5EF4-FFF2-40B4-BE49-F238E27FC236}">
                <a16:creationId xmlns:a16="http://schemas.microsoft.com/office/drawing/2014/main" id="{E155138F-3F51-46C4-E575-A717CD4E96E7}"/>
              </a:ext>
            </a:extLst>
          </p:cNvPr>
          <p:cNvSpPr>
            <a:spLocks noGrp="1"/>
          </p:cNvSpPr>
          <p:nvPr>
            <p:ph type="subTitle" idx="1"/>
          </p:nvPr>
        </p:nvSpPr>
        <p:spPr/>
        <p:txBody>
          <a:bodyPr/>
          <a:lstStyle/>
          <a:p>
            <a:r>
              <a:rPr lang="zh-TW" altLang="en-US" dirty="0">
                <a:latin typeface="+mn-ea"/>
              </a:rPr>
              <a:t>使用</a:t>
            </a:r>
            <a:r>
              <a:rPr lang="en-US" altLang="zh-TW" dirty="0">
                <a:latin typeface="+mn-ea"/>
              </a:rPr>
              <a:t>Neo4j</a:t>
            </a:r>
            <a:r>
              <a:rPr lang="zh-TW" altLang="en-US" dirty="0">
                <a:latin typeface="+mn-ea"/>
              </a:rPr>
              <a:t>、</a:t>
            </a:r>
            <a:r>
              <a:rPr lang="en-US" altLang="zh-TW" dirty="0" err="1">
                <a:latin typeface="+mn-ea"/>
              </a:rPr>
              <a:t>LangChain</a:t>
            </a:r>
            <a:r>
              <a:rPr lang="zh-TW" altLang="en-US" dirty="0">
                <a:latin typeface="+mn-ea"/>
              </a:rPr>
              <a:t>、</a:t>
            </a:r>
            <a:r>
              <a:rPr lang="en-US" altLang="zh-TW" dirty="0">
                <a:latin typeface="+mn-ea"/>
              </a:rPr>
              <a:t>Llama 3</a:t>
            </a:r>
          </a:p>
          <a:p>
            <a:r>
              <a:rPr lang="zh-TW" altLang="en-US" dirty="0">
                <a:latin typeface="+mn-ea"/>
              </a:rPr>
              <a:t>蘇邑洋</a:t>
            </a:r>
            <a:endParaRPr lang="en-US" altLang="zh-TW" dirty="0">
              <a:latin typeface="+mn-ea"/>
            </a:endParaRPr>
          </a:p>
          <a:p>
            <a:endParaRPr lang="zh-TW" altLang="en-US" dirty="0">
              <a:latin typeface="+mn-ea"/>
            </a:endParaRPr>
          </a:p>
        </p:txBody>
      </p:sp>
    </p:spTree>
    <p:extLst>
      <p:ext uri="{BB962C8B-B14F-4D97-AF65-F5344CB8AC3E}">
        <p14:creationId xmlns:p14="http://schemas.microsoft.com/office/powerpoint/2010/main" val="2230256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zh-TW" altLang="en-US"/>
            </a:p>
          </p:txBody>
        </p:sp>
        <p:sp>
          <p:nvSpPr>
            <p:cNvPr id="10"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zh-TW" altLang="en-US"/>
            </a:p>
          </p:txBody>
        </p:sp>
      </p:grpSp>
      <p:sp useBgFill="1">
        <p:nvSpPr>
          <p:cNvPr id="12" name="Rectangle 11">
            <a:extLst>
              <a:ext uri="{FF2B5EF4-FFF2-40B4-BE49-F238E27FC236}">
                <a16:creationId xmlns:a16="http://schemas.microsoft.com/office/drawing/2014/main" id="{9ECB0E0D-AC1B-4E83-84EA-237BFA2063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6DCB3B1-E1A7-4510-831B-77C8EFF56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10132A3B-10CF-4EEB-BA1F-A63D2ED61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zh-TW" altLang="en-US"/>
            </a:p>
          </p:txBody>
        </p:sp>
        <p:sp>
          <p:nvSpPr>
            <p:cNvPr id="16" name="Freeform 6">
              <a:extLst>
                <a:ext uri="{FF2B5EF4-FFF2-40B4-BE49-F238E27FC236}">
                  <a16:creationId xmlns:a16="http://schemas.microsoft.com/office/drawing/2014/main" id="{014E52ED-3C51-46E6-BE4B-14FFAB2C3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zh-TW" altLang="en-US"/>
            </a:p>
          </p:txBody>
        </p:sp>
      </p:grpSp>
      <p:sp>
        <p:nvSpPr>
          <p:cNvPr id="2" name="標題 1">
            <a:extLst>
              <a:ext uri="{FF2B5EF4-FFF2-40B4-BE49-F238E27FC236}">
                <a16:creationId xmlns:a16="http://schemas.microsoft.com/office/drawing/2014/main" id="{D69F02C3-A839-AC4B-FB1D-823A3316DB9B}"/>
              </a:ext>
            </a:extLst>
          </p:cNvPr>
          <p:cNvSpPr>
            <a:spLocks noGrp="1"/>
          </p:cNvSpPr>
          <p:nvPr>
            <p:ph type="title"/>
          </p:nvPr>
        </p:nvSpPr>
        <p:spPr>
          <a:xfrm>
            <a:off x="1478521" y="1480930"/>
            <a:ext cx="5751537" cy="3848521"/>
          </a:xfrm>
        </p:spPr>
        <p:txBody>
          <a:bodyPr vert="horz" lIns="91440" tIns="45720" rIns="91440" bIns="45720" rtlCol="0" anchor="ctr">
            <a:normAutofit/>
          </a:bodyPr>
          <a:lstStyle/>
          <a:p>
            <a:pPr algn="r"/>
            <a:r>
              <a:rPr lang="zh-TW" altLang="en-US" sz="6600" cap="all" dirty="0"/>
              <a:t>數據處理步驟</a:t>
            </a:r>
          </a:p>
        </p:txBody>
      </p:sp>
      <p:cxnSp>
        <p:nvCxnSpPr>
          <p:cNvPr id="18" name="Straight Connector 17">
            <a:extLst>
              <a:ext uri="{FF2B5EF4-FFF2-40B4-BE49-F238E27FC236}">
                <a16:creationId xmlns:a16="http://schemas.microsoft.com/office/drawing/2014/main" id="{6116DDC6-8F07-46CC-8751-E5C9346B2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74964" y="2388358"/>
            <a:ext cx="0" cy="1856096"/>
          </a:xfrm>
          <a:prstGeom prst="line">
            <a:avLst/>
          </a:prstGeom>
          <a:ln w="25400"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2371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9D30EB-3A39-EEB9-A1B3-A201EBBE07F3}"/>
              </a:ext>
            </a:extLst>
          </p:cNvPr>
          <p:cNvSpPr>
            <a:spLocks noGrp="1"/>
          </p:cNvSpPr>
          <p:nvPr>
            <p:ph type="title"/>
          </p:nvPr>
        </p:nvSpPr>
        <p:spPr/>
        <p:txBody>
          <a:bodyPr/>
          <a:lstStyle/>
          <a:p>
            <a:r>
              <a:rPr lang="zh-TW" altLang="en-US" dirty="0"/>
              <a:t>數據處理步驟</a:t>
            </a:r>
            <a:br>
              <a:rPr lang="zh-TW" altLang="en-US" dirty="0"/>
            </a:br>
            <a:endParaRPr lang="zh-TW" altLang="en-US" dirty="0"/>
          </a:p>
        </p:txBody>
      </p:sp>
      <p:sp>
        <p:nvSpPr>
          <p:cNvPr id="3" name="內容版面配置區 2">
            <a:extLst>
              <a:ext uri="{FF2B5EF4-FFF2-40B4-BE49-F238E27FC236}">
                <a16:creationId xmlns:a16="http://schemas.microsoft.com/office/drawing/2014/main" id="{B31D060F-958A-27FF-7A35-2D6FDCA573F8}"/>
              </a:ext>
            </a:extLst>
          </p:cNvPr>
          <p:cNvSpPr>
            <a:spLocks noGrp="1"/>
          </p:cNvSpPr>
          <p:nvPr>
            <p:ph idx="1"/>
          </p:nvPr>
        </p:nvSpPr>
        <p:spPr>
          <a:xfrm>
            <a:off x="1371600" y="1998518"/>
            <a:ext cx="3320473" cy="3581400"/>
          </a:xfrm>
        </p:spPr>
        <p:txBody>
          <a:bodyPr/>
          <a:lstStyle/>
          <a:p>
            <a:r>
              <a:rPr lang="zh-TW" altLang="en-US" dirty="0"/>
              <a:t>從</a:t>
            </a:r>
            <a:r>
              <a:rPr lang="en-US" altLang="zh-TW" dirty="0"/>
              <a:t>Hugging Face</a:t>
            </a:r>
            <a:r>
              <a:rPr lang="zh-TW" altLang="en-US" dirty="0"/>
              <a:t>加載數據</a:t>
            </a:r>
            <a:endParaRPr lang="en-US" altLang="zh-TW" dirty="0"/>
          </a:p>
          <a:p>
            <a:pPr lvl="1"/>
            <a:r>
              <a:rPr lang="zh-TW" altLang="en-US" i="0" dirty="0"/>
              <a:t>使用</a:t>
            </a:r>
            <a:r>
              <a:rPr lang="en-US" altLang="zh-TW" i="0" dirty="0"/>
              <a:t>Hugging Face</a:t>
            </a:r>
            <a:r>
              <a:rPr lang="zh-TW" altLang="en-US" i="0" dirty="0"/>
              <a:t>的數據集</a:t>
            </a:r>
            <a:r>
              <a:rPr lang="en-US" altLang="zh-TW" i="0" dirty="0"/>
              <a:t>API</a:t>
            </a:r>
            <a:r>
              <a:rPr lang="zh-TW" altLang="en-US" i="0" dirty="0"/>
              <a:t>來獲取醫療數據</a:t>
            </a:r>
          </a:p>
          <a:p>
            <a:endParaRPr lang="zh-TW" altLang="en-US" dirty="0"/>
          </a:p>
        </p:txBody>
      </p:sp>
      <p:pic>
        <p:nvPicPr>
          <p:cNvPr id="5" name="圖片 4">
            <a:extLst>
              <a:ext uri="{FF2B5EF4-FFF2-40B4-BE49-F238E27FC236}">
                <a16:creationId xmlns:a16="http://schemas.microsoft.com/office/drawing/2014/main" id="{D1A63EB4-70AA-6658-DD59-8C3B4028AB80}"/>
              </a:ext>
            </a:extLst>
          </p:cNvPr>
          <p:cNvPicPr>
            <a:picLocks noChangeAspect="1"/>
          </p:cNvPicPr>
          <p:nvPr/>
        </p:nvPicPr>
        <p:blipFill>
          <a:blip r:embed="rId2"/>
          <a:stretch>
            <a:fillRect/>
          </a:stretch>
        </p:blipFill>
        <p:spPr>
          <a:xfrm>
            <a:off x="5708072" y="685800"/>
            <a:ext cx="5560292" cy="5509278"/>
          </a:xfrm>
          <a:prstGeom prst="rect">
            <a:avLst/>
          </a:prstGeom>
        </p:spPr>
      </p:pic>
    </p:spTree>
    <p:extLst>
      <p:ext uri="{BB962C8B-B14F-4D97-AF65-F5344CB8AC3E}">
        <p14:creationId xmlns:p14="http://schemas.microsoft.com/office/powerpoint/2010/main" val="765249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0F76AE-DCBC-9E47-58D1-262788A5FC8F}"/>
              </a:ext>
            </a:extLst>
          </p:cNvPr>
          <p:cNvSpPr>
            <a:spLocks noGrp="1"/>
          </p:cNvSpPr>
          <p:nvPr>
            <p:ph type="title"/>
          </p:nvPr>
        </p:nvSpPr>
        <p:spPr/>
        <p:txBody>
          <a:bodyPr/>
          <a:lstStyle/>
          <a:p>
            <a:r>
              <a:rPr lang="zh-TW" altLang="en-US" dirty="0"/>
              <a:t>將數據格式化為文檔</a:t>
            </a:r>
            <a:br>
              <a:rPr lang="zh-TW" altLang="en-US" dirty="0"/>
            </a:br>
            <a:endParaRPr lang="zh-TW" altLang="en-US" dirty="0"/>
          </a:p>
        </p:txBody>
      </p:sp>
      <p:sp>
        <p:nvSpPr>
          <p:cNvPr id="3" name="內容版面配置區 2">
            <a:extLst>
              <a:ext uri="{FF2B5EF4-FFF2-40B4-BE49-F238E27FC236}">
                <a16:creationId xmlns:a16="http://schemas.microsoft.com/office/drawing/2014/main" id="{69D4ECCC-655C-A55F-EA3E-4AB0F630D916}"/>
              </a:ext>
            </a:extLst>
          </p:cNvPr>
          <p:cNvSpPr>
            <a:spLocks noGrp="1"/>
          </p:cNvSpPr>
          <p:nvPr>
            <p:ph idx="1"/>
          </p:nvPr>
        </p:nvSpPr>
        <p:spPr>
          <a:xfrm>
            <a:off x="1371600" y="1638300"/>
            <a:ext cx="5112327" cy="3581400"/>
          </a:xfrm>
        </p:spPr>
        <p:txBody>
          <a:bodyPr/>
          <a:lstStyle/>
          <a:p>
            <a:r>
              <a:rPr lang="zh-TW" altLang="en-US" dirty="0"/>
              <a:t>將每一行數據轉換為結構化的文本格式</a:t>
            </a:r>
          </a:p>
        </p:txBody>
      </p:sp>
      <p:pic>
        <p:nvPicPr>
          <p:cNvPr id="5" name="圖片 4">
            <a:extLst>
              <a:ext uri="{FF2B5EF4-FFF2-40B4-BE49-F238E27FC236}">
                <a16:creationId xmlns:a16="http://schemas.microsoft.com/office/drawing/2014/main" id="{2802BC46-6114-43BE-440E-5CB024EBA647}"/>
              </a:ext>
            </a:extLst>
          </p:cNvPr>
          <p:cNvPicPr>
            <a:picLocks noChangeAspect="1"/>
          </p:cNvPicPr>
          <p:nvPr/>
        </p:nvPicPr>
        <p:blipFill>
          <a:blip r:embed="rId2"/>
          <a:stretch>
            <a:fillRect/>
          </a:stretch>
        </p:blipFill>
        <p:spPr>
          <a:xfrm>
            <a:off x="2258291" y="2317398"/>
            <a:ext cx="7827818" cy="4207786"/>
          </a:xfrm>
          <a:prstGeom prst="rect">
            <a:avLst/>
          </a:prstGeom>
        </p:spPr>
      </p:pic>
    </p:spTree>
    <p:extLst>
      <p:ext uri="{BB962C8B-B14F-4D97-AF65-F5344CB8AC3E}">
        <p14:creationId xmlns:p14="http://schemas.microsoft.com/office/powerpoint/2010/main" val="477916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1B1465-C0BB-C79F-7855-346FF9230669}"/>
              </a:ext>
            </a:extLst>
          </p:cNvPr>
          <p:cNvSpPr>
            <a:spLocks noGrp="1"/>
          </p:cNvSpPr>
          <p:nvPr>
            <p:ph type="title"/>
          </p:nvPr>
        </p:nvSpPr>
        <p:spPr/>
        <p:txBody>
          <a:bodyPr/>
          <a:lstStyle/>
          <a:p>
            <a:r>
              <a:rPr lang="zh-TW" altLang="en-US" dirty="0"/>
              <a:t>將文檔分割成小塊</a:t>
            </a:r>
            <a:br>
              <a:rPr lang="zh-TW" altLang="en-US" dirty="0"/>
            </a:br>
            <a:endParaRPr lang="zh-TW" altLang="en-US" dirty="0"/>
          </a:p>
        </p:txBody>
      </p:sp>
      <p:sp>
        <p:nvSpPr>
          <p:cNvPr id="3" name="內容版面配置區 2">
            <a:extLst>
              <a:ext uri="{FF2B5EF4-FFF2-40B4-BE49-F238E27FC236}">
                <a16:creationId xmlns:a16="http://schemas.microsoft.com/office/drawing/2014/main" id="{EFD5C109-7E04-DAF8-B2BC-ADBF1320D2C3}"/>
              </a:ext>
            </a:extLst>
          </p:cNvPr>
          <p:cNvSpPr>
            <a:spLocks noGrp="1"/>
          </p:cNvSpPr>
          <p:nvPr>
            <p:ph idx="1"/>
          </p:nvPr>
        </p:nvSpPr>
        <p:spPr/>
        <p:txBody>
          <a:bodyPr/>
          <a:lstStyle/>
          <a:p>
            <a:r>
              <a:rPr lang="zh-TW" altLang="en-US" dirty="0"/>
              <a:t>使用</a:t>
            </a:r>
            <a:r>
              <a:rPr lang="en-US" altLang="zh-TW" dirty="0" err="1"/>
              <a:t>TokenTextSplitter</a:t>
            </a:r>
            <a:r>
              <a:rPr lang="zh-TW" altLang="en-US" dirty="0"/>
              <a:t>將長文檔分割成更小的塊</a:t>
            </a:r>
          </a:p>
        </p:txBody>
      </p:sp>
      <p:pic>
        <p:nvPicPr>
          <p:cNvPr id="7" name="圖片 6">
            <a:extLst>
              <a:ext uri="{FF2B5EF4-FFF2-40B4-BE49-F238E27FC236}">
                <a16:creationId xmlns:a16="http://schemas.microsoft.com/office/drawing/2014/main" id="{FB3407C5-BB1B-6C0D-A7B0-6691FA5BA789}"/>
              </a:ext>
            </a:extLst>
          </p:cNvPr>
          <p:cNvPicPr>
            <a:picLocks noChangeAspect="1"/>
          </p:cNvPicPr>
          <p:nvPr/>
        </p:nvPicPr>
        <p:blipFill>
          <a:blip r:embed="rId2"/>
          <a:stretch>
            <a:fillRect/>
          </a:stretch>
        </p:blipFill>
        <p:spPr>
          <a:xfrm>
            <a:off x="2823706" y="3422073"/>
            <a:ext cx="6544588" cy="1028844"/>
          </a:xfrm>
          <a:prstGeom prst="rect">
            <a:avLst/>
          </a:prstGeom>
        </p:spPr>
      </p:pic>
    </p:spTree>
    <p:extLst>
      <p:ext uri="{BB962C8B-B14F-4D97-AF65-F5344CB8AC3E}">
        <p14:creationId xmlns:p14="http://schemas.microsoft.com/office/powerpoint/2010/main" val="2518738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672133-5DF7-6948-0371-5B3A5A794612}"/>
              </a:ext>
            </a:extLst>
          </p:cNvPr>
          <p:cNvSpPr>
            <a:spLocks noGrp="1"/>
          </p:cNvSpPr>
          <p:nvPr>
            <p:ph type="title"/>
          </p:nvPr>
        </p:nvSpPr>
        <p:spPr/>
        <p:txBody>
          <a:bodyPr>
            <a:normAutofit fontScale="90000"/>
          </a:bodyPr>
          <a:lstStyle/>
          <a:p>
            <a:r>
              <a:rPr lang="zh-TW" altLang="en-US" dirty="0"/>
              <a:t>使用</a:t>
            </a:r>
            <a:r>
              <a:rPr lang="en-US" altLang="zh-TW" dirty="0" err="1"/>
              <a:t>LLMGraphTransformer</a:t>
            </a:r>
            <a:r>
              <a:rPr lang="zh-TW" altLang="en-US" dirty="0"/>
              <a:t>創建圖形文檔</a:t>
            </a:r>
            <a:br>
              <a:rPr lang="zh-TW" altLang="en-US" dirty="0"/>
            </a:br>
            <a:endParaRPr lang="zh-TW" altLang="en-US" dirty="0"/>
          </a:p>
        </p:txBody>
      </p:sp>
      <p:sp>
        <p:nvSpPr>
          <p:cNvPr id="3" name="內容版面配置區 2">
            <a:extLst>
              <a:ext uri="{FF2B5EF4-FFF2-40B4-BE49-F238E27FC236}">
                <a16:creationId xmlns:a16="http://schemas.microsoft.com/office/drawing/2014/main" id="{1FC7E17E-D077-6EDC-8EA6-78F23318EF96}"/>
              </a:ext>
            </a:extLst>
          </p:cNvPr>
          <p:cNvSpPr>
            <a:spLocks noGrp="1"/>
          </p:cNvSpPr>
          <p:nvPr>
            <p:ph idx="1"/>
          </p:nvPr>
        </p:nvSpPr>
        <p:spPr/>
        <p:txBody>
          <a:bodyPr/>
          <a:lstStyle/>
          <a:p>
            <a:r>
              <a:rPr lang="zh-TW" altLang="en-US" dirty="0"/>
              <a:t>利用</a:t>
            </a:r>
            <a:r>
              <a:rPr lang="en-US" altLang="zh-TW" dirty="0"/>
              <a:t>LLM</a:t>
            </a:r>
            <a:r>
              <a:rPr lang="zh-TW" altLang="en-US" dirty="0"/>
              <a:t>將文本轉換為圖形結構</a:t>
            </a:r>
          </a:p>
          <a:p>
            <a:endParaRPr lang="zh-TW" altLang="en-US" dirty="0"/>
          </a:p>
        </p:txBody>
      </p:sp>
      <p:pic>
        <p:nvPicPr>
          <p:cNvPr id="5" name="圖片 4">
            <a:extLst>
              <a:ext uri="{FF2B5EF4-FFF2-40B4-BE49-F238E27FC236}">
                <a16:creationId xmlns:a16="http://schemas.microsoft.com/office/drawing/2014/main" id="{CE271C1D-2262-74CA-C107-8E5534CCFF72}"/>
              </a:ext>
            </a:extLst>
          </p:cNvPr>
          <p:cNvPicPr>
            <a:picLocks noChangeAspect="1"/>
          </p:cNvPicPr>
          <p:nvPr/>
        </p:nvPicPr>
        <p:blipFill>
          <a:blip r:embed="rId2"/>
          <a:stretch>
            <a:fillRect/>
          </a:stretch>
        </p:blipFill>
        <p:spPr>
          <a:xfrm>
            <a:off x="2285468" y="3162549"/>
            <a:ext cx="7621064" cy="2638793"/>
          </a:xfrm>
          <a:prstGeom prst="rect">
            <a:avLst/>
          </a:prstGeom>
        </p:spPr>
      </p:pic>
    </p:spTree>
    <p:extLst>
      <p:ext uri="{BB962C8B-B14F-4D97-AF65-F5344CB8AC3E}">
        <p14:creationId xmlns:p14="http://schemas.microsoft.com/office/powerpoint/2010/main" val="175883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zh-TW" altLang="en-US"/>
            </a:p>
          </p:txBody>
        </p:sp>
        <p:sp>
          <p:nvSpPr>
            <p:cNvPr id="10"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zh-TW" altLang="en-US"/>
            </a:p>
          </p:txBody>
        </p:sp>
      </p:grpSp>
      <p:sp useBgFill="1">
        <p:nvSpPr>
          <p:cNvPr id="12" name="Rectangle 11">
            <a:extLst>
              <a:ext uri="{FF2B5EF4-FFF2-40B4-BE49-F238E27FC236}">
                <a16:creationId xmlns:a16="http://schemas.microsoft.com/office/drawing/2014/main" id="{9ECB0E0D-AC1B-4E83-84EA-237BFA2063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6DCB3B1-E1A7-4510-831B-77C8EFF56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10132A3B-10CF-4EEB-BA1F-A63D2ED61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zh-TW" altLang="en-US"/>
            </a:p>
          </p:txBody>
        </p:sp>
        <p:sp>
          <p:nvSpPr>
            <p:cNvPr id="16" name="Freeform 6">
              <a:extLst>
                <a:ext uri="{FF2B5EF4-FFF2-40B4-BE49-F238E27FC236}">
                  <a16:creationId xmlns:a16="http://schemas.microsoft.com/office/drawing/2014/main" id="{014E52ED-3C51-46E6-BE4B-14FFAB2C3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zh-TW" altLang="en-US"/>
            </a:p>
          </p:txBody>
        </p:sp>
      </p:grpSp>
      <p:sp>
        <p:nvSpPr>
          <p:cNvPr id="2" name="標題 1">
            <a:extLst>
              <a:ext uri="{FF2B5EF4-FFF2-40B4-BE49-F238E27FC236}">
                <a16:creationId xmlns:a16="http://schemas.microsoft.com/office/drawing/2014/main" id="{DC5B602B-2AED-448E-AEA8-63EB3D6973AD}"/>
              </a:ext>
            </a:extLst>
          </p:cNvPr>
          <p:cNvSpPr>
            <a:spLocks noGrp="1"/>
          </p:cNvSpPr>
          <p:nvPr>
            <p:ph type="title"/>
          </p:nvPr>
        </p:nvSpPr>
        <p:spPr>
          <a:xfrm>
            <a:off x="1478521" y="1480930"/>
            <a:ext cx="5751537" cy="3848521"/>
          </a:xfrm>
        </p:spPr>
        <p:txBody>
          <a:bodyPr vert="horz" lIns="91440" tIns="45720" rIns="91440" bIns="45720" rtlCol="0" anchor="ctr">
            <a:normAutofit/>
          </a:bodyPr>
          <a:lstStyle/>
          <a:p>
            <a:pPr algn="r"/>
            <a:r>
              <a:rPr lang="zh-TW" altLang="en-US" sz="6600" cap="all" dirty="0"/>
              <a:t>知識圖譜創建</a:t>
            </a:r>
            <a:br>
              <a:rPr lang="zh-TW" altLang="en-US" sz="6600" cap="all" dirty="0"/>
            </a:br>
            <a:endParaRPr lang="zh-TW" altLang="en-US" sz="6600" cap="all" dirty="0"/>
          </a:p>
        </p:txBody>
      </p:sp>
      <p:cxnSp>
        <p:nvCxnSpPr>
          <p:cNvPr id="18" name="Straight Connector 17">
            <a:extLst>
              <a:ext uri="{FF2B5EF4-FFF2-40B4-BE49-F238E27FC236}">
                <a16:creationId xmlns:a16="http://schemas.microsoft.com/office/drawing/2014/main" id="{6116DDC6-8F07-46CC-8751-E5C9346B2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74964" y="2388358"/>
            <a:ext cx="0" cy="1856096"/>
          </a:xfrm>
          <a:prstGeom prst="line">
            <a:avLst/>
          </a:prstGeom>
          <a:ln w="25400"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591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ECEA2C-F1C7-6C8D-1636-91A6B9E90488}"/>
              </a:ext>
            </a:extLst>
          </p:cNvPr>
          <p:cNvSpPr>
            <a:spLocks noGrp="1"/>
          </p:cNvSpPr>
          <p:nvPr>
            <p:ph type="title"/>
          </p:nvPr>
        </p:nvSpPr>
        <p:spPr/>
        <p:txBody>
          <a:bodyPr/>
          <a:lstStyle/>
          <a:p>
            <a:r>
              <a:rPr lang="zh-TW" altLang="en-US" dirty="0"/>
              <a:t>設置</a:t>
            </a:r>
            <a:r>
              <a:rPr lang="en-US" altLang="zh-TW" dirty="0"/>
              <a:t>Neo4j</a:t>
            </a:r>
            <a:r>
              <a:rPr lang="zh-TW" altLang="en-US" dirty="0"/>
              <a:t>圖形數據庫</a:t>
            </a:r>
          </a:p>
        </p:txBody>
      </p:sp>
      <p:sp>
        <p:nvSpPr>
          <p:cNvPr id="3" name="內容版面配置區 2">
            <a:extLst>
              <a:ext uri="{FF2B5EF4-FFF2-40B4-BE49-F238E27FC236}">
                <a16:creationId xmlns:a16="http://schemas.microsoft.com/office/drawing/2014/main" id="{88522C73-D204-0B3F-6388-DE11CEC5CA2F}"/>
              </a:ext>
            </a:extLst>
          </p:cNvPr>
          <p:cNvSpPr>
            <a:spLocks noGrp="1"/>
          </p:cNvSpPr>
          <p:nvPr>
            <p:ph idx="1"/>
          </p:nvPr>
        </p:nvSpPr>
        <p:spPr/>
        <p:txBody>
          <a:bodyPr/>
          <a:lstStyle/>
          <a:p>
            <a:pPr>
              <a:buFont typeface="Arial" panose="020B0604020202020204" pitchFamily="34" charset="0"/>
              <a:buChar char="•"/>
            </a:pPr>
            <a:r>
              <a:rPr lang="zh-TW" altLang="en-US" dirty="0"/>
              <a:t>使用環境變數配置</a:t>
            </a:r>
            <a:r>
              <a:rPr lang="en-US" altLang="zh-TW" dirty="0"/>
              <a:t>Neo4j</a:t>
            </a:r>
            <a:r>
              <a:rPr lang="zh-TW" altLang="en-US" dirty="0"/>
              <a:t>連接</a:t>
            </a:r>
          </a:p>
          <a:p>
            <a:pPr>
              <a:buFont typeface="Arial" panose="020B0604020202020204" pitchFamily="34" charset="0"/>
              <a:buChar char="•"/>
            </a:pPr>
            <a:r>
              <a:rPr lang="zh-TW" altLang="en-US" dirty="0"/>
              <a:t>初始化</a:t>
            </a:r>
            <a:r>
              <a:rPr lang="en-US" altLang="zh-TW" dirty="0"/>
              <a:t>Neo4jGraph</a:t>
            </a:r>
            <a:r>
              <a:rPr lang="zh-TW" altLang="en-US" dirty="0"/>
              <a:t>對象</a:t>
            </a:r>
          </a:p>
        </p:txBody>
      </p:sp>
      <p:pic>
        <p:nvPicPr>
          <p:cNvPr id="6" name="圖片 5">
            <a:extLst>
              <a:ext uri="{FF2B5EF4-FFF2-40B4-BE49-F238E27FC236}">
                <a16:creationId xmlns:a16="http://schemas.microsoft.com/office/drawing/2014/main" id="{B0213BBE-2B4A-538E-CB08-3BB0F58B1731}"/>
              </a:ext>
            </a:extLst>
          </p:cNvPr>
          <p:cNvPicPr>
            <a:picLocks noChangeAspect="1"/>
          </p:cNvPicPr>
          <p:nvPr/>
        </p:nvPicPr>
        <p:blipFill>
          <a:blip r:embed="rId2"/>
          <a:stretch>
            <a:fillRect/>
          </a:stretch>
        </p:blipFill>
        <p:spPr>
          <a:xfrm>
            <a:off x="3071390" y="3429000"/>
            <a:ext cx="6049219" cy="2095792"/>
          </a:xfrm>
          <a:prstGeom prst="rect">
            <a:avLst/>
          </a:prstGeom>
        </p:spPr>
      </p:pic>
    </p:spTree>
    <p:extLst>
      <p:ext uri="{BB962C8B-B14F-4D97-AF65-F5344CB8AC3E}">
        <p14:creationId xmlns:p14="http://schemas.microsoft.com/office/powerpoint/2010/main" val="3363206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A0E036-5F22-CFC3-5043-FF109A94F995}"/>
              </a:ext>
            </a:extLst>
          </p:cNvPr>
          <p:cNvSpPr>
            <a:spLocks noGrp="1"/>
          </p:cNvSpPr>
          <p:nvPr>
            <p:ph type="title"/>
          </p:nvPr>
        </p:nvSpPr>
        <p:spPr/>
        <p:txBody>
          <a:bodyPr/>
          <a:lstStyle/>
          <a:p>
            <a:r>
              <a:rPr lang="zh-TW" altLang="en-US" dirty="0"/>
              <a:t>將圖形文檔添加到</a:t>
            </a:r>
            <a:r>
              <a:rPr lang="en-US" altLang="zh-TW" dirty="0"/>
              <a:t>Neo4j</a:t>
            </a:r>
            <a:br>
              <a:rPr lang="en-US" altLang="zh-TW" dirty="0"/>
            </a:br>
            <a:endParaRPr lang="zh-TW" altLang="en-US" dirty="0"/>
          </a:p>
        </p:txBody>
      </p:sp>
      <p:sp>
        <p:nvSpPr>
          <p:cNvPr id="3" name="內容版面配置區 2">
            <a:extLst>
              <a:ext uri="{FF2B5EF4-FFF2-40B4-BE49-F238E27FC236}">
                <a16:creationId xmlns:a16="http://schemas.microsoft.com/office/drawing/2014/main" id="{432A5E4C-F418-379A-6B22-B7871C852EC6}"/>
              </a:ext>
            </a:extLst>
          </p:cNvPr>
          <p:cNvSpPr>
            <a:spLocks noGrp="1"/>
          </p:cNvSpPr>
          <p:nvPr>
            <p:ph idx="1"/>
          </p:nvPr>
        </p:nvSpPr>
        <p:spPr/>
        <p:txBody>
          <a:bodyPr/>
          <a:lstStyle/>
          <a:p>
            <a:pPr>
              <a:buFont typeface="Arial" panose="020B0604020202020204" pitchFamily="34" charset="0"/>
              <a:buChar char="•"/>
            </a:pPr>
            <a:r>
              <a:rPr lang="zh-TW" altLang="en-US" dirty="0"/>
              <a:t>使用</a:t>
            </a:r>
            <a:r>
              <a:rPr lang="en-US" altLang="zh-TW" dirty="0" err="1"/>
              <a:t>LLMGraphTransformer</a:t>
            </a:r>
            <a:r>
              <a:rPr lang="zh-TW" altLang="en-US" dirty="0"/>
              <a:t>將文本轉換為圖形結構</a:t>
            </a:r>
          </a:p>
          <a:p>
            <a:pPr>
              <a:buFont typeface="Arial" panose="020B0604020202020204" pitchFamily="34" charset="0"/>
              <a:buChar char="•"/>
            </a:pPr>
            <a:r>
              <a:rPr lang="zh-TW" altLang="en-US" dirty="0"/>
              <a:t>將生成的圖形文檔添加到</a:t>
            </a:r>
            <a:r>
              <a:rPr lang="en-US" altLang="zh-TW" dirty="0"/>
              <a:t>Neo4j</a:t>
            </a:r>
            <a:r>
              <a:rPr lang="zh-TW" altLang="en-US" dirty="0"/>
              <a:t>數據庫</a:t>
            </a:r>
          </a:p>
        </p:txBody>
      </p:sp>
      <p:pic>
        <p:nvPicPr>
          <p:cNvPr id="5" name="圖片 4">
            <a:extLst>
              <a:ext uri="{FF2B5EF4-FFF2-40B4-BE49-F238E27FC236}">
                <a16:creationId xmlns:a16="http://schemas.microsoft.com/office/drawing/2014/main" id="{8CE0ADA1-D05B-0F88-FBC8-83B3A545F5CB}"/>
              </a:ext>
            </a:extLst>
          </p:cNvPr>
          <p:cNvPicPr>
            <a:picLocks noChangeAspect="1"/>
          </p:cNvPicPr>
          <p:nvPr/>
        </p:nvPicPr>
        <p:blipFill>
          <a:blip r:embed="rId2"/>
          <a:stretch>
            <a:fillRect/>
          </a:stretch>
        </p:blipFill>
        <p:spPr>
          <a:xfrm>
            <a:off x="2323573" y="3438143"/>
            <a:ext cx="7544853" cy="2734057"/>
          </a:xfrm>
          <a:prstGeom prst="rect">
            <a:avLst/>
          </a:prstGeom>
        </p:spPr>
      </p:pic>
    </p:spTree>
    <p:extLst>
      <p:ext uri="{BB962C8B-B14F-4D97-AF65-F5344CB8AC3E}">
        <p14:creationId xmlns:p14="http://schemas.microsoft.com/office/powerpoint/2010/main" val="3136156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E97D7E-59C2-329B-C8C8-273067E062FD}"/>
              </a:ext>
            </a:extLst>
          </p:cNvPr>
          <p:cNvSpPr>
            <a:spLocks noGrp="1"/>
          </p:cNvSpPr>
          <p:nvPr>
            <p:ph type="title"/>
          </p:nvPr>
        </p:nvSpPr>
        <p:spPr/>
        <p:txBody>
          <a:bodyPr/>
          <a:lstStyle/>
          <a:p>
            <a:r>
              <a:rPr lang="zh-TW" altLang="en-US" dirty="0"/>
              <a:t>創建向量嵌入</a:t>
            </a:r>
            <a:br>
              <a:rPr lang="zh-TW" altLang="en-US" dirty="0"/>
            </a:br>
            <a:endParaRPr lang="zh-TW" altLang="en-US" dirty="0"/>
          </a:p>
        </p:txBody>
      </p:sp>
      <p:sp>
        <p:nvSpPr>
          <p:cNvPr id="3" name="內容版面配置區 2">
            <a:extLst>
              <a:ext uri="{FF2B5EF4-FFF2-40B4-BE49-F238E27FC236}">
                <a16:creationId xmlns:a16="http://schemas.microsoft.com/office/drawing/2014/main" id="{11CF6E32-1141-9813-8A3E-6E7E5DEEEBD0}"/>
              </a:ext>
            </a:extLst>
          </p:cNvPr>
          <p:cNvSpPr>
            <a:spLocks noGrp="1"/>
          </p:cNvSpPr>
          <p:nvPr>
            <p:ph idx="1"/>
          </p:nvPr>
        </p:nvSpPr>
        <p:spPr>
          <a:xfrm>
            <a:off x="1371600" y="2286000"/>
            <a:ext cx="2461491" cy="3581400"/>
          </a:xfrm>
        </p:spPr>
        <p:txBody>
          <a:bodyPr/>
          <a:lstStyle/>
          <a:p>
            <a:pPr>
              <a:buFont typeface="Arial" panose="020B0604020202020204" pitchFamily="34" charset="0"/>
              <a:buChar char="•"/>
            </a:pPr>
            <a:r>
              <a:rPr lang="zh-TW" altLang="en-US" dirty="0"/>
              <a:t>使用</a:t>
            </a:r>
            <a:r>
              <a:rPr lang="en-US" altLang="zh-TW" dirty="0"/>
              <a:t>Hugging Face</a:t>
            </a:r>
            <a:r>
              <a:rPr lang="zh-TW" altLang="en-US" dirty="0"/>
              <a:t>的嵌入模型為文本生成向量表示</a:t>
            </a:r>
          </a:p>
          <a:p>
            <a:pPr>
              <a:buFont typeface="Arial" panose="020B0604020202020204" pitchFamily="34" charset="0"/>
              <a:buChar char="•"/>
            </a:pPr>
            <a:r>
              <a:rPr lang="zh-TW" altLang="en-US" dirty="0"/>
              <a:t>將這些向量嵌入存儲在</a:t>
            </a:r>
            <a:r>
              <a:rPr lang="en-US" altLang="zh-TW" dirty="0"/>
              <a:t>Neo4j</a:t>
            </a:r>
            <a:r>
              <a:rPr lang="zh-TW" altLang="en-US" dirty="0"/>
              <a:t>中</a:t>
            </a:r>
          </a:p>
        </p:txBody>
      </p:sp>
      <p:pic>
        <p:nvPicPr>
          <p:cNvPr id="5" name="圖片 4">
            <a:extLst>
              <a:ext uri="{FF2B5EF4-FFF2-40B4-BE49-F238E27FC236}">
                <a16:creationId xmlns:a16="http://schemas.microsoft.com/office/drawing/2014/main" id="{27B4B7A3-41C7-6BD7-D518-78C9B4992698}"/>
              </a:ext>
            </a:extLst>
          </p:cNvPr>
          <p:cNvPicPr>
            <a:picLocks noChangeAspect="1"/>
          </p:cNvPicPr>
          <p:nvPr/>
        </p:nvPicPr>
        <p:blipFill>
          <a:blip r:embed="rId2"/>
          <a:stretch>
            <a:fillRect/>
          </a:stretch>
        </p:blipFill>
        <p:spPr>
          <a:xfrm>
            <a:off x="4372182" y="1690354"/>
            <a:ext cx="7363853" cy="4772691"/>
          </a:xfrm>
          <a:prstGeom prst="rect">
            <a:avLst/>
          </a:prstGeom>
        </p:spPr>
      </p:pic>
    </p:spTree>
    <p:extLst>
      <p:ext uri="{BB962C8B-B14F-4D97-AF65-F5344CB8AC3E}">
        <p14:creationId xmlns:p14="http://schemas.microsoft.com/office/powerpoint/2010/main" val="3403269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62A6FD-0F15-9592-E106-7E047B3706A8}"/>
              </a:ext>
            </a:extLst>
          </p:cNvPr>
          <p:cNvSpPr>
            <a:spLocks noGrp="1"/>
          </p:cNvSpPr>
          <p:nvPr>
            <p:ph type="title"/>
          </p:nvPr>
        </p:nvSpPr>
        <p:spPr/>
        <p:txBody>
          <a:bodyPr/>
          <a:lstStyle/>
          <a:p>
            <a:r>
              <a:rPr lang="zh-TW" altLang="en-US" dirty="0"/>
              <a:t>知識圖譜創建結果</a:t>
            </a:r>
          </a:p>
        </p:txBody>
      </p:sp>
      <p:pic>
        <p:nvPicPr>
          <p:cNvPr id="5" name="圖片 4" descr="一張含有 螢幕擷取畫面, 文字, 多媒體軟體, 繪圖軟體 的圖片&#10;&#10;自動產生的描述">
            <a:extLst>
              <a:ext uri="{FF2B5EF4-FFF2-40B4-BE49-F238E27FC236}">
                <a16:creationId xmlns:a16="http://schemas.microsoft.com/office/drawing/2014/main" id="{D4ADA330-B954-C9AD-D103-1D8FF0C33D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600" y="1624281"/>
            <a:ext cx="8220364" cy="4403766"/>
          </a:xfrm>
          <a:prstGeom prst="rect">
            <a:avLst/>
          </a:prstGeom>
        </p:spPr>
      </p:pic>
    </p:spTree>
    <p:extLst>
      <p:ext uri="{BB962C8B-B14F-4D97-AF65-F5344CB8AC3E}">
        <p14:creationId xmlns:p14="http://schemas.microsoft.com/office/powerpoint/2010/main" val="3115259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ACF6DB-F698-95BA-02D9-6D55AB13642E}"/>
              </a:ext>
            </a:extLst>
          </p:cNvPr>
          <p:cNvSpPr>
            <a:spLocks noGrp="1"/>
          </p:cNvSpPr>
          <p:nvPr>
            <p:ph type="title"/>
          </p:nvPr>
        </p:nvSpPr>
        <p:spPr/>
        <p:txBody>
          <a:bodyPr/>
          <a:lstStyle/>
          <a:p>
            <a:r>
              <a:rPr lang="zh-TW" altLang="en-US" dirty="0"/>
              <a:t>目標和工具</a:t>
            </a:r>
          </a:p>
        </p:txBody>
      </p:sp>
      <p:sp>
        <p:nvSpPr>
          <p:cNvPr id="3" name="內容版面配置區 2">
            <a:extLst>
              <a:ext uri="{FF2B5EF4-FFF2-40B4-BE49-F238E27FC236}">
                <a16:creationId xmlns:a16="http://schemas.microsoft.com/office/drawing/2014/main" id="{CB92A362-A9ED-3C15-FFE0-FCCA5829E5F0}"/>
              </a:ext>
            </a:extLst>
          </p:cNvPr>
          <p:cNvSpPr>
            <a:spLocks noGrp="1"/>
          </p:cNvSpPr>
          <p:nvPr>
            <p:ph idx="1"/>
          </p:nvPr>
        </p:nvSpPr>
        <p:spPr/>
        <p:txBody>
          <a:bodyPr>
            <a:normAutofit/>
          </a:bodyPr>
          <a:lstStyle/>
          <a:p>
            <a:r>
              <a:rPr lang="en-US" altLang="zh-TW" sz="2400" dirty="0"/>
              <a:t>Neo4j</a:t>
            </a:r>
            <a:r>
              <a:rPr lang="zh-TW" altLang="en-US" sz="2400" dirty="0"/>
              <a:t>、</a:t>
            </a:r>
            <a:r>
              <a:rPr lang="en-US" altLang="zh-TW" sz="2400" dirty="0" err="1"/>
              <a:t>LangChain</a:t>
            </a:r>
            <a:r>
              <a:rPr lang="en-US" altLang="zh-TW" sz="2400" dirty="0"/>
              <a:t> </a:t>
            </a:r>
            <a:r>
              <a:rPr lang="zh-TW" altLang="en-US" sz="2400" dirty="0"/>
              <a:t>和 </a:t>
            </a:r>
            <a:r>
              <a:rPr lang="en-US" altLang="zh-TW" sz="2400" dirty="0"/>
              <a:t>Llama 3 </a:t>
            </a:r>
            <a:r>
              <a:rPr lang="zh-TW" altLang="en-US" sz="2400" dirty="0"/>
              <a:t>建立醫療保健知識圖譜 </a:t>
            </a:r>
            <a:r>
              <a:rPr lang="en-US" altLang="zh-TW" sz="2400" dirty="0"/>
              <a:t>RAG</a:t>
            </a:r>
          </a:p>
          <a:p>
            <a:r>
              <a:rPr lang="zh-TW" altLang="en-US" sz="2400" dirty="0"/>
              <a:t>使用工具</a:t>
            </a:r>
            <a:r>
              <a:rPr lang="en-US" altLang="zh-TW" sz="2400" dirty="0"/>
              <a:t>: Neo4j, </a:t>
            </a:r>
            <a:r>
              <a:rPr lang="en-US" altLang="zh-TW" sz="2400" dirty="0" err="1"/>
              <a:t>LangChain</a:t>
            </a:r>
            <a:r>
              <a:rPr lang="en-US" altLang="zh-TW" sz="2400" dirty="0"/>
              <a:t>, Hugging Face</a:t>
            </a:r>
            <a:r>
              <a:rPr lang="zh-TW" altLang="en-US" sz="2400" dirty="0"/>
              <a:t>數據集</a:t>
            </a:r>
            <a:r>
              <a:rPr lang="en-US" altLang="zh-TW" sz="2400" dirty="0"/>
              <a:t>, </a:t>
            </a:r>
            <a:r>
              <a:rPr lang="en-US" altLang="zh-TW" sz="2400" dirty="0" err="1"/>
              <a:t>Ollama</a:t>
            </a:r>
            <a:endParaRPr lang="en-US" altLang="zh-TW" sz="2400" dirty="0"/>
          </a:p>
        </p:txBody>
      </p:sp>
    </p:spTree>
    <p:extLst>
      <p:ext uri="{BB962C8B-B14F-4D97-AF65-F5344CB8AC3E}">
        <p14:creationId xmlns:p14="http://schemas.microsoft.com/office/powerpoint/2010/main" val="3984422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62A6FD-0F15-9592-E106-7E047B3706A8}"/>
              </a:ext>
            </a:extLst>
          </p:cNvPr>
          <p:cNvSpPr>
            <a:spLocks noGrp="1"/>
          </p:cNvSpPr>
          <p:nvPr>
            <p:ph type="title"/>
          </p:nvPr>
        </p:nvSpPr>
        <p:spPr/>
        <p:txBody>
          <a:bodyPr/>
          <a:lstStyle/>
          <a:p>
            <a:r>
              <a:rPr lang="zh-TW" altLang="en-US" dirty="0"/>
              <a:t>知識圖譜創建結果</a:t>
            </a:r>
          </a:p>
        </p:txBody>
      </p:sp>
      <p:pic>
        <p:nvPicPr>
          <p:cNvPr id="4" name="圖片 3">
            <a:extLst>
              <a:ext uri="{FF2B5EF4-FFF2-40B4-BE49-F238E27FC236}">
                <a16:creationId xmlns:a16="http://schemas.microsoft.com/office/drawing/2014/main" id="{67BE0855-F0E7-2837-22B5-69C12D44C9BC}"/>
              </a:ext>
            </a:extLst>
          </p:cNvPr>
          <p:cNvPicPr>
            <a:picLocks noChangeAspect="1"/>
          </p:cNvPicPr>
          <p:nvPr/>
        </p:nvPicPr>
        <p:blipFill>
          <a:blip r:embed="rId2"/>
          <a:stretch>
            <a:fillRect/>
          </a:stretch>
        </p:blipFill>
        <p:spPr>
          <a:xfrm>
            <a:off x="1791855" y="1561607"/>
            <a:ext cx="8608290" cy="5092724"/>
          </a:xfrm>
          <a:prstGeom prst="rect">
            <a:avLst/>
          </a:prstGeom>
        </p:spPr>
      </p:pic>
    </p:spTree>
    <p:extLst>
      <p:ext uri="{BB962C8B-B14F-4D97-AF65-F5344CB8AC3E}">
        <p14:creationId xmlns:p14="http://schemas.microsoft.com/office/powerpoint/2010/main" val="189731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62A6FD-0F15-9592-E106-7E047B3706A8}"/>
              </a:ext>
            </a:extLst>
          </p:cNvPr>
          <p:cNvSpPr>
            <a:spLocks noGrp="1"/>
          </p:cNvSpPr>
          <p:nvPr>
            <p:ph type="title"/>
          </p:nvPr>
        </p:nvSpPr>
        <p:spPr/>
        <p:txBody>
          <a:bodyPr/>
          <a:lstStyle/>
          <a:p>
            <a:r>
              <a:rPr lang="zh-TW" altLang="en-US" dirty="0"/>
              <a:t>知識圖譜創建結果</a:t>
            </a:r>
          </a:p>
        </p:txBody>
      </p:sp>
      <p:pic>
        <p:nvPicPr>
          <p:cNvPr id="5" name="圖片 4">
            <a:extLst>
              <a:ext uri="{FF2B5EF4-FFF2-40B4-BE49-F238E27FC236}">
                <a16:creationId xmlns:a16="http://schemas.microsoft.com/office/drawing/2014/main" id="{3D37887F-3FFB-DCBC-5507-CDDA096CB854}"/>
              </a:ext>
            </a:extLst>
          </p:cNvPr>
          <p:cNvPicPr>
            <a:picLocks noChangeAspect="1"/>
          </p:cNvPicPr>
          <p:nvPr/>
        </p:nvPicPr>
        <p:blipFill>
          <a:blip r:embed="rId2"/>
          <a:stretch>
            <a:fillRect/>
          </a:stretch>
        </p:blipFill>
        <p:spPr>
          <a:xfrm>
            <a:off x="2262909" y="1915427"/>
            <a:ext cx="7666182" cy="4394126"/>
          </a:xfrm>
          <a:prstGeom prst="rect">
            <a:avLst/>
          </a:prstGeom>
        </p:spPr>
      </p:pic>
    </p:spTree>
    <p:extLst>
      <p:ext uri="{BB962C8B-B14F-4D97-AF65-F5344CB8AC3E}">
        <p14:creationId xmlns:p14="http://schemas.microsoft.com/office/powerpoint/2010/main" val="4105960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zh-TW" altLang="en-US"/>
            </a:p>
          </p:txBody>
        </p:sp>
        <p:sp>
          <p:nvSpPr>
            <p:cNvPr id="10"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zh-TW" altLang="en-US"/>
            </a:p>
          </p:txBody>
        </p:sp>
      </p:grpSp>
      <p:sp useBgFill="1">
        <p:nvSpPr>
          <p:cNvPr id="12" name="Rectangle 11">
            <a:extLst>
              <a:ext uri="{FF2B5EF4-FFF2-40B4-BE49-F238E27FC236}">
                <a16:creationId xmlns:a16="http://schemas.microsoft.com/office/drawing/2014/main" id="{9ECB0E0D-AC1B-4E83-84EA-237BFA2063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6DCB3B1-E1A7-4510-831B-77C8EFF56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10132A3B-10CF-4EEB-BA1F-A63D2ED61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zh-TW" altLang="en-US"/>
            </a:p>
          </p:txBody>
        </p:sp>
        <p:sp>
          <p:nvSpPr>
            <p:cNvPr id="16" name="Freeform 6">
              <a:extLst>
                <a:ext uri="{FF2B5EF4-FFF2-40B4-BE49-F238E27FC236}">
                  <a16:creationId xmlns:a16="http://schemas.microsoft.com/office/drawing/2014/main" id="{014E52ED-3C51-46E6-BE4B-14FFAB2C3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zh-TW" altLang="en-US"/>
            </a:p>
          </p:txBody>
        </p:sp>
      </p:grpSp>
      <p:sp>
        <p:nvSpPr>
          <p:cNvPr id="2" name="標題 1">
            <a:extLst>
              <a:ext uri="{FF2B5EF4-FFF2-40B4-BE49-F238E27FC236}">
                <a16:creationId xmlns:a16="http://schemas.microsoft.com/office/drawing/2014/main" id="{96CB13F1-4E3D-C2EC-A8C3-3671D639D630}"/>
              </a:ext>
            </a:extLst>
          </p:cNvPr>
          <p:cNvSpPr>
            <a:spLocks noGrp="1"/>
          </p:cNvSpPr>
          <p:nvPr>
            <p:ph type="title"/>
          </p:nvPr>
        </p:nvSpPr>
        <p:spPr>
          <a:xfrm>
            <a:off x="1478521" y="1480930"/>
            <a:ext cx="5751537" cy="3848521"/>
          </a:xfrm>
        </p:spPr>
        <p:txBody>
          <a:bodyPr vert="horz" lIns="91440" tIns="45720" rIns="91440" bIns="45720" rtlCol="0" anchor="ctr">
            <a:normAutofit/>
          </a:bodyPr>
          <a:lstStyle/>
          <a:p>
            <a:pPr algn="r"/>
            <a:r>
              <a:rPr lang="zh-TW" altLang="en-US" sz="6600" cap="all" dirty="0"/>
              <a:t>查詢系統</a:t>
            </a:r>
            <a:br>
              <a:rPr lang="zh-TW" altLang="en-US" sz="6600" cap="all" dirty="0"/>
            </a:br>
            <a:endParaRPr lang="zh-TW" altLang="en-US" sz="6600" cap="all" dirty="0"/>
          </a:p>
        </p:txBody>
      </p:sp>
      <p:cxnSp>
        <p:nvCxnSpPr>
          <p:cNvPr id="18" name="Straight Connector 17">
            <a:extLst>
              <a:ext uri="{FF2B5EF4-FFF2-40B4-BE49-F238E27FC236}">
                <a16:creationId xmlns:a16="http://schemas.microsoft.com/office/drawing/2014/main" id="{6116DDC6-8F07-46CC-8751-E5C9346B2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74964" y="2388358"/>
            <a:ext cx="0" cy="1856096"/>
          </a:xfrm>
          <a:prstGeom prst="line">
            <a:avLst/>
          </a:prstGeom>
          <a:ln w="25400"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997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192573-640F-75F2-B72A-F53E74016F0D}"/>
              </a:ext>
            </a:extLst>
          </p:cNvPr>
          <p:cNvSpPr>
            <a:spLocks noGrp="1"/>
          </p:cNvSpPr>
          <p:nvPr>
            <p:ph type="title"/>
          </p:nvPr>
        </p:nvSpPr>
        <p:spPr/>
        <p:txBody>
          <a:bodyPr/>
          <a:lstStyle/>
          <a:p>
            <a:r>
              <a:rPr lang="zh-TW" altLang="en-US" dirty="0"/>
              <a:t>設置</a:t>
            </a:r>
            <a:r>
              <a:rPr lang="en-US" altLang="zh-TW" dirty="0" err="1"/>
              <a:t>RetrievalQA</a:t>
            </a:r>
            <a:r>
              <a:rPr lang="zh-TW" altLang="en-US" dirty="0"/>
              <a:t>鏈</a:t>
            </a:r>
            <a:br>
              <a:rPr lang="zh-TW" altLang="en-US" dirty="0"/>
            </a:br>
            <a:endParaRPr lang="zh-TW" altLang="en-US" dirty="0"/>
          </a:p>
        </p:txBody>
      </p:sp>
      <p:sp>
        <p:nvSpPr>
          <p:cNvPr id="3" name="內容版面配置區 2">
            <a:extLst>
              <a:ext uri="{FF2B5EF4-FFF2-40B4-BE49-F238E27FC236}">
                <a16:creationId xmlns:a16="http://schemas.microsoft.com/office/drawing/2014/main" id="{F1C8BB69-7673-F83B-6013-9BB26E2C6F11}"/>
              </a:ext>
            </a:extLst>
          </p:cNvPr>
          <p:cNvSpPr>
            <a:spLocks noGrp="1"/>
          </p:cNvSpPr>
          <p:nvPr>
            <p:ph idx="1"/>
          </p:nvPr>
        </p:nvSpPr>
        <p:spPr/>
        <p:txBody>
          <a:bodyPr/>
          <a:lstStyle/>
          <a:p>
            <a:pPr>
              <a:buFont typeface="Arial" panose="020B0604020202020204" pitchFamily="34" charset="0"/>
              <a:buChar char="•"/>
            </a:pPr>
            <a:r>
              <a:rPr lang="zh-TW" altLang="en-US" dirty="0"/>
              <a:t>使用</a:t>
            </a:r>
            <a:r>
              <a:rPr lang="en-US" altLang="zh-TW" dirty="0" err="1"/>
              <a:t>LangChain</a:t>
            </a:r>
            <a:r>
              <a:rPr lang="zh-TW" altLang="en-US" dirty="0"/>
              <a:t>的</a:t>
            </a:r>
            <a:r>
              <a:rPr lang="en-US" altLang="zh-TW" dirty="0" err="1"/>
              <a:t>RetrievalQA</a:t>
            </a:r>
            <a:r>
              <a:rPr lang="zh-TW" altLang="en-US" dirty="0"/>
              <a:t>組件創建問答系統</a:t>
            </a:r>
          </a:p>
          <a:p>
            <a:pPr lvl="1">
              <a:buFont typeface="Arial" panose="020B0604020202020204" pitchFamily="34" charset="0"/>
              <a:buChar char="•"/>
            </a:pPr>
            <a:r>
              <a:rPr lang="zh-TW" altLang="en-US" i="0" dirty="0"/>
              <a:t>整合語言模型和檢索器</a:t>
            </a:r>
            <a:endParaRPr lang="en-US" altLang="zh-TW" i="0" dirty="0"/>
          </a:p>
          <a:p>
            <a:pPr>
              <a:buFont typeface="Arial" panose="020B0604020202020204" pitchFamily="34" charset="0"/>
              <a:buChar char="•"/>
            </a:pPr>
            <a:r>
              <a:rPr lang="zh-TW" altLang="en-US" dirty="0"/>
              <a:t>與</a:t>
            </a:r>
            <a:r>
              <a:rPr lang="en-US" altLang="zh-TW" dirty="0"/>
              <a:t>Neo4j</a:t>
            </a:r>
            <a:r>
              <a:rPr lang="zh-TW" altLang="en-US" dirty="0"/>
              <a:t>向量索引的整合</a:t>
            </a:r>
            <a:endParaRPr lang="en-US" altLang="zh-TW" dirty="0"/>
          </a:p>
          <a:p>
            <a:pPr lvl="1">
              <a:buFont typeface="Arial" panose="020B0604020202020204" pitchFamily="34" charset="0"/>
              <a:buChar char="•"/>
            </a:pPr>
            <a:r>
              <a:rPr lang="zh-TW" altLang="en-US" i="0" dirty="0"/>
              <a:t>使用之前創建的</a:t>
            </a:r>
            <a:r>
              <a:rPr lang="en-US" altLang="zh-TW" i="0" dirty="0"/>
              <a:t>Neo4jVector</a:t>
            </a:r>
            <a:r>
              <a:rPr lang="zh-TW" altLang="en-US" i="0" dirty="0"/>
              <a:t>作為檢索器</a:t>
            </a:r>
          </a:p>
          <a:p>
            <a:pPr lvl="1">
              <a:buFont typeface="Arial" panose="020B0604020202020204" pitchFamily="34" charset="0"/>
              <a:buChar char="•"/>
            </a:pPr>
            <a:r>
              <a:rPr lang="zh-TW" altLang="en-US" i="0" dirty="0"/>
              <a:t>這允許系統在回答問題時利用知識圖譜和向量嵌入</a:t>
            </a:r>
          </a:p>
          <a:p>
            <a:pPr lvl="1">
              <a:buFont typeface="Arial" panose="020B0604020202020204" pitchFamily="34" charset="0"/>
              <a:buChar char="•"/>
            </a:pPr>
            <a:r>
              <a:rPr lang="zh-TW" altLang="en-US" i="0" dirty="0"/>
              <a:t>程式碼已包含在上面的</a:t>
            </a:r>
            <a:r>
              <a:rPr lang="en-US" altLang="zh-TW" i="0" dirty="0" err="1"/>
              <a:t>RetrievalQA</a:t>
            </a:r>
            <a:r>
              <a:rPr lang="zh-TW" altLang="en-US" i="0" dirty="0"/>
              <a:t>設置中</a:t>
            </a:r>
          </a:p>
          <a:p>
            <a:pPr>
              <a:buFont typeface="Arial" panose="020B0604020202020204" pitchFamily="34" charset="0"/>
              <a:buChar char="•"/>
            </a:pPr>
            <a:endParaRPr lang="zh-TW" altLang="en-US" dirty="0"/>
          </a:p>
        </p:txBody>
      </p:sp>
      <p:pic>
        <p:nvPicPr>
          <p:cNvPr id="5" name="圖片 4">
            <a:extLst>
              <a:ext uri="{FF2B5EF4-FFF2-40B4-BE49-F238E27FC236}">
                <a16:creationId xmlns:a16="http://schemas.microsoft.com/office/drawing/2014/main" id="{64BE5F21-AAB1-D2C0-662B-60725866CCD5}"/>
              </a:ext>
            </a:extLst>
          </p:cNvPr>
          <p:cNvPicPr>
            <a:picLocks noChangeAspect="1"/>
          </p:cNvPicPr>
          <p:nvPr/>
        </p:nvPicPr>
        <p:blipFill>
          <a:blip r:embed="rId2"/>
          <a:stretch>
            <a:fillRect/>
          </a:stretch>
        </p:blipFill>
        <p:spPr>
          <a:xfrm>
            <a:off x="3690602" y="4786785"/>
            <a:ext cx="4810796" cy="1514686"/>
          </a:xfrm>
          <a:prstGeom prst="rect">
            <a:avLst/>
          </a:prstGeom>
        </p:spPr>
      </p:pic>
    </p:spTree>
    <p:extLst>
      <p:ext uri="{BB962C8B-B14F-4D97-AF65-F5344CB8AC3E}">
        <p14:creationId xmlns:p14="http://schemas.microsoft.com/office/powerpoint/2010/main" val="292297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zh-TW" altLang="en-US"/>
            </a:p>
          </p:txBody>
        </p:sp>
        <p:sp>
          <p:nvSpPr>
            <p:cNvPr id="10"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zh-TW" altLang="en-US"/>
            </a:p>
          </p:txBody>
        </p:sp>
      </p:grpSp>
      <p:sp useBgFill="1">
        <p:nvSpPr>
          <p:cNvPr id="12" name="Rectangle 11">
            <a:extLst>
              <a:ext uri="{FF2B5EF4-FFF2-40B4-BE49-F238E27FC236}">
                <a16:creationId xmlns:a16="http://schemas.microsoft.com/office/drawing/2014/main" id="{9ECB0E0D-AC1B-4E83-84EA-237BFA2063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6DCB3B1-E1A7-4510-831B-77C8EFF56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10132A3B-10CF-4EEB-BA1F-A63D2ED61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zh-TW" altLang="en-US"/>
            </a:p>
          </p:txBody>
        </p:sp>
        <p:sp>
          <p:nvSpPr>
            <p:cNvPr id="16" name="Freeform 6">
              <a:extLst>
                <a:ext uri="{FF2B5EF4-FFF2-40B4-BE49-F238E27FC236}">
                  <a16:creationId xmlns:a16="http://schemas.microsoft.com/office/drawing/2014/main" id="{014E52ED-3C51-46E6-BE4B-14FFAB2C3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zh-TW" altLang="en-US"/>
            </a:p>
          </p:txBody>
        </p:sp>
      </p:grpSp>
      <p:sp>
        <p:nvSpPr>
          <p:cNvPr id="2" name="標題 1">
            <a:extLst>
              <a:ext uri="{FF2B5EF4-FFF2-40B4-BE49-F238E27FC236}">
                <a16:creationId xmlns:a16="http://schemas.microsoft.com/office/drawing/2014/main" id="{67F6EECD-4A3A-62FC-F54D-309C9F2FC5C2}"/>
              </a:ext>
            </a:extLst>
          </p:cNvPr>
          <p:cNvSpPr>
            <a:spLocks noGrp="1"/>
          </p:cNvSpPr>
          <p:nvPr>
            <p:ph type="title"/>
          </p:nvPr>
        </p:nvSpPr>
        <p:spPr>
          <a:xfrm>
            <a:off x="1478521" y="1480930"/>
            <a:ext cx="5751537" cy="3848521"/>
          </a:xfrm>
        </p:spPr>
        <p:txBody>
          <a:bodyPr vert="horz" lIns="91440" tIns="45720" rIns="91440" bIns="45720" rtlCol="0" anchor="ctr">
            <a:normAutofit/>
          </a:bodyPr>
          <a:lstStyle/>
          <a:p>
            <a:pPr algn="r"/>
            <a:r>
              <a:rPr lang="zh-TW" altLang="en-US" sz="6600" cap="all" dirty="0"/>
              <a:t>用戶界面</a:t>
            </a:r>
            <a:br>
              <a:rPr lang="zh-TW" altLang="en-US" sz="6600" cap="all" dirty="0"/>
            </a:br>
            <a:endParaRPr lang="zh-TW" altLang="en-US" sz="6600" cap="all" dirty="0"/>
          </a:p>
        </p:txBody>
      </p:sp>
      <p:cxnSp>
        <p:nvCxnSpPr>
          <p:cNvPr id="18" name="Straight Connector 17">
            <a:extLst>
              <a:ext uri="{FF2B5EF4-FFF2-40B4-BE49-F238E27FC236}">
                <a16:creationId xmlns:a16="http://schemas.microsoft.com/office/drawing/2014/main" id="{6116DDC6-8F07-46CC-8751-E5C9346B2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74964" y="2388358"/>
            <a:ext cx="0" cy="1856096"/>
          </a:xfrm>
          <a:prstGeom prst="line">
            <a:avLst/>
          </a:prstGeom>
          <a:ln w="25400"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786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AB5A4B-8225-486B-FF65-408DDAFF0172}"/>
              </a:ext>
            </a:extLst>
          </p:cNvPr>
          <p:cNvSpPr>
            <a:spLocks noGrp="1"/>
          </p:cNvSpPr>
          <p:nvPr>
            <p:ph type="title"/>
          </p:nvPr>
        </p:nvSpPr>
        <p:spPr/>
        <p:txBody>
          <a:bodyPr/>
          <a:lstStyle/>
          <a:p>
            <a:r>
              <a:rPr lang="zh-TW" altLang="en-US" dirty="0"/>
              <a:t>用於查詢患者詳情的</a:t>
            </a:r>
            <a:r>
              <a:rPr lang="en-US" altLang="zh-TW" dirty="0" err="1"/>
              <a:t>Gradio</a:t>
            </a:r>
            <a:r>
              <a:rPr lang="zh-TW" altLang="en-US" dirty="0"/>
              <a:t>界面</a:t>
            </a:r>
            <a:br>
              <a:rPr lang="zh-TW" altLang="en-US" dirty="0"/>
            </a:br>
            <a:endParaRPr lang="zh-TW" altLang="en-US" dirty="0"/>
          </a:p>
        </p:txBody>
      </p:sp>
      <p:sp>
        <p:nvSpPr>
          <p:cNvPr id="3" name="內容版面配置區 2">
            <a:extLst>
              <a:ext uri="{FF2B5EF4-FFF2-40B4-BE49-F238E27FC236}">
                <a16:creationId xmlns:a16="http://schemas.microsoft.com/office/drawing/2014/main" id="{7388B7E2-C6F8-9E3E-74F9-DCFFC5177CFA}"/>
              </a:ext>
            </a:extLst>
          </p:cNvPr>
          <p:cNvSpPr>
            <a:spLocks noGrp="1"/>
          </p:cNvSpPr>
          <p:nvPr>
            <p:ph idx="1"/>
          </p:nvPr>
        </p:nvSpPr>
        <p:spPr>
          <a:xfrm>
            <a:off x="1371600" y="2286000"/>
            <a:ext cx="2332182" cy="3581400"/>
          </a:xfrm>
        </p:spPr>
        <p:txBody>
          <a:bodyPr/>
          <a:lstStyle/>
          <a:p>
            <a:pPr>
              <a:buFont typeface="Arial" panose="020B0604020202020204" pitchFamily="34" charset="0"/>
              <a:buChar char="•"/>
            </a:pPr>
            <a:r>
              <a:rPr lang="zh-TW" altLang="en-US" dirty="0"/>
              <a:t>使用</a:t>
            </a:r>
            <a:r>
              <a:rPr lang="en-US" altLang="zh-TW" dirty="0" err="1"/>
              <a:t>Gradio</a:t>
            </a:r>
            <a:r>
              <a:rPr lang="zh-TW" altLang="en-US" dirty="0"/>
              <a:t>創建簡單的</a:t>
            </a:r>
            <a:r>
              <a:rPr lang="en-US" altLang="zh-TW" dirty="0"/>
              <a:t>Web</a:t>
            </a:r>
            <a:r>
              <a:rPr lang="zh-TW" altLang="en-US" dirty="0"/>
              <a:t>界面</a:t>
            </a:r>
          </a:p>
          <a:p>
            <a:pPr>
              <a:buFont typeface="Arial" panose="020B0604020202020204" pitchFamily="34" charset="0"/>
              <a:buChar char="•"/>
            </a:pPr>
            <a:r>
              <a:rPr lang="zh-TW" altLang="en-US" dirty="0"/>
              <a:t>允許用戶輸入文本查詢並顯示回答</a:t>
            </a:r>
          </a:p>
        </p:txBody>
      </p:sp>
      <p:pic>
        <p:nvPicPr>
          <p:cNvPr id="5" name="圖片 4">
            <a:extLst>
              <a:ext uri="{FF2B5EF4-FFF2-40B4-BE49-F238E27FC236}">
                <a16:creationId xmlns:a16="http://schemas.microsoft.com/office/drawing/2014/main" id="{A4C58BA3-C5EF-002F-DBED-B58852FED600}"/>
              </a:ext>
            </a:extLst>
          </p:cNvPr>
          <p:cNvPicPr>
            <a:picLocks noChangeAspect="1"/>
          </p:cNvPicPr>
          <p:nvPr/>
        </p:nvPicPr>
        <p:blipFill>
          <a:blip r:embed="rId2"/>
          <a:stretch>
            <a:fillRect/>
          </a:stretch>
        </p:blipFill>
        <p:spPr>
          <a:xfrm>
            <a:off x="4521290" y="1829196"/>
            <a:ext cx="6973273" cy="4677428"/>
          </a:xfrm>
          <a:prstGeom prst="rect">
            <a:avLst/>
          </a:prstGeom>
        </p:spPr>
      </p:pic>
    </p:spTree>
    <p:extLst>
      <p:ext uri="{BB962C8B-B14F-4D97-AF65-F5344CB8AC3E}">
        <p14:creationId xmlns:p14="http://schemas.microsoft.com/office/powerpoint/2010/main" val="3430212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48E675-D881-5F04-9025-02CD93620FB7}"/>
              </a:ext>
            </a:extLst>
          </p:cNvPr>
          <p:cNvSpPr>
            <a:spLocks noGrp="1"/>
          </p:cNvSpPr>
          <p:nvPr>
            <p:ph type="title"/>
          </p:nvPr>
        </p:nvSpPr>
        <p:spPr/>
        <p:txBody>
          <a:bodyPr/>
          <a:lstStyle/>
          <a:p>
            <a:r>
              <a:rPr lang="en-US" altLang="zh-TW" dirty="0" err="1"/>
              <a:t>Gradio</a:t>
            </a:r>
            <a:r>
              <a:rPr lang="zh-TW" altLang="en-US" dirty="0"/>
              <a:t>界面</a:t>
            </a:r>
          </a:p>
        </p:txBody>
      </p:sp>
      <p:sp>
        <p:nvSpPr>
          <p:cNvPr id="3" name="內容版面配置區 2">
            <a:extLst>
              <a:ext uri="{FF2B5EF4-FFF2-40B4-BE49-F238E27FC236}">
                <a16:creationId xmlns:a16="http://schemas.microsoft.com/office/drawing/2014/main" id="{822C0B56-9387-A703-E22C-96EA8D308CB8}"/>
              </a:ext>
            </a:extLst>
          </p:cNvPr>
          <p:cNvSpPr>
            <a:spLocks noGrp="1"/>
          </p:cNvSpPr>
          <p:nvPr>
            <p:ph idx="1"/>
          </p:nvPr>
        </p:nvSpPr>
        <p:spPr>
          <a:xfrm>
            <a:off x="1371601" y="2286000"/>
            <a:ext cx="2729060" cy="3581400"/>
          </a:xfrm>
        </p:spPr>
        <p:txBody>
          <a:bodyPr/>
          <a:lstStyle/>
          <a:p>
            <a:r>
              <a:rPr lang="zh-TW" altLang="en-US" dirty="0"/>
              <a:t>輸入</a:t>
            </a:r>
            <a:r>
              <a:rPr lang="en-US" altLang="zh-TW" dirty="0"/>
              <a:t>: </a:t>
            </a:r>
            <a:r>
              <a:rPr lang="zh-TW" altLang="en-US" dirty="0"/>
              <a:t>文本查詢</a:t>
            </a:r>
            <a:endParaRPr lang="en-US" altLang="zh-TW" dirty="0"/>
          </a:p>
          <a:p>
            <a:pPr>
              <a:buFont typeface="Arial" panose="020B0604020202020204" pitchFamily="34" charset="0"/>
              <a:buChar char="•"/>
            </a:pPr>
            <a:r>
              <a:rPr lang="zh-TW" altLang="en-US" dirty="0"/>
              <a:t>用戶可以在文本框中輸入自然語言問題</a:t>
            </a:r>
          </a:p>
          <a:p>
            <a:pPr>
              <a:buFont typeface="Arial" panose="020B0604020202020204" pitchFamily="34" charset="0"/>
              <a:buChar char="•"/>
            </a:pPr>
            <a:r>
              <a:rPr lang="zh-TW" altLang="en-US" dirty="0"/>
              <a:t>例如</a:t>
            </a:r>
            <a:r>
              <a:rPr lang="en-US" altLang="zh-TW" dirty="0"/>
              <a:t>: "</a:t>
            </a:r>
            <a:r>
              <a:rPr lang="zh-TW" altLang="en-US" dirty="0"/>
              <a:t>患者</a:t>
            </a:r>
            <a:r>
              <a:rPr lang="en-US" altLang="zh-TW" dirty="0"/>
              <a:t>ID</a:t>
            </a:r>
            <a:r>
              <a:rPr lang="zh-TW" altLang="en-US" dirty="0"/>
              <a:t>為</a:t>
            </a:r>
            <a:r>
              <a:rPr lang="en-US" altLang="zh-TW" dirty="0"/>
              <a:t>33070</a:t>
            </a:r>
            <a:r>
              <a:rPr lang="zh-TW" altLang="en-US" dirty="0"/>
              <a:t>的病人有什麼健康狀況</a:t>
            </a:r>
            <a:r>
              <a:rPr lang="en-US" altLang="zh-TW" dirty="0"/>
              <a:t>?"</a:t>
            </a:r>
          </a:p>
        </p:txBody>
      </p:sp>
      <p:pic>
        <p:nvPicPr>
          <p:cNvPr id="8" name="圖片 7">
            <a:extLst>
              <a:ext uri="{FF2B5EF4-FFF2-40B4-BE49-F238E27FC236}">
                <a16:creationId xmlns:a16="http://schemas.microsoft.com/office/drawing/2014/main" id="{7F2482B8-AC51-1163-B55D-EB80B2068503}"/>
              </a:ext>
            </a:extLst>
          </p:cNvPr>
          <p:cNvPicPr>
            <a:picLocks noChangeAspect="1"/>
          </p:cNvPicPr>
          <p:nvPr/>
        </p:nvPicPr>
        <p:blipFill>
          <a:blip r:embed="rId2"/>
          <a:stretch>
            <a:fillRect/>
          </a:stretch>
        </p:blipFill>
        <p:spPr>
          <a:xfrm>
            <a:off x="5085358" y="1500999"/>
            <a:ext cx="7106642" cy="4553585"/>
          </a:xfrm>
          <a:prstGeom prst="rect">
            <a:avLst/>
          </a:prstGeom>
        </p:spPr>
      </p:pic>
    </p:spTree>
    <p:extLst>
      <p:ext uri="{BB962C8B-B14F-4D97-AF65-F5344CB8AC3E}">
        <p14:creationId xmlns:p14="http://schemas.microsoft.com/office/powerpoint/2010/main" val="3526511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48E675-D881-5F04-9025-02CD93620FB7}"/>
              </a:ext>
            </a:extLst>
          </p:cNvPr>
          <p:cNvSpPr>
            <a:spLocks noGrp="1"/>
          </p:cNvSpPr>
          <p:nvPr>
            <p:ph type="title"/>
          </p:nvPr>
        </p:nvSpPr>
        <p:spPr/>
        <p:txBody>
          <a:bodyPr/>
          <a:lstStyle/>
          <a:p>
            <a:r>
              <a:rPr lang="en-US" altLang="zh-TW" dirty="0" err="1"/>
              <a:t>Gradio</a:t>
            </a:r>
            <a:r>
              <a:rPr lang="zh-TW" altLang="en-US" dirty="0"/>
              <a:t>界面</a:t>
            </a:r>
          </a:p>
        </p:txBody>
      </p:sp>
      <p:sp>
        <p:nvSpPr>
          <p:cNvPr id="3" name="內容版面配置區 2">
            <a:extLst>
              <a:ext uri="{FF2B5EF4-FFF2-40B4-BE49-F238E27FC236}">
                <a16:creationId xmlns:a16="http://schemas.microsoft.com/office/drawing/2014/main" id="{822C0B56-9387-A703-E22C-96EA8D308CB8}"/>
              </a:ext>
            </a:extLst>
          </p:cNvPr>
          <p:cNvSpPr>
            <a:spLocks noGrp="1"/>
          </p:cNvSpPr>
          <p:nvPr>
            <p:ph idx="1"/>
          </p:nvPr>
        </p:nvSpPr>
        <p:spPr>
          <a:xfrm>
            <a:off x="1371601" y="2286000"/>
            <a:ext cx="2729060" cy="3581400"/>
          </a:xfrm>
        </p:spPr>
        <p:txBody>
          <a:bodyPr/>
          <a:lstStyle/>
          <a:p>
            <a:r>
              <a:rPr lang="zh-TW" altLang="en-US" dirty="0"/>
              <a:t>輸出</a:t>
            </a:r>
            <a:r>
              <a:rPr lang="en-US" altLang="zh-TW" dirty="0"/>
              <a:t>: </a:t>
            </a:r>
            <a:r>
              <a:rPr lang="zh-TW" altLang="en-US" dirty="0"/>
              <a:t>基於知識圖譜的回答</a:t>
            </a:r>
            <a:endParaRPr lang="en-US" altLang="zh-TW" dirty="0"/>
          </a:p>
          <a:p>
            <a:pPr>
              <a:buFont typeface="Arial" panose="020B0604020202020204" pitchFamily="34" charset="0"/>
              <a:buChar char="•"/>
            </a:pPr>
            <a:r>
              <a:rPr lang="zh-TW" altLang="en-US" dirty="0"/>
              <a:t>系統將查詢處理並返回基於知識圖譜的回答</a:t>
            </a:r>
          </a:p>
          <a:p>
            <a:pPr>
              <a:buFont typeface="Arial" panose="020B0604020202020204" pitchFamily="34" charset="0"/>
              <a:buChar char="•"/>
            </a:pPr>
            <a:r>
              <a:rPr lang="zh-TW" altLang="en-US" dirty="0"/>
              <a:t>回答將顯示在界面的輸出文本框中</a:t>
            </a:r>
          </a:p>
          <a:p>
            <a:pPr marL="0" indent="0">
              <a:buNone/>
            </a:pPr>
            <a:endParaRPr lang="en-US" altLang="zh-TW" dirty="0"/>
          </a:p>
        </p:txBody>
      </p:sp>
      <p:pic>
        <p:nvPicPr>
          <p:cNvPr id="5" name="圖片 4">
            <a:extLst>
              <a:ext uri="{FF2B5EF4-FFF2-40B4-BE49-F238E27FC236}">
                <a16:creationId xmlns:a16="http://schemas.microsoft.com/office/drawing/2014/main" id="{7805B18B-947E-BA2B-0801-C00C67ABA6E3}"/>
              </a:ext>
            </a:extLst>
          </p:cNvPr>
          <p:cNvPicPr>
            <a:picLocks noChangeAspect="1"/>
          </p:cNvPicPr>
          <p:nvPr/>
        </p:nvPicPr>
        <p:blipFill>
          <a:blip r:embed="rId2"/>
          <a:stretch>
            <a:fillRect/>
          </a:stretch>
        </p:blipFill>
        <p:spPr>
          <a:xfrm>
            <a:off x="5056949" y="1509568"/>
            <a:ext cx="5915851" cy="4134427"/>
          </a:xfrm>
          <a:prstGeom prst="rect">
            <a:avLst/>
          </a:prstGeom>
        </p:spPr>
      </p:pic>
    </p:spTree>
    <p:extLst>
      <p:ext uri="{BB962C8B-B14F-4D97-AF65-F5344CB8AC3E}">
        <p14:creationId xmlns:p14="http://schemas.microsoft.com/office/powerpoint/2010/main" val="1013447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zh-TW" altLang="en-US"/>
            </a:p>
          </p:txBody>
        </p:sp>
        <p:sp>
          <p:nvSpPr>
            <p:cNvPr id="10"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zh-TW" altLang="en-US"/>
            </a:p>
          </p:txBody>
        </p:sp>
      </p:grpSp>
      <p:sp useBgFill="1">
        <p:nvSpPr>
          <p:cNvPr id="12" name="Rectangle 11">
            <a:extLst>
              <a:ext uri="{FF2B5EF4-FFF2-40B4-BE49-F238E27FC236}">
                <a16:creationId xmlns:a16="http://schemas.microsoft.com/office/drawing/2014/main" id="{9ECB0E0D-AC1B-4E83-84EA-237BFA2063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6DCB3B1-E1A7-4510-831B-77C8EFF56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10132A3B-10CF-4EEB-BA1F-A63D2ED61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zh-TW" altLang="en-US"/>
            </a:p>
          </p:txBody>
        </p:sp>
        <p:sp>
          <p:nvSpPr>
            <p:cNvPr id="16" name="Freeform 6">
              <a:extLst>
                <a:ext uri="{FF2B5EF4-FFF2-40B4-BE49-F238E27FC236}">
                  <a16:creationId xmlns:a16="http://schemas.microsoft.com/office/drawing/2014/main" id="{014E52ED-3C51-46E6-BE4B-14FFAB2C3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zh-TW" altLang="en-US"/>
            </a:p>
          </p:txBody>
        </p:sp>
      </p:grpSp>
      <p:sp>
        <p:nvSpPr>
          <p:cNvPr id="2" name="標題 1">
            <a:extLst>
              <a:ext uri="{FF2B5EF4-FFF2-40B4-BE49-F238E27FC236}">
                <a16:creationId xmlns:a16="http://schemas.microsoft.com/office/drawing/2014/main" id="{F48F8C63-8EE4-9B4E-681B-15161EBB7B7C}"/>
              </a:ext>
            </a:extLst>
          </p:cNvPr>
          <p:cNvSpPr>
            <a:spLocks noGrp="1"/>
          </p:cNvSpPr>
          <p:nvPr>
            <p:ph type="title"/>
          </p:nvPr>
        </p:nvSpPr>
        <p:spPr>
          <a:xfrm>
            <a:off x="1478521" y="1480930"/>
            <a:ext cx="5751537" cy="3848521"/>
          </a:xfrm>
        </p:spPr>
        <p:txBody>
          <a:bodyPr vert="horz" lIns="91440" tIns="45720" rIns="91440" bIns="45720" rtlCol="0" anchor="ctr">
            <a:normAutofit/>
          </a:bodyPr>
          <a:lstStyle/>
          <a:p>
            <a:pPr algn="r"/>
            <a:r>
              <a:rPr lang="zh-TW" altLang="en-US" sz="6600" cap="all" dirty="0"/>
              <a:t>結論</a:t>
            </a:r>
            <a:br>
              <a:rPr lang="zh-TW" altLang="en-US" sz="6600" cap="all" dirty="0"/>
            </a:br>
            <a:endParaRPr lang="zh-TW" altLang="en-US" sz="6600" cap="all" dirty="0"/>
          </a:p>
        </p:txBody>
      </p:sp>
      <p:cxnSp>
        <p:nvCxnSpPr>
          <p:cNvPr id="18" name="Straight Connector 17">
            <a:extLst>
              <a:ext uri="{FF2B5EF4-FFF2-40B4-BE49-F238E27FC236}">
                <a16:creationId xmlns:a16="http://schemas.microsoft.com/office/drawing/2014/main" id="{6116DDC6-8F07-46CC-8751-E5C9346B2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74964" y="2388358"/>
            <a:ext cx="0" cy="1856096"/>
          </a:xfrm>
          <a:prstGeom prst="line">
            <a:avLst/>
          </a:prstGeom>
          <a:ln w="25400"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1019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386248-9EB7-8811-2380-1973575DB61C}"/>
              </a:ext>
            </a:extLst>
          </p:cNvPr>
          <p:cNvSpPr>
            <a:spLocks noGrp="1"/>
          </p:cNvSpPr>
          <p:nvPr>
            <p:ph type="title"/>
          </p:nvPr>
        </p:nvSpPr>
        <p:spPr/>
        <p:txBody>
          <a:bodyPr/>
          <a:lstStyle/>
          <a:p>
            <a:r>
              <a:rPr lang="zh-TW" altLang="en-US" dirty="0"/>
              <a:t>結論</a:t>
            </a:r>
            <a:br>
              <a:rPr lang="zh-TW" altLang="en-US" dirty="0"/>
            </a:br>
            <a:endParaRPr lang="zh-TW" altLang="en-US" dirty="0"/>
          </a:p>
        </p:txBody>
      </p:sp>
      <p:sp>
        <p:nvSpPr>
          <p:cNvPr id="3" name="內容版面配置區 2">
            <a:extLst>
              <a:ext uri="{FF2B5EF4-FFF2-40B4-BE49-F238E27FC236}">
                <a16:creationId xmlns:a16="http://schemas.microsoft.com/office/drawing/2014/main" id="{BD0FD19B-8931-2FE0-2FFD-B65024806DEE}"/>
              </a:ext>
            </a:extLst>
          </p:cNvPr>
          <p:cNvSpPr>
            <a:spLocks noGrp="1"/>
          </p:cNvSpPr>
          <p:nvPr>
            <p:ph idx="1"/>
          </p:nvPr>
        </p:nvSpPr>
        <p:spPr/>
        <p:txBody>
          <a:bodyPr>
            <a:normAutofit lnSpcReduction="10000"/>
          </a:bodyPr>
          <a:lstStyle/>
          <a:p>
            <a:r>
              <a:rPr lang="zh-TW" altLang="en-US" dirty="0"/>
              <a:t>本項目展示了如何利用先進的數據科學和人工智能技術來處理和分析複雜的醫療數據。</a:t>
            </a:r>
            <a:endParaRPr lang="en-US" altLang="zh-TW" dirty="0"/>
          </a:p>
          <a:p>
            <a:r>
              <a:rPr lang="zh-TW" altLang="en-US" dirty="0"/>
              <a:t>我們成功整合了多種先進技術，包括</a:t>
            </a:r>
            <a:r>
              <a:rPr lang="en-US" altLang="zh-TW" dirty="0"/>
              <a:t>Neo4j</a:t>
            </a:r>
            <a:r>
              <a:rPr lang="zh-TW" altLang="en-US" dirty="0"/>
              <a:t>圖形數據庫、</a:t>
            </a:r>
            <a:r>
              <a:rPr lang="en-US" altLang="zh-TW" dirty="0" err="1"/>
              <a:t>LangChain</a:t>
            </a:r>
            <a:r>
              <a:rPr lang="zh-TW" altLang="en-US" dirty="0"/>
              <a:t>框架、</a:t>
            </a:r>
            <a:r>
              <a:rPr lang="en-US" altLang="zh-TW" dirty="0"/>
              <a:t>Hugging Face</a:t>
            </a:r>
            <a:r>
              <a:rPr lang="zh-TW" altLang="en-US" dirty="0"/>
              <a:t>嵌入模型和</a:t>
            </a:r>
            <a:r>
              <a:rPr lang="en-US" altLang="zh-TW" dirty="0"/>
              <a:t>Ollama-llama3</a:t>
            </a:r>
            <a:r>
              <a:rPr lang="zh-TW" altLang="en-US" dirty="0"/>
              <a:t>語言模型。</a:t>
            </a:r>
            <a:endParaRPr lang="en-US" altLang="zh-TW" dirty="0"/>
          </a:p>
          <a:p>
            <a:r>
              <a:rPr lang="zh-TW" altLang="en-US" dirty="0"/>
              <a:t>通過將原始數據轉化為知識圖譜，並結合自然語言處理能力，我們創建了一個強大的系統</a:t>
            </a:r>
            <a:r>
              <a:rPr lang="en-US" altLang="zh-TW" dirty="0"/>
              <a:t>,</a:t>
            </a:r>
            <a:r>
              <a:rPr lang="zh-TW" altLang="en-US" dirty="0"/>
              <a:t>能夠回答複雜的醫療查詢。</a:t>
            </a:r>
            <a:endParaRPr lang="en-US" altLang="zh-TW" dirty="0"/>
          </a:p>
          <a:p>
            <a:r>
              <a:rPr lang="zh-TW" altLang="en-US" dirty="0"/>
              <a:t>這種方法不僅提高了醫療數據的可用性，還為醫療領域的各個方面帶來了潛在的革命性變化。</a:t>
            </a:r>
            <a:endParaRPr lang="en-US" altLang="zh-TW" dirty="0"/>
          </a:p>
          <a:p>
            <a:r>
              <a:rPr lang="zh-TW" altLang="en-US" dirty="0"/>
              <a:t>隨著技術的進一步發展和完善，這類系統有望在改善患者護理、推動醫學研究和優化醫療資源管理等方面發揮越來越重要的作用。</a:t>
            </a:r>
          </a:p>
          <a:p>
            <a:endParaRPr lang="zh-TW" altLang="en-US" dirty="0"/>
          </a:p>
        </p:txBody>
      </p:sp>
    </p:spTree>
    <p:extLst>
      <p:ext uri="{BB962C8B-B14F-4D97-AF65-F5344CB8AC3E}">
        <p14:creationId xmlns:p14="http://schemas.microsoft.com/office/powerpoint/2010/main" val="3343176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5A65D0-D40D-DA5B-44D7-3C48F68C6A8B}"/>
              </a:ext>
            </a:extLst>
          </p:cNvPr>
          <p:cNvSpPr>
            <a:spLocks noGrp="1"/>
          </p:cNvSpPr>
          <p:nvPr>
            <p:ph type="title"/>
          </p:nvPr>
        </p:nvSpPr>
        <p:spPr/>
        <p:txBody>
          <a:bodyPr/>
          <a:lstStyle/>
          <a:p>
            <a:r>
              <a:rPr lang="zh-TW" altLang="en-US" dirty="0"/>
              <a:t>數據來源</a:t>
            </a:r>
          </a:p>
        </p:txBody>
      </p:sp>
      <p:sp>
        <p:nvSpPr>
          <p:cNvPr id="3" name="內容版面配置區 2">
            <a:extLst>
              <a:ext uri="{FF2B5EF4-FFF2-40B4-BE49-F238E27FC236}">
                <a16:creationId xmlns:a16="http://schemas.microsoft.com/office/drawing/2014/main" id="{4F0C2BBA-F634-4649-9E63-00C60F1426A6}"/>
              </a:ext>
            </a:extLst>
          </p:cNvPr>
          <p:cNvSpPr>
            <a:spLocks noGrp="1"/>
          </p:cNvSpPr>
          <p:nvPr>
            <p:ph idx="1"/>
          </p:nvPr>
        </p:nvSpPr>
        <p:spPr>
          <a:xfrm>
            <a:off x="1315325" y="2182263"/>
            <a:ext cx="4401127" cy="3581400"/>
          </a:xfrm>
        </p:spPr>
        <p:txBody>
          <a:bodyPr/>
          <a:lstStyle/>
          <a:p>
            <a:r>
              <a:rPr lang="zh-TW" altLang="en-US" dirty="0"/>
              <a:t>數據集</a:t>
            </a:r>
            <a:r>
              <a:rPr lang="en-US" altLang="zh-TW" dirty="0"/>
              <a:t>: Hugging Face</a:t>
            </a:r>
            <a:r>
              <a:rPr lang="zh-TW" altLang="en-US" dirty="0"/>
              <a:t>上的</a:t>
            </a:r>
            <a:r>
              <a:rPr lang="en-US" altLang="zh-TW" dirty="0" err="1"/>
              <a:t>Nicolybgs</a:t>
            </a:r>
            <a:r>
              <a:rPr lang="en-US" altLang="zh-TW" dirty="0"/>
              <a:t>/</a:t>
            </a:r>
            <a:r>
              <a:rPr lang="en-US" altLang="zh-TW" dirty="0" err="1"/>
              <a:t>healthcare_data</a:t>
            </a:r>
            <a:endParaRPr lang="en-US" altLang="zh-TW" dirty="0"/>
          </a:p>
          <a:p>
            <a:r>
              <a:rPr lang="zh-TW" altLang="en-US" dirty="0"/>
              <a:t>內容</a:t>
            </a:r>
            <a:r>
              <a:rPr lang="en-US" altLang="zh-TW" dirty="0"/>
              <a:t>: </a:t>
            </a:r>
            <a:r>
              <a:rPr lang="zh-TW" altLang="en-US" dirty="0"/>
              <a:t>患者信息、醫院詳情、醫療狀況</a:t>
            </a:r>
          </a:p>
          <a:p>
            <a:pPr marL="0" indent="0">
              <a:buNone/>
            </a:pPr>
            <a:endParaRPr lang="zh-TW" altLang="en-US" dirty="0"/>
          </a:p>
        </p:txBody>
      </p:sp>
      <p:pic>
        <p:nvPicPr>
          <p:cNvPr id="5" name="圖片 4">
            <a:extLst>
              <a:ext uri="{FF2B5EF4-FFF2-40B4-BE49-F238E27FC236}">
                <a16:creationId xmlns:a16="http://schemas.microsoft.com/office/drawing/2014/main" id="{3E7E1C3D-13C2-1355-54B5-76FFAD0D1326}"/>
              </a:ext>
            </a:extLst>
          </p:cNvPr>
          <p:cNvPicPr>
            <a:picLocks noChangeAspect="1"/>
          </p:cNvPicPr>
          <p:nvPr/>
        </p:nvPicPr>
        <p:blipFill>
          <a:blip r:embed="rId2"/>
          <a:stretch>
            <a:fillRect/>
          </a:stretch>
        </p:blipFill>
        <p:spPr>
          <a:xfrm>
            <a:off x="6096000" y="685800"/>
            <a:ext cx="5766393" cy="5731603"/>
          </a:xfrm>
          <a:prstGeom prst="rect">
            <a:avLst/>
          </a:prstGeom>
        </p:spPr>
      </p:pic>
    </p:spTree>
    <p:extLst>
      <p:ext uri="{BB962C8B-B14F-4D97-AF65-F5344CB8AC3E}">
        <p14:creationId xmlns:p14="http://schemas.microsoft.com/office/powerpoint/2010/main" val="1673684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zh-TW" altLang="en-US"/>
            </a:p>
          </p:txBody>
        </p:sp>
        <p:sp>
          <p:nvSpPr>
            <p:cNvPr id="10"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zh-TW" altLang="en-US"/>
            </a:p>
          </p:txBody>
        </p:sp>
      </p:grpSp>
      <p:sp useBgFill="1">
        <p:nvSpPr>
          <p:cNvPr id="12" name="Rectangle 11">
            <a:extLst>
              <a:ext uri="{FF2B5EF4-FFF2-40B4-BE49-F238E27FC236}">
                <a16:creationId xmlns:a16="http://schemas.microsoft.com/office/drawing/2014/main" id="{9ECB0E0D-AC1B-4E83-84EA-237BFA2063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6DCB3B1-E1A7-4510-831B-77C8EFF56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10132A3B-10CF-4EEB-BA1F-A63D2ED61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zh-TW" altLang="en-US"/>
            </a:p>
          </p:txBody>
        </p:sp>
        <p:sp>
          <p:nvSpPr>
            <p:cNvPr id="16" name="Freeform 6">
              <a:extLst>
                <a:ext uri="{FF2B5EF4-FFF2-40B4-BE49-F238E27FC236}">
                  <a16:creationId xmlns:a16="http://schemas.microsoft.com/office/drawing/2014/main" id="{014E52ED-3C51-46E6-BE4B-14FFAB2C3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zh-TW" altLang="en-US"/>
            </a:p>
          </p:txBody>
        </p:sp>
      </p:grpSp>
      <p:sp>
        <p:nvSpPr>
          <p:cNvPr id="2" name="標題 1">
            <a:extLst>
              <a:ext uri="{FF2B5EF4-FFF2-40B4-BE49-F238E27FC236}">
                <a16:creationId xmlns:a16="http://schemas.microsoft.com/office/drawing/2014/main" id="{25B9DAD9-E3DA-24CC-2BE5-A52078C6BD80}"/>
              </a:ext>
            </a:extLst>
          </p:cNvPr>
          <p:cNvSpPr>
            <a:spLocks noGrp="1"/>
          </p:cNvSpPr>
          <p:nvPr>
            <p:ph type="title"/>
          </p:nvPr>
        </p:nvSpPr>
        <p:spPr>
          <a:xfrm>
            <a:off x="1478521" y="1480930"/>
            <a:ext cx="5751537" cy="3848521"/>
          </a:xfrm>
        </p:spPr>
        <p:txBody>
          <a:bodyPr vert="horz" lIns="91440" tIns="45720" rIns="91440" bIns="45720" rtlCol="0" anchor="ctr">
            <a:normAutofit/>
          </a:bodyPr>
          <a:lstStyle/>
          <a:p>
            <a:pPr algn="r"/>
            <a:r>
              <a:rPr lang="zh-TW" altLang="en-US" sz="6600" cap="all" dirty="0"/>
              <a:t>技術架構</a:t>
            </a:r>
          </a:p>
        </p:txBody>
      </p:sp>
      <p:cxnSp>
        <p:nvCxnSpPr>
          <p:cNvPr id="18" name="Straight Connector 17">
            <a:extLst>
              <a:ext uri="{FF2B5EF4-FFF2-40B4-BE49-F238E27FC236}">
                <a16:creationId xmlns:a16="http://schemas.microsoft.com/office/drawing/2014/main" id="{6116DDC6-8F07-46CC-8751-E5C9346B2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74964" y="2388358"/>
            <a:ext cx="0" cy="1856096"/>
          </a:xfrm>
          <a:prstGeom prst="line">
            <a:avLst/>
          </a:prstGeom>
          <a:ln w="25400"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1410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A9F1DA-BFCB-BB9C-B9EF-F84A396E7908}"/>
              </a:ext>
            </a:extLst>
          </p:cNvPr>
          <p:cNvSpPr>
            <a:spLocks noGrp="1"/>
          </p:cNvSpPr>
          <p:nvPr>
            <p:ph type="title"/>
          </p:nvPr>
        </p:nvSpPr>
        <p:spPr/>
        <p:txBody>
          <a:bodyPr/>
          <a:lstStyle/>
          <a:p>
            <a:r>
              <a:rPr lang="zh-TW" altLang="en-US" dirty="0"/>
              <a:t>技術架構</a:t>
            </a:r>
          </a:p>
        </p:txBody>
      </p:sp>
      <p:sp>
        <p:nvSpPr>
          <p:cNvPr id="3" name="內容版面配置區 2">
            <a:extLst>
              <a:ext uri="{FF2B5EF4-FFF2-40B4-BE49-F238E27FC236}">
                <a16:creationId xmlns:a16="http://schemas.microsoft.com/office/drawing/2014/main" id="{4FC4CA6E-8213-2E86-AC6D-42F79DED6523}"/>
              </a:ext>
            </a:extLst>
          </p:cNvPr>
          <p:cNvSpPr>
            <a:spLocks noGrp="1"/>
          </p:cNvSpPr>
          <p:nvPr>
            <p:ph idx="1"/>
          </p:nvPr>
        </p:nvSpPr>
        <p:spPr/>
        <p:txBody>
          <a:bodyPr/>
          <a:lstStyle/>
          <a:p>
            <a:pPr>
              <a:buFont typeface="Arial" panose="020B0604020202020204" pitchFamily="34" charset="0"/>
              <a:buChar char="•"/>
            </a:pPr>
            <a:r>
              <a:rPr lang="en-US" altLang="zh-TW" dirty="0"/>
              <a:t>Neo4j</a:t>
            </a:r>
            <a:r>
              <a:rPr lang="zh-TW" altLang="en-US" dirty="0"/>
              <a:t>圖形數據庫</a:t>
            </a:r>
          </a:p>
          <a:p>
            <a:pPr>
              <a:buFont typeface="Arial" panose="020B0604020202020204" pitchFamily="34" charset="0"/>
              <a:buChar char="•"/>
            </a:pPr>
            <a:r>
              <a:rPr lang="zh-TW" altLang="en-US" dirty="0"/>
              <a:t>用於自然語言處理任務的</a:t>
            </a:r>
            <a:r>
              <a:rPr lang="en-US" altLang="zh-TW" dirty="0" err="1"/>
              <a:t>LangChain</a:t>
            </a:r>
            <a:endParaRPr lang="en-US" altLang="zh-TW" dirty="0"/>
          </a:p>
          <a:p>
            <a:pPr>
              <a:buFont typeface="Arial" panose="020B0604020202020204" pitchFamily="34" charset="0"/>
              <a:buChar char="•"/>
            </a:pPr>
            <a:r>
              <a:rPr lang="en-US" altLang="zh-TW" dirty="0"/>
              <a:t>Hugging Face</a:t>
            </a:r>
            <a:r>
              <a:rPr lang="zh-TW" altLang="en-US" dirty="0"/>
              <a:t>嵌入模型</a:t>
            </a:r>
          </a:p>
          <a:p>
            <a:pPr>
              <a:buFont typeface="Arial" panose="020B0604020202020204" pitchFamily="34" charset="0"/>
              <a:buChar char="•"/>
            </a:pPr>
            <a:r>
              <a:rPr lang="zh-TW" altLang="en-US" dirty="0"/>
              <a:t>用作語言模型的</a:t>
            </a:r>
            <a:r>
              <a:rPr lang="en-US" altLang="zh-TW" dirty="0" err="1"/>
              <a:t>Ollama</a:t>
            </a:r>
            <a:endParaRPr lang="en-US" altLang="zh-TW" dirty="0"/>
          </a:p>
          <a:p>
            <a:endParaRPr lang="zh-TW" altLang="en-US" dirty="0"/>
          </a:p>
        </p:txBody>
      </p:sp>
    </p:spTree>
    <p:extLst>
      <p:ext uri="{BB962C8B-B14F-4D97-AF65-F5344CB8AC3E}">
        <p14:creationId xmlns:p14="http://schemas.microsoft.com/office/powerpoint/2010/main" val="4129509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D9D22D-F470-18FB-E869-9EF0E2BC018B}"/>
              </a:ext>
            </a:extLst>
          </p:cNvPr>
          <p:cNvSpPr>
            <a:spLocks noGrp="1"/>
          </p:cNvSpPr>
          <p:nvPr>
            <p:ph type="title"/>
          </p:nvPr>
        </p:nvSpPr>
        <p:spPr/>
        <p:txBody>
          <a:bodyPr/>
          <a:lstStyle/>
          <a:p>
            <a:r>
              <a:rPr lang="en-US" altLang="zh-TW" dirty="0"/>
              <a:t>Neo4j</a:t>
            </a:r>
            <a:r>
              <a:rPr lang="zh-TW" altLang="en-US" dirty="0"/>
              <a:t>圖形數據庫</a:t>
            </a:r>
            <a:br>
              <a:rPr lang="zh-TW" altLang="en-US" dirty="0"/>
            </a:br>
            <a:endParaRPr lang="zh-TW" altLang="en-US" dirty="0"/>
          </a:p>
        </p:txBody>
      </p:sp>
      <p:sp>
        <p:nvSpPr>
          <p:cNvPr id="3" name="內容版面配置區 2">
            <a:extLst>
              <a:ext uri="{FF2B5EF4-FFF2-40B4-BE49-F238E27FC236}">
                <a16:creationId xmlns:a16="http://schemas.microsoft.com/office/drawing/2014/main" id="{C47EA114-F011-250B-1809-3B5E42B0CB6C}"/>
              </a:ext>
            </a:extLst>
          </p:cNvPr>
          <p:cNvSpPr>
            <a:spLocks noGrp="1"/>
          </p:cNvSpPr>
          <p:nvPr>
            <p:ph idx="1"/>
          </p:nvPr>
        </p:nvSpPr>
        <p:spPr/>
        <p:txBody>
          <a:bodyPr/>
          <a:lstStyle/>
          <a:p>
            <a:r>
              <a:rPr lang="zh-TW" altLang="en-US" dirty="0"/>
              <a:t>使用本地</a:t>
            </a:r>
            <a:r>
              <a:rPr lang="en-US" altLang="zh-TW" dirty="0"/>
              <a:t>Neo4j</a:t>
            </a:r>
            <a:endParaRPr lang="zh-TW" altLang="en-US" dirty="0"/>
          </a:p>
        </p:txBody>
      </p:sp>
      <p:pic>
        <p:nvPicPr>
          <p:cNvPr id="7" name="圖片 6">
            <a:extLst>
              <a:ext uri="{FF2B5EF4-FFF2-40B4-BE49-F238E27FC236}">
                <a16:creationId xmlns:a16="http://schemas.microsoft.com/office/drawing/2014/main" id="{9BE89B3A-69D3-666B-340E-7F3DA55F8804}"/>
              </a:ext>
            </a:extLst>
          </p:cNvPr>
          <p:cNvPicPr>
            <a:picLocks noChangeAspect="1"/>
          </p:cNvPicPr>
          <p:nvPr/>
        </p:nvPicPr>
        <p:blipFill>
          <a:blip r:embed="rId2"/>
          <a:stretch>
            <a:fillRect/>
          </a:stretch>
        </p:blipFill>
        <p:spPr>
          <a:xfrm>
            <a:off x="3912978" y="3110197"/>
            <a:ext cx="5068007" cy="2133898"/>
          </a:xfrm>
          <a:prstGeom prst="rect">
            <a:avLst/>
          </a:prstGeom>
        </p:spPr>
      </p:pic>
    </p:spTree>
    <p:extLst>
      <p:ext uri="{BB962C8B-B14F-4D97-AF65-F5344CB8AC3E}">
        <p14:creationId xmlns:p14="http://schemas.microsoft.com/office/powerpoint/2010/main" val="3010050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D9D22D-F470-18FB-E869-9EF0E2BC018B}"/>
              </a:ext>
            </a:extLst>
          </p:cNvPr>
          <p:cNvSpPr>
            <a:spLocks noGrp="1"/>
          </p:cNvSpPr>
          <p:nvPr>
            <p:ph type="title"/>
          </p:nvPr>
        </p:nvSpPr>
        <p:spPr/>
        <p:txBody>
          <a:bodyPr/>
          <a:lstStyle/>
          <a:p>
            <a:r>
              <a:rPr lang="zh-TW" altLang="en-US" dirty="0"/>
              <a:t>用於自然語言處理任務的</a:t>
            </a:r>
            <a:r>
              <a:rPr lang="en-US" altLang="zh-TW" dirty="0" err="1"/>
              <a:t>LangChain</a:t>
            </a:r>
            <a:endParaRPr lang="en-US" altLang="zh-TW" dirty="0"/>
          </a:p>
        </p:txBody>
      </p:sp>
      <p:sp>
        <p:nvSpPr>
          <p:cNvPr id="3" name="內容版面配置區 2">
            <a:extLst>
              <a:ext uri="{FF2B5EF4-FFF2-40B4-BE49-F238E27FC236}">
                <a16:creationId xmlns:a16="http://schemas.microsoft.com/office/drawing/2014/main" id="{C47EA114-F011-250B-1809-3B5E42B0CB6C}"/>
              </a:ext>
            </a:extLst>
          </p:cNvPr>
          <p:cNvSpPr>
            <a:spLocks noGrp="1"/>
          </p:cNvSpPr>
          <p:nvPr>
            <p:ph idx="1"/>
          </p:nvPr>
        </p:nvSpPr>
        <p:spPr/>
        <p:txBody>
          <a:bodyPr/>
          <a:lstStyle/>
          <a:p>
            <a:r>
              <a:rPr lang="zh-TW" altLang="en-US" dirty="0"/>
              <a:t>提供了多種工具和組件</a:t>
            </a:r>
            <a:r>
              <a:rPr lang="en-US" altLang="zh-TW" dirty="0"/>
              <a:t>,</a:t>
            </a:r>
            <a:r>
              <a:rPr lang="zh-TW" altLang="en-US" dirty="0"/>
              <a:t>如文本分割器和圖形轉換器</a:t>
            </a:r>
          </a:p>
        </p:txBody>
      </p:sp>
      <p:pic>
        <p:nvPicPr>
          <p:cNvPr id="5" name="圖片 4">
            <a:extLst>
              <a:ext uri="{FF2B5EF4-FFF2-40B4-BE49-F238E27FC236}">
                <a16:creationId xmlns:a16="http://schemas.microsoft.com/office/drawing/2014/main" id="{A477765F-8FEF-E544-E56D-D928D3425F99}"/>
              </a:ext>
            </a:extLst>
          </p:cNvPr>
          <p:cNvPicPr>
            <a:picLocks noChangeAspect="1"/>
          </p:cNvPicPr>
          <p:nvPr/>
        </p:nvPicPr>
        <p:blipFill>
          <a:blip r:embed="rId2"/>
          <a:stretch>
            <a:fillRect/>
          </a:stretch>
        </p:blipFill>
        <p:spPr>
          <a:xfrm>
            <a:off x="2466468" y="3533699"/>
            <a:ext cx="7259063" cy="1086002"/>
          </a:xfrm>
          <a:prstGeom prst="rect">
            <a:avLst/>
          </a:prstGeom>
        </p:spPr>
      </p:pic>
    </p:spTree>
    <p:extLst>
      <p:ext uri="{BB962C8B-B14F-4D97-AF65-F5344CB8AC3E}">
        <p14:creationId xmlns:p14="http://schemas.microsoft.com/office/powerpoint/2010/main" val="1738204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599A98-F7F5-C942-B0D7-E3997E0C88BD}"/>
              </a:ext>
            </a:extLst>
          </p:cNvPr>
          <p:cNvSpPr>
            <a:spLocks noGrp="1"/>
          </p:cNvSpPr>
          <p:nvPr>
            <p:ph type="title"/>
          </p:nvPr>
        </p:nvSpPr>
        <p:spPr/>
        <p:txBody>
          <a:bodyPr/>
          <a:lstStyle/>
          <a:p>
            <a:r>
              <a:rPr lang="en-US" altLang="zh-TW" dirty="0"/>
              <a:t>Hugging Face</a:t>
            </a:r>
            <a:r>
              <a:rPr lang="zh-TW" altLang="en-US" dirty="0"/>
              <a:t>嵌入模型</a:t>
            </a:r>
            <a:br>
              <a:rPr lang="zh-TW" altLang="en-US" dirty="0"/>
            </a:br>
            <a:endParaRPr lang="zh-TW" altLang="en-US" dirty="0"/>
          </a:p>
        </p:txBody>
      </p:sp>
      <p:sp>
        <p:nvSpPr>
          <p:cNvPr id="3" name="內容版面配置區 2">
            <a:extLst>
              <a:ext uri="{FF2B5EF4-FFF2-40B4-BE49-F238E27FC236}">
                <a16:creationId xmlns:a16="http://schemas.microsoft.com/office/drawing/2014/main" id="{4DBFF605-4738-B0B7-6342-5A71BA0D71E0}"/>
              </a:ext>
            </a:extLst>
          </p:cNvPr>
          <p:cNvSpPr>
            <a:spLocks noGrp="1"/>
          </p:cNvSpPr>
          <p:nvPr>
            <p:ph idx="1"/>
          </p:nvPr>
        </p:nvSpPr>
        <p:spPr/>
        <p:txBody>
          <a:bodyPr/>
          <a:lstStyle/>
          <a:p>
            <a:pPr>
              <a:buFont typeface="Arial" panose="020B0604020202020204" pitchFamily="34" charset="0"/>
              <a:buChar char="•"/>
            </a:pPr>
            <a:r>
              <a:rPr lang="zh-TW" altLang="en-US" dirty="0"/>
              <a:t>使用</a:t>
            </a:r>
            <a:r>
              <a:rPr lang="en-US" altLang="zh-TW" dirty="0"/>
              <a:t>Hugging Face</a:t>
            </a:r>
            <a:r>
              <a:rPr lang="zh-TW" altLang="en-US" dirty="0"/>
              <a:t>的預訓練模型生成文本嵌入</a:t>
            </a:r>
          </a:p>
          <a:p>
            <a:pPr>
              <a:buFont typeface="Arial" panose="020B0604020202020204" pitchFamily="34" charset="0"/>
              <a:buChar char="•"/>
            </a:pPr>
            <a:r>
              <a:rPr lang="zh-TW" altLang="en-US" dirty="0"/>
              <a:t>這些嵌入用於向量搜索和相似性計算</a:t>
            </a:r>
          </a:p>
        </p:txBody>
      </p:sp>
      <p:pic>
        <p:nvPicPr>
          <p:cNvPr id="5" name="圖片 4">
            <a:extLst>
              <a:ext uri="{FF2B5EF4-FFF2-40B4-BE49-F238E27FC236}">
                <a16:creationId xmlns:a16="http://schemas.microsoft.com/office/drawing/2014/main" id="{19EA0AAE-0597-90B0-EFE6-A2A555FD495A}"/>
              </a:ext>
            </a:extLst>
          </p:cNvPr>
          <p:cNvPicPr>
            <a:picLocks noChangeAspect="1"/>
          </p:cNvPicPr>
          <p:nvPr/>
        </p:nvPicPr>
        <p:blipFill>
          <a:blip r:embed="rId2"/>
          <a:stretch>
            <a:fillRect/>
          </a:stretch>
        </p:blipFill>
        <p:spPr>
          <a:xfrm>
            <a:off x="2123520" y="3640191"/>
            <a:ext cx="7944959" cy="1295581"/>
          </a:xfrm>
          <a:prstGeom prst="rect">
            <a:avLst/>
          </a:prstGeom>
        </p:spPr>
      </p:pic>
    </p:spTree>
    <p:extLst>
      <p:ext uri="{BB962C8B-B14F-4D97-AF65-F5344CB8AC3E}">
        <p14:creationId xmlns:p14="http://schemas.microsoft.com/office/powerpoint/2010/main" val="3081939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3CCEAD-8951-8EDF-2DE4-AF5282C5BB03}"/>
              </a:ext>
            </a:extLst>
          </p:cNvPr>
          <p:cNvSpPr>
            <a:spLocks noGrp="1"/>
          </p:cNvSpPr>
          <p:nvPr>
            <p:ph type="title"/>
          </p:nvPr>
        </p:nvSpPr>
        <p:spPr/>
        <p:txBody>
          <a:bodyPr/>
          <a:lstStyle/>
          <a:p>
            <a:r>
              <a:rPr lang="zh-TW" altLang="en-US" dirty="0"/>
              <a:t>用作語言模型的</a:t>
            </a:r>
            <a:r>
              <a:rPr lang="en-US" altLang="zh-TW" dirty="0"/>
              <a:t>Ollama-llama3</a:t>
            </a:r>
            <a:br>
              <a:rPr lang="en-US" altLang="zh-TW" dirty="0"/>
            </a:br>
            <a:endParaRPr lang="zh-TW" altLang="en-US" dirty="0"/>
          </a:p>
        </p:txBody>
      </p:sp>
      <p:sp>
        <p:nvSpPr>
          <p:cNvPr id="3" name="內容版面配置區 2">
            <a:extLst>
              <a:ext uri="{FF2B5EF4-FFF2-40B4-BE49-F238E27FC236}">
                <a16:creationId xmlns:a16="http://schemas.microsoft.com/office/drawing/2014/main" id="{27FFCE6B-D022-9E41-8EC9-561C97C31942}"/>
              </a:ext>
            </a:extLst>
          </p:cNvPr>
          <p:cNvSpPr>
            <a:spLocks noGrp="1"/>
          </p:cNvSpPr>
          <p:nvPr>
            <p:ph idx="1"/>
          </p:nvPr>
        </p:nvSpPr>
        <p:spPr/>
        <p:txBody>
          <a:bodyPr/>
          <a:lstStyle/>
          <a:p>
            <a:r>
              <a:rPr lang="zh-TW" altLang="en-US" dirty="0"/>
              <a:t>要先在本地</a:t>
            </a:r>
            <a:r>
              <a:rPr lang="en-US" altLang="zh-TW" dirty="0" err="1"/>
              <a:t>runOllama</a:t>
            </a:r>
            <a:r>
              <a:rPr lang="zh-TW" altLang="en-US" dirty="0"/>
              <a:t>才能連線到</a:t>
            </a:r>
            <a:r>
              <a:rPr lang="en-US" altLang="zh-TW" dirty="0"/>
              <a:t>llama3</a:t>
            </a:r>
            <a:endParaRPr lang="zh-TW" altLang="en-US" dirty="0"/>
          </a:p>
        </p:txBody>
      </p:sp>
      <p:pic>
        <p:nvPicPr>
          <p:cNvPr id="5" name="圖片 4">
            <a:extLst>
              <a:ext uri="{FF2B5EF4-FFF2-40B4-BE49-F238E27FC236}">
                <a16:creationId xmlns:a16="http://schemas.microsoft.com/office/drawing/2014/main" id="{C0A54CC5-7AF4-8A55-18B3-6A79F8A8B011}"/>
              </a:ext>
            </a:extLst>
          </p:cNvPr>
          <p:cNvPicPr>
            <a:picLocks noChangeAspect="1"/>
          </p:cNvPicPr>
          <p:nvPr/>
        </p:nvPicPr>
        <p:blipFill>
          <a:blip r:embed="rId2"/>
          <a:stretch>
            <a:fillRect/>
          </a:stretch>
        </p:blipFill>
        <p:spPr>
          <a:xfrm>
            <a:off x="1285204" y="3059170"/>
            <a:ext cx="4810796" cy="1238423"/>
          </a:xfrm>
          <a:prstGeom prst="rect">
            <a:avLst/>
          </a:prstGeom>
        </p:spPr>
      </p:pic>
      <p:pic>
        <p:nvPicPr>
          <p:cNvPr id="7" name="圖片 6">
            <a:extLst>
              <a:ext uri="{FF2B5EF4-FFF2-40B4-BE49-F238E27FC236}">
                <a16:creationId xmlns:a16="http://schemas.microsoft.com/office/drawing/2014/main" id="{1407F0B9-0C4C-4D93-7573-0CC637144389}"/>
              </a:ext>
            </a:extLst>
          </p:cNvPr>
          <p:cNvPicPr>
            <a:picLocks noChangeAspect="1"/>
          </p:cNvPicPr>
          <p:nvPr/>
        </p:nvPicPr>
        <p:blipFill>
          <a:blip r:embed="rId3"/>
          <a:stretch>
            <a:fillRect/>
          </a:stretch>
        </p:blipFill>
        <p:spPr>
          <a:xfrm>
            <a:off x="1909837" y="4694473"/>
            <a:ext cx="1867161" cy="752580"/>
          </a:xfrm>
          <a:prstGeom prst="rect">
            <a:avLst/>
          </a:prstGeom>
        </p:spPr>
      </p:pic>
      <p:pic>
        <p:nvPicPr>
          <p:cNvPr id="9" name="圖片 8">
            <a:extLst>
              <a:ext uri="{FF2B5EF4-FFF2-40B4-BE49-F238E27FC236}">
                <a16:creationId xmlns:a16="http://schemas.microsoft.com/office/drawing/2014/main" id="{66E14772-5FB5-C4BC-B2E6-EB57DD713783}"/>
              </a:ext>
            </a:extLst>
          </p:cNvPr>
          <p:cNvPicPr>
            <a:picLocks noChangeAspect="1"/>
          </p:cNvPicPr>
          <p:nvPr/>
        </p:nvPicPr>
        <p:blipFill>
          <a:blip r:embed="rId4"/>
          <a:stretch>
            <a:fillRect/>
          </a:stretch>
        </p:blipFill>
        <p:spPr>
          <a:xfrm>
            <a:off x="6182396" y="2850411"/>
            <a:ext cx="5734940" cy="2710942"/>
          </a:xfrm>
          <a:prstGeom prst="rect">
            <a:avLst/>
          </a:prstGeom>
        </p:spPr>
      </p:pic>
    </p:spTree>
    <p:extLst>
      <p:ext uri="{BB962C8B-B14F-4D97-AF65-F5344CB8AC3E}">
        <p14:creationId xmlns:p14="http://schemas.microsoft.com/office/powerpoint/2010/main" val="2973817035"/>
      </p:ext>
    </p:extLst>
  </p:cSld>
  <p:clrMapOvr>
    <a:masterClrMapping/>
  </p:clrMapOvr>
</p:sld>
</file>

<file path=ppt/theme/theme1.xml><?xml version="1.0" encoding="utf-8"?>
<a:theme xmlns:a="http://schemas.openxmlformats.org/drawingml/2006/main" name="裁剪">
  <a:themeElements>
    <a:clrScheme name="裁剪">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裁剪">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裁剪">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TM10001105[[fn=裁剪]]</Template>
  <TotalTime>28</TotalTime>
  <Words>613</Words>
  <Application>Microsoft Office PowerPoint</Application>
  <PresentationFormat>寬螢幕</PresentationFormat>
  <Paragraphs>74</Paragraphs>
  <Slides>29</Slides>
  <Notes>0</Notes>
  <HiddenSlides>0</HiddenSlides>
  <MMClips>0</MMClips>
  <ScaleCrop>false</ScaleCrop>
  <HeadingPairs>
    <vt:vector size="6" baseType="variant">
      <vt:variant>
        <vt:lpstr>使用字型</vt:lpstr>
      </vt:variant>
      <vt:variant>
        <vt:i4>2</vt:i4>
      </vt:variant>
      <vt:variant>
        <vt:lpstr>佈景主題</vt:lpstr>
      </vt:variant>
      <vt:variant>
        <vt:i4>1</vt:i4>
      </vt:variant>
      <vt:variant>
        <vt:lpstr>投影片標題</vt:lpstr>
      </vt:variant>
      <vt:variant>
        <vt:i4>29</vt:i4>
      </vt:variant>
    </vt:vector>
  </HeadingPairs>
  <TitlesOfParts>
    <vt:vector size="32" baseType="lpstr">
      <vt:lpstr>Arial</vt:lpstr>
      <vt:lpstr>Franklin Gothic Book</vt:lpstr>
      <vt:lpstr>裁剪</vt:lpstr>
      <vt:lpstr>利用知識圖譜進行醫療數據分析</vt:lpstr>
      <vt:lpstr>目標和工具</vt:lpstr>
      <vt:lpstr>數據來源</vt:lpstr>
      <vt:lpstr>技術架構</vt:lpstr>
      <vt:lpstr>技術架構</vt:lpstr>
      <vt:lpstr>Neo4j圖形數據庫 </vt:lpstr>
      <vt:lpstr>用於自然語言處理任務的LangChain</vt:lpstr>
      <vt:lpstr>Hugging Face嵌入模型 </vt:lpstr>
      <vt:lpstr>用作語言模型的Ollama-llama3 </vt:lpstr>
      <vt:lpstr>數據處理步驟</vt:lpstr>
      <vt:lpstr>數據處理步驟 </vt:lpstr>
      <vt:lpstr>將數據格式化為文檔 </vt:lpstr>
      <vt:lpstr>將文檔分割成小塊 </vt:lpstr>
      <vt:lpstr>使用LLMGraphTransformer創建圖形文檔 </vt:lpstr>
      <vt:lpstr>知識圖譜創建 </vt:lpstr>
      <vt:lpstr>設置Neo4j圖形數據庫</vt:lpstr>
      <vt:lpstr>將圖形文檔添加到Neo4j </vt:lpstr>
      <vt:lpstr>創建向量嵌入 </vt:lpstr>
      <vt:lpstr>知識圖譜創建結果</vt:lpstr>
      <vt:lpstr>知識圖譜創建結果</vt:lpstr>
      <vt:lpstr>知識圖譜創建結果</vt:lpstr>
      <vt:lpstr>查詢系統 </vt:lpstr>
      <vt:lpstr>設置RetrievalQA鏈 </vt:lpstr>
      <vt:lpstr>用戶界面 </vt:lpstr>
      <vt:lpstr>用於查詢患者詳情的Gradio界面 </vt:lpstr>
      <vt:lpstr>Gradio界面</vt:lpstr>
      <vt:lpstr>Gradio界面</vt:lpstr>
      <vt:lpstr>結論 </vt:lpstr>
      <vt:lpstr>結論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蘇 邑洋</dc:creator>
  <cp:lastModifiedBy>蘇 邑洋</cp:lastModifiedBy>
  <cp:revision>45</cp:revision>
  <dcterms:created xsi:type="dcterms:W3CDTF">2024-07-30T09:40:21Z</dcterms:created>
  <dcterms:modified xsi:type="dcterms:W3CDTF">2024-07-30T10:08:54Z</dcterms:modified>
</cp:coreProperties>
</file>