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74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A2CA-CD65-4142-8343-1AFCEEA668AB}" type="datetimeFigureOut">
              <a:rPr lang="en-US" smtClean="0"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D6FF-6ED8-5643-84D8-F94928F4E8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DCBA 3D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Low-Cost, High-Precision, User-Friendly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Prototype Prototype!</a:t>
            </a:r>
          </a:p>
          <a:p>
            <a:r>
              <a:rPr lang="en-US" dirty="0" smtClean="0"/>
              <a:t>Explore algorithmic methods for combining multiple scanning methods and reducing error</a:t>
            </a:r>
          </a:p>
          <a:p>
            <a:r>
              <a:rPr lang="en-US" dirty="0" smtClean="0"/>
              <a:t>Forward-facing software development to allow for various input devices (allows rapid modification during prototyping and future additions)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2214" y="2168071"/>
            <a:ext cx="8024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Our Vision:</a:t>
            </a:r>
            <a:endParaRPr lang="en-US" sz="2800" dirty="0" smtClean="0"/>
          </a:p>
          <a:p>
            <a:pPr marL="457200"/>
            <a:r>
              <a:rPr lang="en-US" sz="2000" dirty="0" smtClean="0"/>
              <a:t>All </a:t>
            </a:r>
            <a:r>
              <a:rPr lang="en-US" sz="2000" dirty="0" smtClean="0"/>
              <a:t>work in </a:t>
            </a:r>
            <a:r>
              <a:rPr lang="en-US" sz="2000" dirty="0" smtClean="0"/>
              <a:t>measurement, design, art, and manufacturing will soon take advantage of the accuracy and speed of 3D scanning.</a:t>
            </a:r>
            <a:br>
              <a:rPr lang="en-US" sz="2000" dirty="0" smtClean="0"/>
            </a:br>
            <a:endParaRPr lang="en-US" sz="3200" dirty="0" smtClean="0"/>
          </a:p>
          <a:p>
            <a:r>
              <a:rPr lang="en-US" sz="3200" dirty="0" smtClean="0"/>
              <a:t>Our Goal:</a:t>
            </a:r>
          </a:p>
          <a:p>
            <a:pPr marL="457200"/>
            <a:r>
              <a:rPr lang="en-US" sz="2000" dirty="0" smtClean="0"/>
              <a:t>We will develop high-quality 3D scanners accessible to individuals and businesses on small budgets.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09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Existing $350 million 3D scanning market targets large businesses – similar accuracy and lower price exposes a much larger market</a:t>
            </a:r>
          </a:p>
          <a:p>
            <a:r>
              <a:rPr lang="en-US" dirty="0" smtClean="0"/>
              <a:t>Potential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Research labs</a:t>
            </a:r>
          </a:p>
          <a:p>
            <a:pPr lvl="1"/>
            <a:r>
              <a:rPr lang="en-US" dirty="0" smtClean="0"/>
              <a:t>Hobbyist builders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Product Designers</a:t>
            </a:r>
          </a:p>
          <a:p>
            <a:pPr lvl="1"/>
            <a:r>
              <a:rPr lang="en-US" dirty="0" smtClean="0"/>
              <a:t>Small manufactures</a:t>
            </a:r>
          </a:p>
          <a:p>
            <a:r>
              <a:rPr lang="en-US" dirty="0" smtClean="0"/>
              <a:t>Interest </a:t>
            </a:r>
            <a:r>
              <a:rPr lang="en-US" dirty="0" smtClean="0"/>
              <a:t>in and use </a:t>
            </a:r>
            <a:r>
              <a:rPr lang="en-US" dirty="0" smtClean="0"/>
              <a:t>in </a:t>
            </a:r>
            <a:r>
              <a:rPr lang="en-US" dirty="0" smtClean="0"/>
              <a:t>3D </a:t>
            </a:r>
            <a:r>
              <a:rPr lang="en-US" dirty="0" smtClean="0"/>
              <a:t>of printing </a:t>
            </a:r>
            <a:r>
              <a:rPr lang="en-US" dirty="0" smtClean="0"/>
              <a:t>is </a:t>
            </a:r>
            <a:r>
              <a:rPr lang="en-US" dirty="0" smtClean="0"/>
              <a:t>growing wildly</a:t>
            </a:r>
            <a:r>
              <a:rPr lang="en-US" dirty="0" smtClean="0"/>
              <a:t>.  3D scanning is the other part of this revolution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61" t="3290" r="2324" b="6903"/>
          <a:stretch/>
        </p:blipFill>
        <p:spPr>
          <a:xfrm>
            <a:off x="5002882" y="2168657"/>
            <a:ext cx="3535185" cy="3297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2882" y="5466125"/>
            <a:ext cx="353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Data from </a:t>
            </a:r>
            <a:r>
              <a:rPr lang="en-US" sz="1000" i="1" dirty="0" err="1" smtClean="0"/>
              <a:t>Wohlers</a:t>
            </a:r>
            <a:r>
              <a:rPr lang="en-US" sz="1000" i="1" dirty="0" smtClean="0"/>
              <a:t> Report 2012: Additive Manufacturing and 3D Printing State of the Industry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002882" y="1600200"/>
            <a:ext cx="35351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Global personal 3D printer sales </a:t>
            </a:r>
          </a:p>
          <a:p>
            <a:r>
              <a:rPr lang="en-US" sz="1200" dirty="0"/>
              <a:t>M</a:t>
            </a:r>
            <a:r>
              <a:rPr lang="en-US" sz="1200" dirty="0" smtClean="0"/>
              <a:t>achines or kits priced between $500 and $4,000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</a:t>
            </a:r>
            <a:r>
              <a:rPr lang="en-US" dirty="0" smtClean="0"/>
              <a:t>Technology Advances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Optics and Digital Imaging 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Notably emergence of high-quality, compact, and cheap cell phone cameras</a:t>
            </a:r>
          </a:p>
          <a:p>
            <a:r>
              <a:rPr lang="en-US" b="1" dirty="0" smtClean="0"/>
              <a:t>Computing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High</a:t>
            </a:r>
            <a:r>
              <a:rPr lang="en-US" dirty="0" smtClean="0"/>
              <a:t>-power computers are practically ubiquitous</a:t>
            </a:r>
          </a:p>
          <a:p>
            <a:r>
              <a:rPr lang="en-US" b="1" dirty="0" smtClean="0"/>
              <a:t>Digital Fabrication</a:t>
            </a:r>
          </a:p>
          <a:p>
            <a:pPr lvl="1"/>
            <a:r>
              <a:rPr lang="en-US" dirty="0" smtClean="0"/>
              <a:t>High</a:t>
            </a:r>
            <a:r>
              <a:rPr lang="en-US" dirty="0" smtClean="0"/>
              <a:t>-precision laser cutting and CNC machining is now easily attainable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Existing methods include</a:t>
            </a:r>
          </a:p>
          <a:p>
            <a:pPr lvl="1"/>
            <a:r>
              <a:rPr lang="en-US" sz="2353" dirty="0" smtClean="0"/>
              <a:t>Structured Light</a:t>
            </a:r>
          </a:p>
          <a:p>
            <a:pPr lvl="1"/>
            <a:r>
              <a:rPr lang="en-US" sz="2353" dirty="0" smtClean="0"/>
              <a:t>Image Reconstruction</a:t>
            </a:r>
          </a:p>
          <a:p>
            <a:pPr lvl="1"/>
            <a:r>
              <a:rPr lang="en-US" sz="2353" dirty="0" smtClean="0"/>
              <a:t>Laser Time of Flight</a:t>
            </a:r>
          </a:p>
          <a:p>
            <a:pPr lvl="1"/>
            <a:r>
              <a:rPr lang="en-US" sz="2353" dirty="0" smtClean="0"/>
              <a:t>Laser Triangulation</a:t>
            </a:r>
          </a:p>
          <a:p>
            <a:pPr lvl="1"/>
            <a:r>
              <a:rPr lang="en-US" sz="2353" dirty="0" smtClean="0"/>
              <a:t>Computed Tomography</a:t>
            </a:r>
          </a:p>
          <a:p>
            <a:pPr lvl="1"/>
            <a:r>
              <a:rPr lang="en-US" sz="2353" dirty="0" smtClean="0"/>
              <a:t>Serial Sectioning</a:t>
            </a:r>
          </a:p>
          <a:p>
            <a:pPr lvl="1"/>
            <a:r>
              <a:rPr lang="en-US" sz="2353" dirty="0" smtClean="0"/>
              <a:t>Contact Scanning</a:t>
            </a:r>
          </a:p>
          <a:p>
            <a:r>
              <a:rPr lang="en-US" dirty="0" smtClean="0"/>
              <a:t>Recent interest in 3D scanning has spurred academic research advances, particularly in structured light and image reconstruction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Light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Known light pattern is projected onto scene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Scene is imaged using one or more cameras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Point cloud calculated by triangulation</a:t>
            </a:r>
          </a:p>
        </p:txBody>
      </p:sp>
      <p:pic>
        <p:nvPicPr>
          <p:cNvPr id="4" name="Picture 3" descr="Screen Shot 2013-03-04 at 10.39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5" y="3628563"/>
            <a:ext cx="3697514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Screen Shot 2013-03-04 at 10.40.1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18" y="3628563"/>
            <a:ext cx="3885498" cy="245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7200" y="626835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i="1" dirty="0" smtClean="0"/>
              <a:t>Images from Douglas </a:t>
            </a:r>
            <a:r>
              <a:rPr lang="en-US" sz="1000" i="1" dirty="0" err="1" smtClean="0"/>
              <a:t>Lanman</a:t>
            </a:r>
            <a:r>
              <a:rPr lang="en-US" sz="1000" i="1" dirty="0" smtClean="0"/>
              <a:t> and Gabriel </a:t>
            </a:r>
            <a:r>
              <a:rPr lang="en-US" sz="1000" i="1" dirty="0" err="1" smtClean="0"/>
              <a:t>Taubin's</a:t>
            </a:r>
            <a:r>
              <a:rPr lang="en-US" sz="1000" i="1" dirty="0" smtClean="0"/>
              <a:t> SIGGRAPH 2009 Course Notes accessed on 3/4/2013 at</a:t>
            </a:r>
          </a:p>
          <a:p>
            <a:pPr algn="ctr"/>
            <a:r>
              <a:rPr lang="en-US" sz="1000" i="1" dirty="0" smtClean="0"/>
              <a:t>http://mesh.brown.edu/byo3d/notes.html</a:t>
            </a:r>
            <a:endParaRPr lang="en-US"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Accurate</a:t>
            </a:r>
          </a:p>
          <a:p>
            <a:pPr lvl="1"/>
            <a:r>
              <a:rPr lang="en-US" sz="2065" dirty="0" smtClean="0"/>
              <a:t>0.025 mm accuracy</a:t>
            </a:r>
          </a:p>
          <a:p>
            <a:pPr lvl="1"/>
            <a:r>
              <a:rPr lang="en-US" sz="2065" dirty="0" smtClean="0"/>
              <a:t>This level of precision comparable to or better than most manufacturing processes</a:t>
            </a:r>
          </a:p>
          <a:p>
            <a:r>
              <a:rPr lang="en-US" b="1" dirty="0" smtClean="0"/>
              <a:t>Low-cost –</a:t>
            </a:r>
            <a:r>
              <a:rPr lang="en-US" dirty="0" smtClean="0"/>
              <a:t> </a:t>
            </a:r>
            <a:r>
              <a:rPr lang="en-US" sz="2118" dirty="0" smtClean="0"/>
              <a:t>less than $500</a:t>
            </a:r>
          </a:p>
          <a:p>
            <a:r>
              <a:rPr lang="en-US" b="1" dirty="0" smtClean="0"/>
              <a:t>Usable</a:t>
            </a:r>
          </a:p>
          <a:p>
            <a:pPr lvl="1"/>
            <a:r>
              <a:rPr lang="en-US" sz="2118" dirty="0"/>
              <a:t>I</a:t>
            </a:r>
            <a:r>
              <a:rPr lang="en-US" sz="2118" dirty="0" smtClean="0"/>
              <a:t>ntuitive </a:t>
            </a:r>
            <a:r>
              <a:rPr lang="en-US" sz="2118" dirty="0" smtClean="0"/>
              <a:t>website and software UI</a:t>
            </a:r>
          </a:p>
          <a:p>
            <a:pPr lvl="1"/>
            <a:r>
              <a:rPr lang="en-US" sz="2118" dirty="0"/>
              <a:t>C</a:t>
            </a:r>
            <a:r>
              <a:rPr lang="en-US" sz="2118" dirty="0" smtClean="0"/>
              <a:t>omputer</a:t>
            </a:r>
            <a:r>
              <a:rPr lang="en-US" sz="2118" dirty="0" smtClean="0"/>
              <a:t>-controlled calibration</a:t>
            </a:r>
          </a:p>
          <a:p>
            <a:r>
              <a:rPr lang="en-US" b="1" dirty="0" smtClean="0"/>
              <a:t>Modular</a:t>
            </a:r>
          </a:p>
          <a:p>
            <a:pPr lvl="1"/>
            <a:r>
              <a:rPr lang="en-US" sz="2118" dirty="0"/>
              <a:t>E</a:t>
            </a:r>
            <a:r>
              <a:rPr lang="en-US" sz="2118" dirty="0" smtClean="0"/>
              <a:t>asily </a:t>
            </a:r>
            <a:r>
              <a:rPr lang="en-US" sz="2118" dirty="0" smtClean="0"/>
              <a:t>alter the workspace</a:t>
            </a:r>
          </a:p>
          <a:p>
            <a:pPr lvl="1"/>
            <a:r>
              <a:rPr lang="en-US" sz="2118" dirty="0" smtClean="0"/>
              <a:t>Enables scanning a single face of large objects, all faces of a small object, or </a:t>
            </a:r>
            <a:r>
              <a:rPr lang="en-US" sz="2118" dirty="0" smtClean="0"/>
              <a:t>even an </a:t>
            </a:r>
            <a:r>
              <a:rPr lang="en-US" sz="2118" dirty="0" smtClean="0"/>
              <a:t>entire room with one system</a:t>
            </a:r>
          </a:p>
          <a:p>
            <a:pPr lvl="1"/>
            <a:r>
              <a:rPr lang="en-US" sz="2118" dirty="0" smtClean="0"/>
              <a:t>Allows easy upgrading, maintenance, and expansion</a:t>
            </a:r>
          </a:p>
          <a:p>
            <a:r>
              <a:rPr lang="en-US" sz="3176" b="1" dirty="0" smtClean="0"/>
              <a:t>Co</a:t>
            </a:r>
            <a:r>
              <a:rPr lang="en-US" b="1" dirty="0" smtClean="0"/>
              <a:t>mpact –</a:t>
            </a:r>
            <a:r>
              <a:rPr lang="en-US" dirty="0" smtClean="0"/>
              <a:t> </a:t>
            </a:r>
            <a:r>
              <a:rPr lang="en-US" sz="2118" dirty="0" smtClean="0"/>
              <a:t>fits on top of a desk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pic>
        <p:nvPicPr>
          <p:cNvPr id="7" name="Picture 6" descr="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48" y="4449936"/>
            <a:ext cx="1295169" cy="1295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964196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Troy </a:t>
            </a:r>
            <a:r>
              <a:rPr lang="en-US" dirty="0" err="1" smtClean="0"/>
              <a:t>Astorino</a:t>
            </a:r>
            <a:endParaRPr lang="en-US" dirty="0" smtClean="0"/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Physics/</a:t>
            </a:r>
            <a:r>
              <a:rPr lang="en-US" sz="1400" dirty="0" err="1" smtClean="0"/>
              <a:t>AeroAstro</a:t>
            </a:r>
            <a:endParaRPr lang="en-US" sz="1400" dirty="0" smtClean="0"/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Team Lead/Programming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964196" y="4513999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Craig Cheney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Mech. Eng.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Engineering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121369" y="2022582"/>
            <a:ext cx="23835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Gus Downs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2013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Physics, Math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Mechanical &amp; Electrical Engineering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3769" y="4513999"/>
            <a:ext cx="2383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Turner Bohlen</a:t>
            </a:r>
          </a:p>
          <a:p>
            <a:r>
              <a:rPr lang="en-US" sz="1400" b="1" dirty="0" smtClean="0"/>
              <a:t>Year:</a:t>
            </a:r>
            <a:r>
              <a:rPr lang="en-US" sz="1400" dirty="0" smtClean="0"/>
              <a:t> 2014</a:t>
            </a:r>
          </a:p>
          <a:p>
            <a:r>
              <a:rPr lang="en-US" sz="1400" b="1" dirty="0" smtClean="0"/>
              <a:t>Major:</a:t>
            </a:r>
            <a:r>
              <a:rPr lang="en-US" sz="1400" dirty="0" smtClean="0"/>
              <a:t> Physics</a:t>
            </a:r>
          </a:p>
          <a:p>
            <a:r>
              <a:rPr lang="en-US" sz="1400" b="1" dirty="0" smtClean="0"/>
              <a:t>Job:</a:t>
            </a:r>
            <a:r>
              <a:rPr lang="en-US" sz="1400" dirty="0" smtClean="0"/>
              <a:t> Programming</a:t>
            </a:r>
            <a:endParaRPr lang="en-US" sz="1400" dirty="0"/>
          </a:p>
        </p:txBody>
      </p:sp>
      <p:pic>
        <p:nvPicPr>
          <p:cNvPr id="3" name="Picture 2" descr="Craig headshot DCBA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" b="12226"/>
          <a:stretch/>
        </p:blipFill>
        <p:spPr>
          <a:xfrm>
            <a:off x="531718" y="4449936"/>
            <a:ext cx="1293464" cy="1292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18" y="1979359"/>
            <a:ext cx="1295546" cy="129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47" y="1952626"/>
            <a:ext cx="1295169" cy="1322280"/>
          </a:xfrm>
          <a:prstGeom prst="rect">
            <a:avLst/>
          </a:prstGeom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572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Ideas we want to explore:</a:t>
            </a:r>
          </a:p>
          <a:p>
            <a:pPr lvl="1"/>
            <a:r>
              <a:rPr lang="en-US" dirty="0" smtClean="0"/>
              <a:t>Fixed and moving gratings over LEDs instead of projectors</a:t>
            </a:r>
          </a:p>
          <a:p>
            <a:pPr lvl="1"/>
            <a:r>
              <a:rPr lang="en-US" dirty="0" smtClean="0"/>
              <a:t>Redundant arrays of cheap CMOS cameras</a:t>
            </a:r>
          </a:p>
          <a:p>
            <a:pPr lvl="1"/>
            <a:r>
              <a:rPr lang="en-US" dirty="0" smtClean="0"/>
              <a:t>Merging multiple scanning techniques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2958" y="3668657"/>
            <a:ext cx="18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[CAD model here]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474</Words>
  <Application>Microsoft Macintosh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DCBA 3D Scanner</vt:lpstr>
      <vt:lpstr>Vision</vt:lpstr>
      <vt:lpstr>Market</vt:lpstr>
      <vt:lpstr>Relevant Technology Advances</vt:lpstr>
      <vt:lpstr>Scanning Techniques</vt:lpstr>
      <vt:lpstr>Structured Light Scanning</vt:lpstr>
      <vt:lpstr>Product Goals</vt:lpstr>
      <vt:lpstr>Our Team</vt:lpstr>
      <vt:lpstr>Our Current State</vt:lpstr>
      <vt:lpstr>Next Steps</vt:lpstr>
    </vt:vector>
  </TitlesOfParts>
  <Company>St. Mark's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DCBA 3D Scanner</dc:title>
  <dc:creator>Turner Bohlen</dc:creator>
  <cp:lastModifiedBy>Troy Astorino</cp:lastModifiedBy>
  <cp:revision>15</cp:revision>
  <dcterms:created xsi:type="dcterms:W3CDTF">2013-03-05T02:59:11Z</dcterms:created>
  <dcterms:modified xsi:type="dcterms:W3CDTF">2013-03-05T16:53:42Z</dcterms:modified>
</cp:coreProperties>
</file>