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160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pPr>
            <a:r>
              <a:rPr lang="en-US" sz="1800" dirty="0" smtClean="0"/>
              <a:t>Global Personal</a:t>
            </a:r>
            <a:r>
              <a:rPr lang="en-US" sz="1800" baseline="0" dirty="0" smtClean="0"/>
              <a:t> 3D Printer Sales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pPr>
            <a:r>
              <a:rPr lang="en-US" sz="1200" b="0" dirty="0" smtClean="0">
                <a:effectLst/>
              </a:rPr>
              <a:t>Machines or kits priced between $500 and $4,000</a:t>
            </a:r>
            <a:endParaRPr lang="en-US" sz="1600" b="0" dirty="0" smtClean="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Calibri"/>
                <a:ea typeface="+mn-ea"/>
                <a:cs typeface="Calibri"/>
              </a:defRPr>
            </a:pPr>
            <a:endParaRPr lang="en-US" dirty="0"/>
          </a:p>
        </c:rich>
      </c:tx>
      <c:layout/>
      <c:overlay val="1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208331897280167"/>
                  <c:y val="-0.006839875533621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87500000000001"/>
                  <c:y val="-0.006285007782027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45833333333333"/>
                  <c:y val="-0.008380010376036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45833333333333"/>
                  <c:y val="-0.006285007782027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0145830901946765"/>
                  <c:y val="-0.0005547430303498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2007.0</c:v>
                </c:pt>
                <c:pt idx="1">
                  <c:v>2008.0</c:v>
                </c:pt>
                <c:pt idx="2">
                  <c:v>2009.0</c:v>
                </c:pt>
                <c:pt idx="3">
                  <c:v>2010.0</c:v>
                </c:pt>
                <c:pt idx="4">
                  <c:v>2011.0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66.0</c:v>
                </c:pt>
                <c:pt idx="1">
                  <c:v>355.0</c:v>
                </c:pt>
                <c:pt idx="2">
                  <c:v>1816.0</c:v>
                </c:pt>
                <c:pt idx="3">
                  <c:v>5978.0</c:v>
                </c:pt>
                <c:pt idx="4">
                  <c:v>23265.0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87539176"/>
        <c:axId val="2087544856"/>
        <c:axId val="2087550312"/>
      </c:bar3DChart>
      <c:catAx>
        <c:axId val="2087539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Year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87544856"/>
        <c:crosses val="autoZero"/>
        <c:auto val="1"/>
        <c:lblAlgn val="ctr"/>
        <c:lblOffset val="100"/>
        <c:noMultiLvlLbl val="0"/>
      </c:catAx>
      <c:valAx>
        <c:axId val="2087544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Units Sold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87539176"/>
        <c:crosses val="autoZero"/>
        <c:crossBetween val="between"/>
      </c:valAx>
      <c:serAx>
        <c:axId val="2087550312"/>
        <c:scaling>
          <c:orientation val="minMax"/>
        </c:scaling>
        <c:delete val="1"/>
        <c:axPos val="b"/>
        <c:majorTickMark val="out"/>
        <c:minorTickMark val="none"/>
        <c:tickLblPos val="nextTo"/>
        <c:crossAx val="2087544856"/>
        <c:crosses val="autoZero"/>
      </c:serAx>
    </c:plotArea>
    <c:plotVisOnly val="1"/>
    <c:dispBlanksAs val="gap"/>
    <c:showDLblsOverMax val="0"/>
  </c:chart>
  <c:txPr>
    <a:bodyPr/>
    <a:lstStyle/>
    <a:p>
      <a:pPr>
        <a:defRPr sz="1800">
          <a:latin typeface="Calibri"/>
          <a:cs typeface="Calibri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A2CA-CD65-4142-8343-1AFCEEA668AB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DCBA 3D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705" y="3886200"/>
            <a:ext cx="6980518" cy="1752600"/>
          </a:xfrm>
        </p:spPr>
        <p:txBody>
          <a:bodyPr/>
          <a:lstStyle/>
          <a:p>
            <a:r>
              <a:rPr lang="en-US" dirty="0" smtClean="0"/>
              <a:t>Low-Cost, High-Precision, User-Friendly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Prototype Prototype!</a:t>
            </a:r>
          </a:p>
          <a:p>
            <a:r>
              <a:rPr lang="en-US" dirty="0" smtClean="0"/>
              <a:t>Validate viability of low-cost projection alternatives</a:t>
            </a:r>
            <a:endParaRPr lang="en-US" dirty="0" smtClean="0"/>
          </a:p>
          <a:p>
            <a:r>
              <a:rPr lang="en-US" dirty="0" smtClean="0"/>
              <a:t>Explore algorithmic methods for combining multiple scanning methods and reducing </a:t>
            </a:r>
            <a:r>
              <a:rPr lang="en-US" dirty="0" smtClean="0"/>
              <a:t>error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214" y="2168071"/>
            <a:ext cx="8024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Vision:</a:t>
            </a:r>
            <a:endParaRPr lang="en-US" sz="2800" dirty="0" smtClean="0"/>
          </a:p>
          <a:p>
            <a:pPr marL="457200"/>
            <a:r>
              <a:rPr lang="en-US" sz="2000" dirty="0" smtClean="0"/>
              <a:t>All work in measurement, design, art, and manufacturing will soon take advantage of the accuracy and speed of 3D scanning.</a:t>
            </a:r>
            <a:br>
              <a:rPr lang="en-US" sz="2000" dirty="0" smtClean="0"/>
            </a:br>
            <a:endParaRPr lang="en-US" sz="3200" dirty="0" smtClean="0"/>
          </a:p>
          <a:p>
            <a:r>
              <a:rPr lang="en-US" sz="3200" dirty="0" smtClean="0"/>
              <a:t>Our Goal:</a:t>
            </a:r>
          </a:p>
          <a:p>
            <a:pPr marL="457200"/>
            <a:r>
              <a:rPr lang="en-US" sz="2000" dirty="0" smtClean="0"/>
              <a:t>We will develop high-quality 3D scanners accessible to individuals and businesses on small budgets.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08659999"/>
              </p:ext>
            </p:extLst>
          </p:nvPr>
        </p:nvGraphicFramePr>
        <p:xfrm>
          <a:off x="4479666" y="1594553"/>
          <a:ext cx="4207133" cy="4432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909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Existing $350 million 3D scanning market targets large businesses – similar accuracy and lower price exposes a much larger market</a:t>
            </a:r>
          </a:p>
          <a:p>
            <a:r>
              <a:rPr lang="en-US" dirty="0" smtClean="0"/>
              <a:t>Potential users</a:t>
            </a:r>
          </a:p>
          <a:p>
            <a:pPr lvl="1"/>
            <a:r>
              <a:rPr lang="en-US" dirty="0" smtClean="0"/>
              <a:t>Research labs</a:t>
            </a:r>
          </a:p>
          <a:p>
            <a:pPr lvl="1"/>
            <a:r>
              <a:rPr lang="en-US" dirty="0" smtClean="0"/>
              <a:t>Hobbyist builders</a:t>
            </a:r>
          </a:p>
          <a:p>
            <a:pPr lvl="1"/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Product Designers</a:t>
            </a:r>
          </a:p>
          <a:p>
            <a:pPr lvl="1"/>
            <a:r>
              <a:rPr lang="en-US" dirty="0" smtClean="0"/>
              <a:t>Small manufactures</a:t>
            </a:r>
          </a:p>
          <a:p>
            <a:r>
              <a:rPr lang="en-US" dirty="0" smtClean="0"/>
              <a:t>Interest in and use </a:t>
            </a:r>
            <a:r>
              <a:rPr lang="en-US" dirty="0" smtClean="0"/>
              <a:t>of 3D printing </a:t>
            </a:r>
            <a:r>
              <a:rPr lang="en-US" dirty="0" smtClean="0"/>
              <a:t>is growing wildly.  3D scanning is the </a:t>
            </a:r>
            <a:r>
              <a:rPr lang="en-US" dirty="0" smtClean="0"/>
              <a:t>second half of this </a:t>
            </a:r>
            <a:r>
              <a:rPr lang="en-US" dirty="0" smtClean="0"/>
              <a:t>revolution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2882" y="5266070"/>
            <a:ext cx="3535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Data from Wohlers Report 2012: Additive Manufacturing and 3D Printing State of the Industry</a:t>
            </a:r>
            <a:endParaRPr lang="en-US" sz="10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Technology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Optics and Digital Imaging </a:t>
            </a:r>
            <a:endParaRPr lang="en-US" dirty="0"/>
          </a:p>
          <a:p>
            <a:pPr lvl="1"/>
            <a:r>
              <a:rPr lang="en-US" dirty="0" smtClean="0"/>
              <a:t> Notably emergence of high-quality, compact, and cheap cell phone cameras</a:t>
            </a:r>
          </a:p>
          <a:p>
            <a:r>
              <a:rPr lang="en-US" b="1" dirty="0" smtClean="0"/>
              <a:t>Computing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High-power computers are practically ubiquitous</a:t>
            </a:r>
          </a:p>
          <a:p>
            <a:r>
              <a:rPr lang="en-US" b="1" dirty="0" smtClean="0"/>
              <a:t>Digital Fabrication</a:t>
            </a:r>
          </a:p>
          <a:p>
            <a:pPr lvl="1"/>
            <a:r>
              <a:rPr lang="en-US" dirty="0" smtClean="0"/>
              <a:t>High-precision laser cutting and CNC machining is now easily attainable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Existing methods include</a:t>
            </a:r>
          </a:p>
          <a:p>
            <a:pPr lvl="1"/>
            <a:r>
              <a:rPr lang="en-US" sz="2353" dirty="0" smtClean="0"/>
              <a:t>Structured Light</a:t>
            </a:r>
          </a:p>
          <a:p>
            <a:pPr lvl="1"/>
            <a:r>
              <a:rPr lang="en-US" sz="2353" dirty="0" smtClean="0"/>
              <a:t>Image Reconstruction</a:t>
            </a:r>
          </a:p>
          <a:p>
            <a:pPr lvl="1"/>
            <a:r>
              <a:rPr lang="en-US" sz="2353" dirty="0" smtClean="0"/>
              <a:t>Laser Time of Flight</a:t>
            </a:r>
          </a:p>
          <a:p>
            <a:pPr lvl="1"/>
            <a:r>
              <a:rPr lang="en-US" sz="2353" dirty="0" smtClean="0"/>
              <a:t>Laser Triangulation</a:t>
            </a:r>
          </a:p>
          <a:p>
            <a:pPr lvl="1"/>
            <a:r>
              <a:rPr lang="en-US" sz="2353" dirty="0" smtClean="0"/>
              <a:t>Computed Tomography</a:t>
            </a:r>
          </a:p>
          <a:p>
            <a:pPr lvl="1"/>
            <a:r>
              <a:rPr lang="en-US" sz="2353" dirty="0" smtClean="0"/>
              <a:t>Serial Sectioning</a:t>
            </a:r>
          </a:p>
          <a:p>
            <a:pPr lvl="1"/>
            <a:r>
              <a:rPr lang="en-US" sz="2353" dirty="0" smtClean="0"/>
              <a:t>Contact Scanning</a:t>
            </a:r>
          </a:p>
          <a:p>
            <a:r>
              <a:rPr lang="en-US" dirty="0" smtClean="0"/>
              <a:t>Recent interest in 3D scanning has spurred academic research advances, particularly in structured light and image reconstruction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Light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Known light pattern is projected onto scene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Scene is imaged using one or more cameras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Point cloud calculated by triangulation</a:t>
            </a:r>
          </a:p>
        </p:txBody>
      </p:sp>
      <p:pic>
        <p:nvPicPr>
          <p:cNvPr id="4" name="Picture 3" descr="Screen Shot 2013-03-04 at 10.39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5" y="3628563"/>
            <a:ext cx="3697514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Screen Shot 2013-03-04 at 10.40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18" y="3628563"/>
            <a:ext cx="3885498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57200" y="626835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Images from Douglas </a:t>
            </a:r>
            <a:r>
              <a:rPr lang="en-US" sz="1000" i="1" dirty="0" err="1" smtClean="0"/>
              <a:t>Lanman</a:t>
            </a:r>
            <a:r>
              <a:rPr lang="en-US" sz="1000" i="1" dirty="0" smtClean="0"/>
              <a:t> and Gabriel </a:t>
            </a:r>
            <a:r>
              <a:rPr lang="en-US" sz="1000" i="1" dirty="0" err="1" smtClean="0"/>
              <a:t>Taubin's</a:t>
            </a:r>
            <a:r>
              <a:rPr lang="en-US" sz="1000" i="1" dirty="0" smtClean="0"/>
              <a:t> SIGGRAPH 2009 Course Notes accessed on 3/4/2013 at</a:t>
            </a:r>
          </a:p>
          <a:p>
            <a:pPr algn="ctr"/>
            <a:r>
              <a:rPr lang="en-US" sz="1000" i="1" dirty="0" smtClean="0"/>
              <a:t>http://mesh.brown.edu/byo3d/notes.html</a:t>
            </a:r>
            <a:endParaRPr lang="en-US" sz="10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Accurate</a:t>
            </a:r>
          </a:p>
          <a:p>
            <a:pPr lvl="1"/>
            <a:r>
              <a:rPr lang="en-US" sz="2065" dirty="0" smtClean="0"/>
              <a:t>0.025 mm accuracy</a:t>
            </a:r>
          </a:p>
          <a:p>
            <a:pPr lvl="1"/>
            <a:r>
              <a:rPr lang="en-US" sz="2065" dirty="0" smtClean="0"/>
              <a:t>This level of precision comparable to or better than most manufacturing processes</a:t>
            </a:r>
          </a:p>
          <a:p>
            <a:r>
              <a:rPr lang="en-US" b="1" dirty="0" smtClean="0"/>
              <a:t>Low-cost –</a:t>
            </a:r>
            <a:r>
              <a:rPr lang="en-US" dirty="0" smtClean="0"/>
              <a:t> </a:t>
            </a:r>
            <a:r>
              <a:rPr lang="en-US" sz="2118" dirty="0" smtClean="0"/>
              <a:t>less than $500</a:t>
            </a:r>
          </a:p>
          <a:p>
            <a:r>
              <a:rPr lang="en-US" b="1" dirty="0" smtClean="0"/>
              <a:t>Usable</a:t>
            </a:r>
          </a:p>
          <a:p>
            <a:pPr lvl="1"/>
            <a:r>
              <a:rPr lang="en-US" sz="2118" dirty="0"/>
              <a:t>I</a:t>
            </a:r>
            <a:r>
              <a:rPr lang="en-US" sz="2118" dirty="0" smtClean="0"/>
              <a:t>ntuitive website and software UI</a:t>
            </a:r>
          </a:p>
          <a:p>
            <a:pPr lvl="1"/>
            <a:r>
              <a:rPr lang="en-US" sz="2118" dirty="0"/>
              <a:t>C</a:t>
            </a:r>
            <a:r>
              <a:rPr lang="en-US" sz="2118" dirty="0" smtClean="0"/>
              <a:t>omputer-controlled </a:t>
            </a:r>
            <a:r>
              <a:rPr lang="en-US" sz="2118" dirty="0" smtClean="0"/>
              <a:t>calibration</a:t>
            </a:r>
            <a:endParaRPr lang="en-US" sz="2118" dirty="0" smtClean="0"/>
          </a:p>
          <a:p>
            <a:r>
              <a:rPr lang="en-US" sz="3176" b="1" dirty="0" smtClean="0"/>
              <a:t>Co</a:t>
            </a:r>
            <a:r>
              <a:rPr lang="en-US" b="1" dirty="0" smtClean="0"/>
              <a:t>mpact –</a:t>
            </a:r>
            <a:r>
              <a:rPr lang="en-US" dirty="0" smtClean="0"/>
              <a:t> </a:t>
            </a:r>
            <a:r>
              <a:rPr lang="en-US" sz="2118" dirty="0" smtClean="0"/>
              <a:t>fits on top of a desk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055" y="1783523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Troy </a:t>
            </a:r>
            <a:r>
              <a:rPr lang="en-US" dirty="0" err="1" smtClean="0"/>
              <a:t>Astorino</a:t>
            </a:r>
            <a:endParaRPr lang="en-US" dirty="0" smtClean="0"/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Physics/</a:t>
            </a:r>
            <a:r>
              <a:rPr lang="en-US" sz="1400" dirty="0" err="1" smtClean="0"/>
              <a:t>AeroAstro</a:t>
            </a:r>
            <a:endParaRPr lang="en-US" sz="1400" dirty="0" smtClean="0"/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Team Lead/Programming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73137" y="5048840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Craig Cheney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Mech. Eng.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Engineering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961795" y="3309911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Gus Downs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Physics, Math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&amp; Electrical Engineering</a:t>
            </a:r>
            <a:endParaRPr lang="en-US" sz="1400" dirty="0"/>
          </a:p>
        </p:txBody>
      </p:sp>
      <p:pic>
        <p:nvPicPr>
          <p:cNvPr id="3" name="Picture 2" descr="Craig headshot DCB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 b="12226"/>
          <a:stretch/>
        </p:blipFill>
        <p:spPr>
          <a:xfrm>
            <a:off x="1440659" y="4984777"/>
            <a:ext cx="1293464" cy="1292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77" y="1740300"/>
            <a:ext cx="1295546" cy="1295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73" y="3239955"/>
            <a:ext cx="1295169" cy="1322280"/>
          </a:xfrm>
          <a:prstGeom prst="rect">
            <a:avLst/>
          </a:prstGeom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79976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successfully complete a scan using a DLP Projector </a:t>
            </a:r>
          </a:p>
          <a:p>
            <a:r>
              <a:rPr lang="en-US" dirty="0" smtClean="0"/>
              <a:t>Confident an array of cheap pinhole CMOS cameras can provide desired cost and accuracy</a:t>
            </a:r>
          </a:p>
          <a:p>
            <a:r>
              <a:rPr lang="en-US" dirty="0" smtClean="0"/>
              <a:t>DLP Projector is cost driver – low-cost alternatives to DLP Projection include:</a:t>
            </a:r>
          </a:p>
          <a:p>
            <a:pPr lvl="1"/>
            <a:r>
              <a:rPr lang="en-US" dirty="0" smtClean="0"/>
              <a:t>Fixed </a:t>
            </a:r>
            <a:r>
              <a:rPr lang="en-US" dirty="0" smtClean="0"/>
              <a:t>and moving gratings over </a:t>
            </a:r>
            <a:r>
              <a:rPr lang="en-US" dirty="0" smtClean="0"/>
              <a:t>LEDs (Talbot imaging)</a:t>
            </a:r>
            <a:endParaRPr lang="en-US" dirty="0" smtClean="0"/>
          </a:p>
          <a:p>
            <a:pPr lvl="1"/>
            <a:r>
              <a:rPr lang="en-US" dirty="0" smtClean="0"/>
              <a:t>Optical interference fringes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441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DCBA 3D Scanner</vt:lpstr>
      <vt:lpstr>Vision</vt:lpstr>
      <vt:lpstr>Market</vt:lpstr>
      <vt:lpstr>Relevant Technology Advances</vt:lpstr>
      <vt:lpstr>Scanning Techniques</vt:lpstr>
      <vt:lpstr>Structured Light Scanning</vt:lpstr>
      <vt:lpstr>Product Goals</vt:lpstr>
      <vt:lpstr>Our Team</vt:lpstr>
      <vt:lpstr>Our Current State</vt:lpstr>
      <vt:lpstr>Next Steps</vt:lpstr>
    </vt:vector>
  </TitlesOfParts>
  <Company>St. Mark's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DCBA 3D Scanner</dc:title>
  <dc:creator>Turner Bohlen</dc:creator>
  <cp:lastModifiedBy>Troy Astorino</cp:lastModifiedBy>
  <cp:revision>20</cp:revision>
  <dcterms:created xsi:type="dcterms:W3CDTF">2013-03-05T02:59:11Z</dcterms:created>
  <dcterms:modified xsi:type="dcterms:W3CDTF">2013-04-02T03:42:04Z</dcterms:modified>
</cp:coreProperties>
</file>