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74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800" dirty="0" smtClean="0"/>
              <a:t>Global Personal</a:t>
            </a:r>
            <a:r>
              <a:rPr lang="en-US" sz="1800" baseline="0" dirty="0" smtClean="0"/>
              <a:t> 3D Printer Sales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200" b="0" dirty="0" smtClean="0">
                <a:effectLst/>
              </a:rPr>
              <a:t>Machines or kits priced between $500 and $4,000</a:t>
            </a:r>
            <a:endParaRPr lang="en-US" sz="1600" b="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endParaRPr lang="en-US" dirty="0"/>
          </a:p>
        </c:rich>
      </c:tx>
      <c:layout/>
      <c:overlay val="1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08331897280167"/>
                  <c:y val="-0.006839875533621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87500000000001"/>
                  <c:y val="-0.00628500778202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45833333333333"/>
                  <c:y val="-0.008380010376036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45833333333333"/>
                  <c:y val="-0.006285007782027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145830901946765"/>
                  <c:y val="-0.0005547430303498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66.0</c:v>
                </c:pt>
                <c:pt idx="1">
                  <c:v>355.0</c:v>
                </c:pt>
                <c:pt idx="2">
                  <c:v>1816.0</c:v>
                </c:pt>
                <c:pt idx="3">
                  <c:v>5978.0</c:v>
                </c:pt>
                <c:pt idx="4">
                  <c:v>23265.0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7576408"/>
        <c:axId val="2117714568"/>
        <c:axId val="2117389928"/>
      </c:bar3DChart>
      <c:catAx>
        <c:axId val="2117576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Year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714568"/>
        <c:crosses val="autoZero"/>
        <c:auto val="1"/>
        <c:lblAlgn val="ctr"/>
        <c:lblOffset val="100"/>
        <c:noMultiLvlLbl val="0"/>
      </c:catAx>
      <c:valAx>
        <c:axId val="2117714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Units Sold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576408"/>
        <c:crosses val="autoZero"/>
        <c:crossBetween val="between"/>
      </c:valAx>
      <c:serAx>
        <c:axId val="2117389928"/>
        <c:scaling>
          <c:orientation val="minMax"/>
        </c:scaling>
        <c:delete val="1"/>
        <c:axPos val="b"/>
        <c:majorTickMark val="out"/>
        <c:minorTickMark val="none"/>
        <c:tickLblPos val="nextTo"/>
        <c:crossAx val="2117714568"/>
        <c:crosses val="autoZero"/>
      </c:serAx>
    </c:plotArea>
    <c:plotVisOnly val="1"/>
    <c:dispBlanksAs val="gap"/>
    <c:showDLblsOverMax val="0"/>
  </c:chart>
  <c:txPr>
    <a:bodyPr/>
    <a:lstStyle/>
    <a:p>
      <a:pPr>
        <a:defRPr sz="1800">
          <a:latin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Explore algorithmic methods for combining multiple scanning methods and reducing error</a:t>
            </a:r>
          </a:p>
          <a:p>
            <a:r>
              <a:rPr lang="en-US" dirty="0" smtClean="0"/>
              <a:t>Forward-facing software development to allow for various input devices (allows rapid modification during prototyping and future additions)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2168071"/>
            <a:ext cx="802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Vision:</a:t>
            </a:r>
            <a:endParaRPr lang="en-US" sz="2800" dirty="0" smtClean="0"/>
          </a:p>
          <a:p>
            <a:pPr marL="457200"/>
            <a:r>
              <a:rPr lang="en-US" sz="2000" dirty="0" smtClean="0"/>
              <a:t>All </a:t>
            </a:r>
            <a:r>
              <a:rPr lang="en-US" sz="2000" dirty="0" smtClean="0"/>
              <a:t>work in </a:t>
            </a:r>
            <a:r>
              <a:rPr lang="en-US" sz="2000" dirty="0" smtClean="0"/>
              <a:t>measurement, design, art, and manufacturing will soon take advantage of the accuracy and speed of 3D scanning.</a:t>
            </a:r>
            <a:br>
              <a:rPr lang="en-US" sz="2000" dirty="0" smtClean="0"/>
            </a:br>
            <a:endParaRPr lang="en-US" sz="3200" dirty="0" smtClean="0"/>
          </a:p>
          <a:p>
            <a:r>
              <a:rPr lang="en-US" sz="3200" dirty="0" smtClean="0"/>
              <a:t>Our Goal:</a:t>
            </a:r>
          </a:p>
          <a:p>
            <a:pPr marL="457200"/>
            <a:r>
              <a:rPr lang="en-US" sz="2000" dirty="0" smtClean="0"/>
              <a:t>We will develop high-quality 3D scanners accessible to individuals and businesses on small budgets.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08659999"/>
              </p:ext>
            </p:extLst>
          </p:nvPr>
        </p:nvGraphicFramePr>
        <p:xfrm>
          <a:off x="4479666" y="1594553"/>
          <a:ext cx="4207133" cy="443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09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Existing $350 million 3D scanning market targets large businesses – similar accuracy and lower price exposes a much larger market</a:t>
            </a:r>
          </a:p>
          <a:p>
            <a:r>
              <a:rPr lang="en-US" dirty="0" smtClean="0"/>
              <a:t>Potential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manufactures</a:t>
            </a:r>
          </a:p>
          <a:p>
            <a:r>
              <a:rPr lang="en-US" dirty="0" smtClean="0"/>
              <a:t>Interest </a:t>
            </a:r>
            <a:r>
              <a:rPr lang="en-US" dirty="0" smtClean="0"/>
              <a:t>in and use </a:t>
            </a:r>
            <a:r>
              <a:rPr lang="en-US" dirty="0" smtClean="0"/>
              <a:t>in </a:t>
            </a:r>
            <a:r>
              <a:rPr lang="en-US" dirty="0" smtClean="0"/>
              <a:t>3D </a:t>
            </a:r>
            <a:r>
              <a:rPr lang="en-US" dirty="0" smtClean="0"/>
              <a:t>of printing </a:t>
            </a:r>
            <a:r>
              <a:rPr lang="en-US" dirty="0" smtClean="0"/>
              <a:t>is </a:t>
            </a:r>
            <a:r>
              <a:rPr lang="en-US" dirty="0" smtClean="0"/>
              <a:t>growing wildly</a:t>
            </a:r>
            <a:r>
              <a:rPr lang="en-US" dirty="0" smtClean="0"/>
              <a:t>.  3D scanning is the other part of this revolution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882" y="5266070"/>
            <a:ext cx="353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from Wohlers Report 2012: Additive Manufacturing and 3D Printing State of the Industry</a:t>
            </a:r>
            <a:endParaRPr lang="en-US" sz="10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</a:t>
            </a:r>
            <a:r>
              <a:rPr lang="en-US" dirty="0" smtClean="0"/>
              <a:t>Technology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Optics and Digital Imaging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Notably emergence of high-quality, compact, and cheap cell phone cameras</a:t>
            </a:r>
          </a:p>
          <a:p>
            <a:r>
              <a:rPr lang="en-US" b="1" dirty="0" smtClean="0"/>
              <a:t>Computing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High</a:t>
            </a:r>
            <a:r>
              <a:rPr lang="en-US" dirty="0" smtClean="0"/>
              <a:t>-power computers are practically ubiquitous</a:t>
            </a:r>
          </a:p>
          <a:p>
            <a:r>
              <a:rPr lang="en-US" b="1" dirty="0" smtClean="0"/>
              <a:t>Digital Fabrication</a:t>
            </a:r>
          </a:p>
          <a:p>
            <a:pPr lvl="1"/>
            <a:r>
              <a:rPr lang="en-US" dirty="0" smtClean="0"/>
              <a:t>High</a:t>
            </a:r>
            <a:r>
              <a:rPr lang="en-US" dirty="0" smtClean="0"/>
              <a:t>-precision laser cutting and CNC machining is now easily attainable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Existing methods include</a:t>
            </a:r>
          </a:p>
          <a:p>
            <a:pPr lvl="1"/>
            <a:r>
              <a:rPr lang="en-US" sz="2353" dirty="0" smtClean="0"/>
              <a:t>Structured Light</a:t>
            </a:r>
          </a:p>
          <a:p>
            <a:pPr lvl="1"/>
            <a:r>
              <a:rPr lang="en-US" sz="2353" dirty="0" smtClean="0"/>
              <a:t>Image Reconstruction</a:t>
            </a:r>
          </a:p>
          <a:p>
            <a:pPr lvl="1"/>
            <a:r>
              <a:rPr lang="en-US" sz="2353" dirty="0" smtClean="0"/>
              <a:t>Laser Time of Flight</a:t>
            </a:r>
          </a:p>
          <a:p>
            <a:pPr lvl="1"/>
            <a:r>
              <a:rPr lang="en-US" sz="2353" dirty="0" smtClean="0"/>
              <a:t>Laser Triangulation</a:t>
            </a:r>
          </a:p>
          <a:p>
            <a:pPr lvl="1"/>
            <a:r>
              <a:rPr lang="en-US" sz="2353" dirty="0" smtClean="0"/>
              <a:t>Computed Tomography</a:t>
            </a:r>
          </a:p>
          <a:p>
            <a:pPr lvl="1"/>
            <a:r>
              <a:rPr lang="en-US" sz="2353" dirty="0" smtClean="0"/>
              <a:t>Serial Sectioning</a:t>
            </a:r>
          </a:p>
          <a:p>
            <a:pPr lvl="1"/>
            <a:r>
              <a:rPr lang="en-US" sz="2353" dirty="0" smtClean="0"/>
              <a:t>Contact Scanning</a:t>
            </a:r>
          </a:p>
          <a:p>
            <a:r>
              <a:rPr lang="en-US" dirty="0" smtClean="0"/>
              <a:t>Recent interest in 3D scanning has spurred academic research advances, particularly in structured light and image reconstruction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/>
              <a:t>I</a:t>
            </a:r>
            <a:r>
              <a:rPr lang="en-US" sz="2118" dirty="0" smtClean="0"/>
              <a:t>ntuitive </a:t>
            </a:r>
            <a:r>
              <a:rPr lang="en-US" sz="2118" dirty="0" smtClean="0"/>
              <a:t>website and software UI</a:t>
            </a:r>
          </a:p>
          <a:p>
            <a:pPr lvl="1"/>
            <a:r>
              <a:rPr lang="en-US" sz="2118" dirty="0"/>
              <a:t>C</a:t>
            </a:r>
            <a:r>
              <a:rPr lang="en-US" sz="2118" dirty="0" smtClean="0"/>
              <a:t>omputer</a:t>
            </a:r>
            <a:r>
              <a:rPr lang="en-US" sz="2118" dirty="0" smtClean="0"/>
              <a:t>-controlled calibration</a:t>
            </a:r>
          </a:p>
          <a:p>
            <a:r>
              <a:rPr lang="en-US" b="1" dirty="0" smtClean="0"/>
              <a:t>Modular</a:t>
            </a:r>
          </a:p>
          <a:p>
            <a:pPr lvl="1"/>
            <a:r>
              <a:rPr lang="en-US" sz="2118" dirty="0"/>
              <a:t>E</a:t>
            </a:r>
            <a:r>
              <a:rPr lang="en-US" sz="2118" dirty="0" smtClean="0"/>
              <a:t>asily </a:t>
            </a:r>
            <a:r>
              <a:rPr lang="en-US" sz="2118" dirty="0" smtClean="0"/>
              <a:t>alter the workspace</a:t>
            </a:r>
          </a:p>
          <a:p>
            <a:pPr lvl="1"/>
            <a:r>
              <a:rPr lang="en-US" sz="2118" dirty="0" smtClean="0"/>
              <a:t>Enables scanning a single face of large objects, all faces of a small object, or </a:t>
            </a:r>
            <a:r>
              <a:rPr lang="en-US" sz="2118" dirty="0" smtClean="0"/>
              <a:t>even an </a:t>
            </a:r>
            <a:r>
              <a:rPr lang="en-US" sz="2118" dirty="0" smtClean="0"/>
              <a:t>entire room with one system</a:t>
            </a:r>
          </a:p>
          <a:p>
            <a:pPr lvl="1"/>
            <a:r>
              <a:rPr lang="en-US" sz="2118" dirty="0" smtClean="0"/>
              <a:t>Allows easy upgrading, maintenance, and expansion</a:t>
            </a:r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7" name="Picture 6" descr="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48" y="4449936"/>
            <a:ext cx="1295169" cy="12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64196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4196" y="4513999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Engineering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369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Physics, Math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&amp; Electrical Engineering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3769" y="4513999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Turner Bohlen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Programming</a:t>
            </a:r>
            <a:endParaRPr lang="en-US" sz="1400" dirty="0"/>
          </a:p>
        </p:txBody>
      </p:sp>
      <p:pic>
        <p:nvPicPr>
          <p:cNvPr id="3" name="Picture 2" descr="Craig headshot DCB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b="12226"/>
          <a:stretch/>
        </p:blipFill>
        <p:spPr>
          <a:xfrm>
            <a:off x="531718" y="4449936"/>
            <a:ext cx="1293464" cy="129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8" y="1979359"/>
            <a:ext cx="1295546" cy="129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47" y="1952626"/>
            <a:ext cx="1295169" cy="1322280"/>
          </a:xfrm>
          <a:prstGeom prst="rect">
            <a:avLst/>
          </a:prstGeom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72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Ideas we want to explore:</a:t>
            </a:r>
          </a:p>
          <a:p>
            <a:pPr lvl="1"/>
            <a:r>
              <a:rPr lang="en-US" dirty="0" smtClean="0"/>
              <a:t>Fixed and moving gratings over LEDs instead of projectors</a:t>
            </a:r>
          </a:p>
          <a:p>
            <a:pPr lvl="1"/>
            <a:r>
              <a:rPr lang="en-US" dirty="0" smtClean="0"/>
              <a:t>Redundant arrays of cheap CMOS cameras</a:t>
            </a:r>
          </a:p>
          <a:p>
            <a:pPr lvl="1"/>
            <a:r>
              <a:rPr lang="en-US" dirty="0" smtClean="0"/>
              <a:t>Merging multiple scanning techniques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2958" y="3668657"/>
            <a:ext cx="18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[CAD model here]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482</Words>
  <Application>Microsoft Macintosh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DCBA 3D Scanner</vt:lpstr>
      <vt:lpstr>Vision</vt:lpstr>
      <vt:lpstr>Market</vt:lpstr>
      <vt:lpstr>Relevant Technology Advances</vt:lpstr>
      <vt:lpstr>Scanning Techniques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Troy Astorino</cp:lastModifiedBy>
  <cp:revision>17</cp:revision>
  <dcterms:created xsi:type="dcterms:W3CDTF">2013-03-05T02:59:11Z</dcterms:created>
  <dcterms:modified xsi:type="dcterms:W3CDTF">2013-03-05T17:27:26Z</dcterms:modified>
</cp:coreProperties>
</file>