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A2CA-CD65-4142-8343-1AFCEEA668AB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DCBA 3D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Low-Cost, High-Precision, User-Friendly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Prototype Prototype!</a:t>
            </a:r>
          </a:p>
          <a:p>
            <a:r>
              <a:rPr lang="en-US" dirty="0" smtClean="0"/>
              <a:t>Explore algorithmic methods for combining multiple scanning methods and reducing error</a:t>
            </a:r>
          </a:p>
          <a:p>
            <a:r>
              <a:rPr lang="en-US" dirty="0" smtClean="0"/>
              <a:t>Forward-facing software development to allow for various input devices (allows rapid modification during prototyping and future additions)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214" y="2168071"/>
            <a:ext cx="8024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Vision:</a:t>
            </a:r>
            <a:endParaRPr lang="en-US" sz="2800" dirty="0" smtClean="0"/>
          </a:p>
          <a:p>
            <a:pPr marL="457200"/>
            <a:r>
              <a:rPr lang="en-US" sz="2000" dirty="0"/>
              <a:t>M</a:t>
            </a:r>
            <a:r>
              <a:rPr lang="en-US" sz="2000" dirty="0" smtClean="0"/>
              <a:t>easurement, design, art, and manufacturing will take full advantage of the accuracy and speed of 3D scanning.</a:t>
            </a:r>
            <a:br>
              <a:rPr lang="en-US" sz="2000" dirty="0" smtClean="0"/>
            </a:br>
            <a:endParaRPr lang="en-US" sz="3200" dirty="0" smtClean="0"/>
          </a:p>
          <a:p>
            <a:r>
              <a:rPr lang="en-US" sz="3200" dirty="0" smtClean="0"/>
              <a:t>Our Goal:</a:t>
            </a:r>
          </a:p>
          <a:p>
            <a:pPr marL="457200"/>
            <a:r>
              <a:rPr lang="en-US" sz="2000" dirty="0" smtClean="0"/>
              <a:t>We will develop high-quality 3D scanners accessible to individuals and businesses on small budgets.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users</a:t>
            </a:r>
          </a:p>
          <a:p>
            <a:pPr lvl="1"/>
            <a:r>
              <a:rPr lang="en-US" dirty="0" smtClean="0"/>
              <a:t>Research labs</a:t>
            </a:r>
          </a:p>
          <a:p>
            <a:pPr lvl="1"/>
            <a:r>
              <a:rPr lang="en-US" dirty="0" smtClean="0"/>
              <a:t>Hobbyist builders</a:t>
            </a:r>
          </a:p>
          <a:p>
            <a:pPr lvl="1"/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Product Designers</a:t>
            </a:r>
          </a:p>
          <a:p>
            <a:pPr lvl="1"/>
            <a:r>
              <a:rPr lang="en-US" dirty="0" smtClean="0"/>
              <a:t>Small manufactures</a:t>
            </a:r>
          </a:p>
          <a:p>
            <a:r>
              <a:rPr lang="en-US" dirty="0" smtClean="0"/>
              <a:t>Sales of other 3D Scanners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Hardware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Optics and Digital Imaging - Partially driven by increasing demand for high-quality, compact, and cheap cell phone cameras</a:t>
            </a:r>
          </a:p>
          <a:p>
            <a:r>
              <a:rPr lang="en-US" dirty="0" smtClean="0"/>
              <a:t>Computing - High-power computers are practically ubiquitous</a:t>
            </a:r>
          </a:p>
          <a:p>
            <a:r>
              <a:rPr lang="en-US" dirty="0" smtClean="0"/>
              <a:t>Available manufacturing methods – high-precision laser cutting and CNC machining is now easily attainable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Existing methods include</a:t>
            </a:r>
          </a:p>
          <a:p>
            <a:pPr lvl="1"/>
            <a:r>
              <a:rPr lang="en-US" sz="2353" dirty="0" smtClean="0"/>
              <a:t>Structured Light</a:t>
            </a:r>
          </a:p>
          <a:p>
            <a:pPr lvl="1"/>
            <a:r>
              <a:rPr lang="en-US" sz="2353" dirty="0" smtClean="0"/>
              <a:t>Image Reconstruction</a:t>
            </a:r>
          </a:p>
          <a:p>
            <a:pPr lvl="1"/>
            <a:r>
              <a:rPr lang="en-US" sz="2353" dirty="0" smtClean="0"/>
              <a:t>Laser Time of Flight</a:t>
            </a:r>
          </a:p>
          <a:p>
            <a:pPr lvl="1"/>
            <a:r>
              <a:rPr lang="en-US" sz="2353" dirty="0" smtClean="0"/>
              <a:t>Laser Triangulation</a:t>
            </a:r>
          </a:p>
          <a:p>
            <a:pPr lvl="1"/>
            <a:r>
              <a:rPr lang="en-US" sz="2353" dirty="0" smtClean="0"/>
              <a:t>Computed Tomography</a:t>
            </a:r>
          </a:p>
          <a:p>
            <a:pPr lvl="1"/>
            <a:r>
              <a:rPr lang="en-US" sz="2353" dirty="0" smtClean="0"/>
              <a:t>Serial Sectioning</a:t>
            </a:r>
          </a:p>
          <a:p>
            <a:pPr lvl="1"/>
            <a:r>
              <a:rPr lang="en-US" sz="2353" dirty="0" smtClean="0"/>
              <a:t>Contact Scanning</a:t>
            </a:r>
          </a:p>
          <a:p>
            <a:r>
              <a:rPr lang="en-US" dirty="0" smtClean="0"/>
              <a:t>Recent interest in 3D scanning has spurred academic research in the subject, especially in structured light and image reconstruction methods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Light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Known light pattern is projected onto scene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Scene is imaged using one or more cameras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Point cloud calculated by triangulation</a:t>
            </a:r>
          </a:p>
        </p:txBody>
      </p:sp>
      <p:pic>
        <p:nvPicPr>
          <p:cNvPr id="4" name="Picture 3" descr="Screen Shot 2013-03-04 at 10.39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5" y="3628563"/>
            <a:ext cx="3697514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creen Shot 2013-03-04 at 10.4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18" y="3628563"/>
            <a:ext cx="3885498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57200" y="626835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Images from Douglas </a:t>
            </a:r>
            <a:r>
              <a:rPr lang="en-US" sz="1000" i="1" dirty="0" err="1" smtClean="0"/>
              <a:t>Lanman</a:t>
            </a:r>
            <a:r>
              <a:rPr lang="en-US" sz="1000" i="1" dirty="0" smtClean="0"/>
              <a:t> and Gabriel </a:t>
            </a:r>
            <a:r>
              <a:rPr lang="en-US" sz="1000" i="1" dirty="0" err="1" smtClean="0"/>
              <a:t>Taubin's</a:t>
            </a:r>
            <a:r>
              <a:rPr lang="en-US" sz="1000" i="1" dirty="0" smtClean="0"/>
              <a:t> SIGGRAPH 2009 Course Notes accessed on 3/4/2013 at</a:t>
            </a:r>
          </a:p>
          <a:p>
            <a:pPr algn="ctr"/>
            <a:r>
              <a:rPr lang="en-US" sz="1000" i="1" dirty="0" smtClean="0"/>
              <a:t>http://mesh.brown.edu/byo3d/notes.html</a:t>
            </a:r>
            <a:endParaRPr lang="en-US" sz="10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Accurate</a:t>
            </a:r>
          </a:p>
          <a:p>
            <a:pPr lvl="1"/>
            <a:r>
              <a:rPr lang="en-US" sz="2065" dirty="0" smtClean="0"/>
              <a:t>0.025 mm accuracy</a:t>
            </a:r>
          </a:p>
          <a:p>
            <a:pPr lvl="1"/>
            <a:r>
              <a:rPr lang="en-US" sz="2065" dirty="0" smtClean="0"/>
              <a:t>This level of precision comparable to or better than most manufacturing processes</a:t>
            </a:r>
          </a:p>
          <a:p>
            <a:r>
              <a:rPr lang="en-US" b="1" dirty="0" smtClean="0"/>
              <a:t>Low-cost –</a:t>
            </a:r>
            <a:r>
              <a:rPr lang="en-US" dirty="0" smtClean="0"/>
              <a:t> </a:t>
            </a:r>
            <a:r>
              <a:rPr lang="en-US" sz="2118" dirty="0" smtClean="0"/>
              <a:t>less than $500</a:t>
            </a:r>
          </a:p>
          <a:p>
            <a:r>
              <a:rPr lang="en-US" b="1" dirty="0" smtClean="0"/>
              <a:t>Usable</a:t>
            </a:r>
          </a:p>
          <a:p>
            <a:pPr lvl="1"/>
            <a:r>
              <a:rPr lang="en-US" sz="2118" dirty="0" smtClean="0"/>
              <a:t>intuitive website and software UI</a:t>
            </a:r>
          </a:p>
          <a:p>
            <a:pPr lvl="1"/>
            <a:r>
              <a:rPr lang="en-US" sz="2118" dirty="0" smtClean="0"/>
              <a:t>computer-controlled calibration</a:t>
            </a:r>
          </a:p>
          <a:p>
            <a:r>
              <a:rPr lang="en-US" b="1" dirty="0" smtClean="0"/>
              <a:t>Modular</a:t>
            </a:r>
          </a:p>
          <a:p>
            <a:pPr lvl="1"/>
            <a:r>
              <a:rPr lang="en-US" sz="2118" dirty="0" smtClean="0"/>
              <a:t>easily alter the workspace</a:t>
            </a:r>
          </a:p>
          <a:p>
            <a:pPr lvl="1"/>
            <a:r>
              <a:rPr lang="en-US" sz="2118" dirty="0" smtClean="0"/>
              <a:t>Enables scanning a single face of large objects, all faces of a small object, or an entire room with one system</a:t>
            </a:r>
          </a:p>
          <a:p>
            <a:pPr lvl="1"/>
            <a:r>
              <a:rPr lang="en-US" sz="2118" dirty="0" smtClean="0"/>
              <a:t>Allows easy upgrading, maintenance, and expansion</a:t>
            </a:r>
          </a:p>
          <a:p>
            <a:r>
              <a:rPr lang="en-US" sz="3176" b="1" dirty="0" smtClean="0"/>
              <a:t>Co</a:t>
            </a:r>
            <a:r>
              <a:rPr lang="en-US" b="1" dirty="0" smtClean="0"/>
              <a:t>mpact –</a:t>
            </a:r>
            <a:r>
              <a:rPr lang="en-US" dirty="0" smtClean="0"/>
              <a:t> </a:t>
            </a:r>
            <a:r>
              <a:rPr lang="en-US" sz="2118" dirty="0" smtClean="0"/>
              <a:t>fits on top of a desk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4" name="Picture 3" descr="Screen Shot 2013-03-04 at 11.02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49936"/>
            <a:ext cx="1266641" cy="1295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Screen Shot 2013-03-04 at 11.04.47 PM.png"/>
          <p:cNvPicPr>
            <a:picLocks noChangeAspect="1"/>
          </p:cNvPicPr>
          <p:nvPr/>
        </p:nvPicPr>
        <p:blipFill>
          <a:blip r:embed="rId3"/>
          <a:srcRect t="8420" b="16602"/>
          <a:stretch>
            <a:fillRect/>
          </a:stretch>
        </p:blipFill>
        <p:spPr>
          <a:xfrm>
            <a:off x="457200" y="2022582"/>
            <a:ext cx="1291267" cy="129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creen Shot 2013-03-04 at 11.05.25 PM.png"/>
          <p:cNvPicPr>
            <a:picLocks noChangeAspect="1"/>
          </p:cNvPicPr>
          <p:nvPr/>
        </p:nvPicPr>
        <p:blipFill>
          <a:blip r:embed="rId4"/>
          <a:srcRect b="24009"/>
          <a:stretch>
            <a:fillRect/>
          </a:stretch>
        </p:blipFill>
        <p:spPr>
          <a:xfrm>
            <a:off x="4700248" y="2022582"/>
            <a:ext cx="1225871" cy="1252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m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248" y="4449936"/>
            <a:ext cx="1295169" cy="1295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964196" y="2022582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Troy </a:t>
            </a:r>
            <a:r>
              <a:rPr lang="en-US" dirty="0" err="1" smtClean="0"/>
              <a:t>Astorino</a:t>
            </a:r>
            <a:endParaRPr lang="en-US" dirty="0" smtClean="0"/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Physics/</a:t>
            </a:r>
            <a:r>
              <a:rPr lang="en-US" sz="1400" dirty="0" err="1" smtClean="0"/>
              <a:t>AeroAstro</a:t>
            </a:r>
            <a:endParaRPr lang="en-US" sz="1400" dirty="0" smtClean="0"/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Team Lead/Programming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64196" y="4513999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Craig Cheney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Mech. Eng.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Engineering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21369" y="2022582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Gus Downs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&amp; Electrical Engineering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3769" y="4513999"/>
            <a:ext cx="238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Turner Bohlen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Programming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72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Ideas we want to explore:</a:t>
            </a:r>
          </a:p>
          <a:p>
            <a:pPr lvl="1"/>
            <a:r>
              <a:rPr lang="en-US" dirty="0" smtClean="0"/>
              <a:t>Fixed and moving gratings over </a:t>
            </a:r>
            <a:r>
              <a:rPr lang="en-US" dirty="0" err="1" smtClean="0"/>
              <a:t>LEDs</a:t>
            </a:r>
            <a:r>
              <a:rPr lang="en-US" dirty="0" smtClean="0"/>
              <a:t> as an alternative to projectors</a:t>
            </a:r>
          </a:p>
          <a:p>
            <a:pPr lvl="1"/>
            <a:r>
              <a:rPr lang="en-US" dirty="0" smtClean="0"/>
              <a:t>Highly redundant arrays of cheap CMOS cameras</a:t>
            </a:r>
          </a:p>
          <a:p>
            <a:pPr lvl="1"/>
            <a:r>
              <a:rPr lang="en-US" dirty="0" smtClean="0"/>
              <a:t>Reducing error by merging multiple scanning techniques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432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DCBA 3D Scanner</vt:lpstr>
      <vt:lpstr>Vision</vt:lpstr>
      <vt:lpstr>Market</vt:lpstr>
      <vt:lpstr>Relevant Hardware Advances</vt:lpstr>
      <vt:lpstr>Scanning Techniques</vt:lpstr>
      <vt:lpstr>Structured Light Scanning</vt:lpstr>
      <vt:lpstr>Product Goals</vt:lpstr>
      <vt:lpstr>Our Team</vt:lpstr>
      <vt:lpstr>Our Current State</vt:lpstr>
      <vt:lpstr>Next Steps</vt:lpstr>
    </vt:vector>
  </TitlesOfParts>
  <Company>St. Mark's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DCBA 3D Scanner</dc:title>
  <dc:creator>Turner Bohlen</dc:creator>
  <cp:lastModifiedBy>Turner Bohlen</cp:lastModifiedBy>
  <cp:revision>3</cp:revision>
  <dcterms:created xsi:type="dcterms:W3CDTF">2013-03-05T02:59:11Z</dcterms:created>
  <dcterms:modified xsi:type="dcterms:W3CDTF">2013-03-05T04:25:45Z</dcterms:modified>
</cp:coreProperties>
</file>