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58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3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r>
              <a:rPr lang="en-US" sz="1800" dirty="0" smtClean="0"/>
              <a:t>Global Personal</a:t>
            </a:r>
            <a:r>
              <a:rPr lang="en-US" sz="1800" baseline="0" dirty="0" smtClean="0"/>
              <a:t> 3D Printer Sales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r>
              <a:rPr lang="en-US" sz="1200" b="0" dirty="0" smtClean="0">
                <a:effectLst/>
              </a:rPr>
              <a:t>Machines or kits priced between $500 and $4,000</a:t>
            </a:r>
            <a:endParaRPr lang="en-US" sz="1600" b="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endParaRPr lang="en-US" dirty="0"/>
          </a:p>
        </c:rich>
      </c:tx>
      <c:layout/>
      <c:overlay val="1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208331897280167"/>
                  <c:y val="-0.006839875533621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87500000000001"/>
                  <c:y val="-0.00628500778202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45833333333333"/>
                  <c:y val="-0.008380010376036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45833333333333"/>
                  <c:y val="-0.006285007782027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145830901946765"/>
                  <c:y val="-0.0005547430303498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66.0</c:v>
                </c:pt>
                <c:pt idx="1">
                  <c:v>355.0</c:v>
                </c:pt>
                <c:pt idx="2">
                  <c:v>1816.0</c:v>
                </c:pt>
                <c:pt idx="3">
                  <c:v>5978.0</c:v>
                </c:pt>
                <c:pt idx="4">
                  <c:v>23265.0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5852168"/>
        <c:axId val="525857800"/>
        <c:axId val="525863256"/>
      </c:bar3DChart>
      <c:catAx>
        <c:axId val="525852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Year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25857800"/>
        <c:crosses val="autoZero"/>
        <c:auto val="1"/>
        <c:lblAlgn val="ctr"/>
        <c:lblOffset val="100"/>
        <c:noMultiLvlLbl val="0"/>
      </c:catAx>
      <c:valAx>
        <c:axId val="525857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Units Sold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25852168"/>
        <c:crosses val="autoZero"/>
        <c:crossBetween val="between"/>
      </c:valAx>
      <c:serAx>
        <c:axId val="525863256"/>
        <c:scaling>
          <c:orientation val="minMax"/>
        </c:scaling>
        <c:delete val="1"/>
        <c:axPos val="b"/>
        <c:majorTickMark val="out"/>
        <c:minorTickMark val="none"/>
        <c:tickLblPos val="nextTo"/>
        <c:crossAx val="525857800"/>
        <c:crosses val="autoZero"/>
      </c:serAx>
    </c:plotArea>
    <c:plotVisOnly val="1"/>
    <c:dispBlanksAs val="gap"/>
    <c:showDLblsOverMax val="0"/>
  </c:chart>
  <c:txPr>
    <a:bodyPr/>
    <a:lstStyle/>
    <a:p>
      <a:pPr>
        <a:defRPr sz="1800">
          <a:latin typeface="Calibri"/>
          <a:cs typeface="Calibri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A2CA-CD65-4142-8343-1AFCEEA668AB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DCBA 3D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705" y="3886200"/>
            <a:ext cx="6980518" cy="1752600"/>
          </a:xfrm>
        </p:spPr>
        <p:txBody>
          <a:bodyPr/>
          <a:lstStyle/>
          <a:p>
            <a:r>
              <a:rPr lang="en-US" dirty="0" smtClean="0"/>
              <a:t>Low-Cost, High-Precision, User-Friendly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055" y="1783523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Troy </a:t>
            </a:r>
            <a:r>
              <a:rPr lang="en-US" dirty="0" err="1" smtClean="0"/>
              <a:t>Astorino</a:t>
            </a:r>
            <a:endParaRPr lang="en-US" dirty="0" smtClean="0"/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Physics/</a:t>
            </a:r>
            <a:r>
              <a:rPr lang="en-US" sz="1400" dirty="0" err="1" smtClean="0"/>
              <a:t>AeroAstro</a:t>
            </a:r>
            <a:endParaRPr lang="en-US" sz="1400" dirty="0" smtClean="0"/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Team Lead/Programming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73137" y="5048840"/>
            <a:ext cx="238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Craig Cheney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Mech. Eng. &amp; EECS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Vision/Embedded System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61795" y="3309911"/>
            <a:ext cx="238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Gus Downs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Physics, Math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Projection System</a:t>
            </a:r>
            <a:endParaRPr lang="en-US" sz="1400" dirty="0"/>
          </a:p>
        </p:txBody>
      </p:sp>
      <p:pic>
        <p:nvPicPr>
          <p:cNvPr id="3" name="Picture 2" descr="Craig headshot DCB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 b="12226"/>
          <a:stretch/>
        </p:blipFill>
        <p:spPr>
          <a:xfrm>
            <a:off x="1440659" y="4984777"/>
            <a:ext cx="1293464" cy="1292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77" y="1740300"/>
            <a:ext cx="1295546" cy="1295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73" y="3239955"/>
            <a:ext cx="1295169" cy="1322280"/>
          </a:xfrm>
          <a:prstGeom prst="rect">
            <a:avLst/>
          </a:prstGeom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7997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towards completing a scan using a DLP Projector </a:t>
            </a:r>
          </a:p>
          <a:p>
            <a:r>
              <a:rPr lang="en-US" dirty="0" smtClean="0"/>
              <a:t>Confident an array of cheap pinhole CMOS cameras can provide desired cost and accuracy</a:t>
            </a:r>
          </a:p>
          <a:p>
            <a:r>
              <a:rPr lang="en-US" dirty="0" smtClean="0"/>
              <a:t>DLP Projector is cost driver – low-cost alternatives to DLP Projection include:</a:t>
            </a:r>
          </a:p>
          <a:p>
            <a:pPr lvl="1"/>
            <a:r>
              <a:rPr lang="en-US" dirty="0" smtClean="0"/>
              <a:t>Fixed and moving gratings over collimated light</a:t>
            </a:r>
            <a:endParaRPr lang="en-US" dirty="0"/>
          </a:p>
          <a:p>
            <a:pPr lvl="1"/>
            <a:r>
              <a:rPr lang="en-US" dirty="0" smtClean="0"/>
              <a:t>Optical interference fringes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Prototype Prototype!</a:t>
            </a:r>
          </a:p>
          <a:p>
            <a:r>
              <a:rPr lang="en-US" dirty="0" smtClean="0"/>
              <a:t>Validate viability of low-cost projection alternatives</a:t>
            </a:r>
          </a:p>
          <a:p>
            <a:r>
              <a:rPr lang="en-US" dirty="0" smtClean="0"/>
              <a:t>Explore algorithmic methods for combining multiple scanning methods and reducing error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Physical measurement techniques are time consuming and provide incomplete information about the object of interest</a:t>
            </a:r>
          </a:p>
          <a:p>
            <a:endParaRPr lang="en-US" dirty="0" smtClean="0"/>
          </a:p>
          <a:p>
            <a:r>
              <a:rPr lang="en-US" dirty="0" smtClean="0"/>
              <a:t>Existing 3D scanners are inaccessible to 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214" y="1480774"/>
            <a:ext cx="80245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Goal:</a:t>
            </a:r>
          </a:p>
          <a:p>
            <a:endParaRPr lang="en-US" sz="2400" dirty="0"/>
          </a:p>
          <a:p>
            <a:pPr marL="457200"/>
            <a:r>
              <a:rPr lang="en-US" sz="2400" dirty="0"/>
              <a:t>We will develop an affordable, accurate, and easy-to-use 3D scanner for individuals and small businesses in measurement, design, art and manufacturing.</a:t>
            </a:r>
          </a:p>
          <a:p>
            <a:endParaRPr lang="en-US" sz="3200" dirty="0"/>
          </a:p>
          <a:p>
            <a:r>
              <a:rPr lang="en-US" sz="3200" dirty="0" smtClean="0"/>
              <a:t>Our </a:t>
            </a:r>
            <a:r>
              <a:rPr lang="en-US" sz="3200" dirty="0" smtClean="0"/>
              <a:t>Vision:</a:t>
            </a:r>
            <a:endParaRPr lang="en-US" sz="2800" dirty="0" smtClean="0"/>
          </a:p>
          <a:p>
            <a:pPr marL="457200"/>
            <a:endParaRPr lang="en-US" sz="2400" dirty="0"/>
          </a:p>
          <a:p>
            <a:pPr marL="457200"/>
            <a:r>
              <a:rPr lang="en-US" sz="2400" dirty="0" smtClean="0"/>
              <a:t>To make 3D scanners as ubiquitous as power tools: a standard piece of </a:t>
            </a:r>
            <a:r>
              <a:rPr lang="en-US" sz="2400" dirty="0"/>
              <a:t>equipment in every shop, studio, and lab</a:t>
            </a:r>
            <a:endParaRPr lang="en-US" sz="2400" dirty="0" smtClean="0"/>
          </a:p>
          <a:p>
            <a:pPr marL="457200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+ Skill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467411"/>
            <a:ext cx="8343153" cy="22112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sz="2400" dirty="0" smtClean="0"/>
              <a:t>Troy </a:t>
            </a:r>
            <a:r>
              <a:rPr lang="en-US" sz="2400" dirty="0" err="1" smtClean="0"/>
              <a:t>Astorino</a:t>
            </a:r>
            <a:r>
              <a:rPr lang="en-US" sz="2400" dirty="0" smtClean="0"/>
              <a:t>: Programming and robotic systems</a:t>
            </a:r>
          </a:p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sz="2400" dirty="0" smtClean="0"/>
              <a:t>Craig Cheney: Mechanical engineering and embedded systems</a:t>
            </a:r>
          </a:p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sz="2400" dirty="0" smtClean="0"/>
              <a:t>Gus Downs: Optics and signal processing</a:t>
            </a:r>
            <a:endParaRPr lang="en-US" sz="2400" dirty="0"/>
          </a:p>
        </p:txBody>
      </p:sp>
      <p:pic>
        <p:nvPicPr>
          <p:cNvPr id="6" name="Picture 5" descr="TeamPic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8687" r="3758" b="43334"/>
          <a:stretch/>
        </p:blipFill>
        <p:spPr>
          <a:xfrm>
            <a:off x="1060824" y="1417638"/>
            <a:ext cx="6633882" cy="26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7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3414"/>
            <a:ext cx="4802094" cy="240282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tructured light scanning</a:t>
            </a:r>
          </a:p>
          <a:p>
            <a:r>
              <a:rPr lang="en-US" dirty="0" smtClean="0"/>
              <a:t>Inexpensive hardware</a:t>
            </a:r>
          </a:p>
          <a:p>
            <a:r>
              <a:rPr lang="en-US" dirty="0" smtClean="0"/>
              <a:t>Plug-and-play software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creen Shot 2013-03-04 at 10.39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94" y="4024714"/>
            <a:ext cx="3373775" cy="2243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Screen Shot 2013-03-04 at 10.4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93" y="1600200"/>
            <a:ext cx="3373775" cy="2135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58377" y="5868247"/>
            <a:ext cx="5100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Images from Douglas </a:t>
            </a:r>
            <a:r>
              <a:rPr lang="en-US" sz="1000" i="1" dirty="0" err="1" smtClean="0"/>
              <a:t>Lanman</a:t>
            </a:r>
            <a:r>
              <a:rPr lang="en-US" sz="1000" i="1" dirty="0" smtClean="0"/>
              <a:t> and Gabriel </a:t>
            </a:r>
            <a:r>
              <a:rPr lang="en-US" sz="1000" i="1" dirty="0" err="1" smtClean="0"/>
              <a:t>Taubin's</a:t>
            </a:r>
            <a:r>
              <a:rPr lang="en-US" sz="1000" i="1" dirty="0" smtClean="0"/>
              <a:t> SIGGRAPH 2009 Course Notes accessed on 3/4/2013 </a:t>
            </a:r>
            <a:r>
              <a:rPr lang="en-US" sz="1000" i="1" dirty="0" smtClean="0"/>
              <a:t>at http</a:t>
            </a:r>
            <a:r>
              <a:rPr lang="en-US" sz="1000" i="1" dirty="0" smtClean="0"/>
              <a:t>://mesh.brown.edu/byo3d/notes.html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7318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08659999"/>
              </p:ext>
            </p:extLst>
          </p:nvPr>
        </p:nvGraphicFramePr>
        <p:xfrm>
          <a:off x="4479666" y="1594553"/>
          <a:ext cx="4207133" cy="4432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909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Existing $350 million 3D scanning market targets large businesses – similar accuracy and lower price exposes a much larger market</a:t>
            </a:r>
          </a:p>
          <a:p>
            <a:r>
              <a:rPr lang="en-US" dirty="0" smtClean="0"/>
              <a:t>Potential users</a:t>
            </a:r>
          </a:p>
          <a:p>
            <a:pPr lvl="1"/>
            <a:r>
              <a:rPr lang="en-US" dirty="0" smtClean="0"/>
              <a:t>Research labs</a:t>
            </a:r>
          </a:p>
          <a:p>
            <a:pPr lvl="1"/>
            <a:r>
              <a:rPr lang="en-US" dirty="0" smtClean="0"/>
              <a:t>Hobbyist builders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Product Designers</a:t>
            </a:r>
          </a:p>
          <a:p>
            <a:pPr lvl="1"/>
            <a:r>
              <a:rPr lang="en-US" dirty="0" smtClean="0"/>
              <a:t>Small manufactures</a:t>
            </a:r>
          </a:p>
          <a:p>
            <a:r>
              <a:rPr lang="en-US" dirty="0" smtClean="0"/>
              <a:t>Interest in and use of 3D printing is growing wildly.  3D scanning is the second half of this revolution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882" y="5266070"/>
            <a:ext cx="3535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Data from Wohlers Report 2012: Additive Manufacturing and 3D Printing State of the Industry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Light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Known light pattern is projected onto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Scene is imaged using one or more cameras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Point cloud calculated by triangulation</a:t>
            </a:r>
          </a:p>
        </p:txBody>
      </p:sp>
      <p:pic>
        <p:nvPicPr>
          <p:cNvPr id="4" name="Picture 3" descr="Screen Shot 2013-03-04 at 10.39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5" y="3628563"/>
            <a:ext cx="3697514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3-03-04 at 10.4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18" y="3628563"/>
            <a:ext cx="3885498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7200" y="626835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Images from Douglas </a:t>
            </a:r>
            <a:r>
              <a:rPr lang="en-US" sz="1000" i="1" dirty="0" err="1" smtClean="0"/>
              <a:t>Lanman</a:t>
            </a:r>
            <a:r>
              <a:rPr lang="en-US" sz="1000" i="1" dirty="0" smtClean="0"/>
              <a:t> and Gabriel </a:t>
            </a:r>
            <a:r>
              <a:rPr lang="en-US" sz="1000" i="1" dirty="0" err="1" smtClean="0"/>
              <a:t>Taubin's</a:t>
            </a:r>
            <a:r>
              <a:rPr lang="en-US" sz="1000" i="1" dirty="0" smtClean="0"/>
              <a:t> SIGGRAPH 2009 Course Notes accessed on 3/4/2013 at</a:t>
            </a:r>
          </a:p>
          <a:p>
            <a:pPr algn="ctr"/>
            <a:r>
              <a:rPr lang="en-US" sz="1000" i="1" dirty="0" smtClean="0"/>
              <a:t>http://mesh.brown.edu/byo3d/notes.html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Accurate</a:t>
            </a:r>
          </a:p>
          <a:p>
            <a:pPr lvl="1"/>
            <a:r>
              <a:rPr lang="en-US" sz="2065" dirty="0" smtClean="0"/>
              <a:t>0.025 mm accuracy</a:t>
            </a:r>
          </a:p>
          <a:p>
            <a:pPr lvl="1"/>
            <a:r>
              <a:rPr lang="en-US" sz="2065" dirty="0" smtClean="0"/>
              <a:t>This level of precision comparable to or better than most manufacturing processes</a:t>
            </a:r>
          </a:p>
          <a:p>
            <a:r>
              <a:rPr lang="en-US" b="1" dirty="0" smtClean="0"/>
              <a:t>Low-cost –</a:t>
            </a:r>
            <a:r>
              <a:rPr lang="en-US" dirty="0" smtClean="0"/>
              <a:t> </a:t>
            </a:r>
            <a:r>
              <a:rPr lang="en-US" sz="2118" dirty="0" smtClean="0"/>
              <a:t>less than $500</a:t>
            </a:r>
          </a:p>
          <a:p>
            <a:r>
              <a:rPr lang="en-US" b="1" dirty="0" smtClean="0"/>
              <a:t>Usable</a:t>
            </a:r>
          </a:p>
          <a:p>
            <a:pPr lvl="1"/>
            <a:r>
              <a:rPr lang="en-US" sz="2118" dirty="0"/>
              <a:t>I</a:t>
            </a:r>
            <a:r>
              <a:rPr lang="en-US" sz="2118" dirty="0" smtClean="0"/>
              <a:t>ntuitive website and software UI</a:t>
            </a:r>
          </a:p>
          <a:p>
            <a:pPr lvl="1"/>
            <a:r>
              <a:rPr lang="en-US" sz="2118" dirty="0"/>
              <a:t>C</a:t>
            </a:r>
            <a:r>
              <a:rPr lang="en-US" sz="2118" dirty="0" smtClean="0"/>
              <a:t>omputer-controlled calibration</a:t>
            </a:r>
          </a:p>
          <a:p>
            <a:r>
              <a:rPr lang="en-US" sz="3176" b="1" dirty="0" smtClean="0"/>
              <a:t>Co</a:t>
            </a:r>
            <a:r>
              <a:rPr lang="en-US" b="1" dirty="0" smtClean="0"/>
              <a:t>mpact –</a:t>
            </a:r>
            <a:r>
              <a:rPr lang="en-US" dirty="0" smtClean="0"/>
              <a:t> </a:t>
            </a:r>
            <a:r>
              <a:rPr lang="en-US" sz="2118" dirty="0" smtClean="0"/>
              <a:t>fits on top of a desk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480</Words>
  <Application>Microsoft Macintosh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DCBA 3D Scanner</vt:lpstr>
      <vt:lpstr>Problem</vt:lpstr>
      <vt:lpstr>Vision</vt:lpstr>
      <vt:lpstr>Applications</vt:lpstr>
      <vt:lpstr>Team + Skill set</vt:lpstr>
      <vt:lpstr>Technical approach</vt:lpstr>
      <vt:lpstr>Market</vt:lpstr>
      <vt:lpstr>Structured Light Scanning</vt:lpstr>
      <vt:lpstr>Product Goals</vt:lpstr>
      <vt:lpstr>Our Team</vt:lpstr>
      <vt:lpstr>Our Current State</vt:lpstr>
      <vt:lpstr>Next Steps</vt:lpstr>
    </vt:vector>
  </TitlesOfParts>
  <Company>St. Mark's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DCBA 3D Scanner</dc:title>
  <dc:creator>Turner Bohlen</dc:creator>
  <cp:lastModifiedBy>Craig Cheney</cp:lastModifiedBy>
  <cp:revision>33</cp:revision>
  <dcterms:created xsi:type="dcterms:W3CDTF">2013-03-05T02:59:11Z</dcterms:created>
  <dcterms:modified xsi:type="dcterms:W3CDTF">2013-04-22T01:45:49Z</dcterms:modified>
</cp:coreProperties>
</file>