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716" autoAdjust="0"/>
  </p:normalViewPr>
  <p:slideViewPr>
    <p:cSldViewPr snapToGrid="0">
      <p:cViewPr>
        <p:scale>
          <a:sx n="70" d="100"/>
          <a:sy n="70" d="100"/>
        </p:scale>
        <p:origin x="738"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40FD40-D531-4F37-86AA-47201324385E}" type="datetimeFigureOut">
              <a:rPr lang="en-US" smtClean="0"/>
              <a:t>10/15/2024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C1F8A6-114D-4097-A290-2688D817716C}" type="slidenum">
              <a:rPr lang="en-US" smtClean="0"/>
              <a:t>‹#›</a:t>
            </a:fld>
            <a:endParaRPr lang="en-US"/>
          </a:p>
        </p:txBody>
      </p:sp>
    </p:spTree>
    <p:extLst>
      <p:ext uri="{BB962C8B-B14F-4D97-AF65-F5344CB8AC3E}">
        <p14:creationId xmlns:p14="http://schemas.microsoft.com/office/powerpoint/2010/main" val="157787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on Importance of each Phase//</a:t>
            </a:r>
          </a:p>
          <a:p>
            <a:r>
              <a:rPr lang="en-US" b="1" dirty="0"/>
              <a:t>Planning: </a:t>
            </a:r>
            <a:r>
              <a:rPr lang="en-US" dirty="0"/>
              <a:t>Establishes a clear understanding of what needs to be achieved, aligning the team and stakeholders on expectations. It sets the groundwork for subsequent iterations.</a:t>
            </a:r>
          </a:p>
          <a:p>
            <a:r>
              <a:rPr lang="en-US" b="1" dirty="0"/>
              <a:t>Design: </a:t>
            </a:r>
            <a:r>
              <a:rPr lang="en-US" b="0" dirty="0"/>
              <a:t>A well-thought-out design helps prevent significant issues later in development. It ensures that the solution is scalable and maintainable.</a:t>
            </a:r>
          </a:p>
          <a:p>
            <a:r>
              <a:rPr lang="en-US" b="1" dirty="0"/>
              <a:t>Development: </a:t>
            </a:r>
            <a:r>
              <a:rPr lang="en-US" b="0" dirty="0"/>
              <a:t>This phase delivers tangible progress. Regular iterations allow for quick adjustments based on feedback, enhancing product quality and alignment with user needs.</a:t>
            </a:r>
          </a:p>
          <a:p>
            <a:r>
              <a:rPr lang="en-US" b="1" dirty="0"/>
              <a:t>Testing: </a:t>
            </a:r>
            <a:r>
              <a:rPr lang="en-US" b="0" dirty="0"/>
              <a:t>Early and continuous testing helps identify defects early, reduces the cost of fixing bugs, and ensures that the product meets quality standards before release.</a:t>
            </a:r>
          </a:p>
          <a:p>
            <a:r>
              <a:rPr lang="en-US" b="1" dirty="0"/>
              <a:t>Deployment: </a:t>
            </a:r>
            <a:r>
              <a:rPr lang="en-US" b="0" dirty="0"/>
              <a:t>Frequent deployments provide users with new features and improvements quickly. It fosters a feedback loop where user input can be incorporated into future iterations.</a:t>
            </a:r>
          </a:p>
          <a:p>
            <a:r>
              <a:rPr lang="en-US" b="1" dirty="0"/>
              <a:t>Review and Retrospective: </a:t>
            </a:r>
            <a:r>
              <a:rPr lang="en-US" b="0" dirty="0"/>
              <a:t>These sessions are critical for continuous improvement. They help the team refine their processes, enhance collaboration, and address any challenges faced during the sprint.</a:t>
            </a:r>
          </a:p>
          <a:p>
            <a:r>
              <a:rPr lang="en-US" b="1" dirty="0"/>
              <a:t>Maintenance: </a:t>
            </a:r>
            <a:r>
              <a:rPr lang="en-US" b="0" dirty="0"/>
              <a:t>Ongoing maintenance ensures the software remains functional and relevant over time. It also helps the team respond swiftly to any issues that arise in production.</a:t>
            </a:r>
          </a:p>
        </p:txBody>
      </p:sp>
      <p:sp>
        <p:nvSpPr>
          <p:cNvPr id="4" name="Slide Number Placeholder 3"/>
          <p:cNvSpPr>
            <a:spLocks noGrp="1"/>
          </p:cNvSpPr>
          <p:nvPr>
            <p:ph type="sldNum" sz="quarter" idx="5"/>
          </p:nvPr>
        </p:nvSpPr>
        <p:spPr/>
        <p:txBody>
          <a:bodyPr/>
          <a:lstStyle/>
          <a:p>
            <a:fld id="{8CC1F8A6-114D-4097-A290-2688D817716C}" type="slidenum">
              <a:rPr lang="en-US" smtClean="0"/>
              <a:t>3</a:t>
            </a:fld>
            <a:endParaRPr lang="en-US"/>
          </a:p>
        </p:txBody>
      </p:sp>
    </p:spTree>
    <p:extLst>
      <p:ext uri="{BB962C8B-B14F-4D97-AF65-F5344CB8AC3E}">
        <p14:creationId xmlns:p14="http://schemas.microsoft.com/office/powerpoint/2010/main" val="3213713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an Agile approach is adaptive, allowing for ongoing adjustments and stakeholder involvement throughout the project. In contrast, the waterfall approach is more rigid, making it challenging to accommodate changes once the project has progressed past initial phases. This can lead to longer development cycles and a product that may not meet user needs as effectively.</a:t>
            </a:r>
          </a:p>
        </p:txBody>
      </p:sp>
      <p:sp>
        <p:nvSpPr>
          <p:cNvPr id="4" name="Slide Number Placeholder 3"/>
          <p:cNvSpPr>
            <a:spLocks noGrp="1"/>
          </p:cNvSpPr>
          <p:nvPr>
            <p:ph type="sldNum" sz="quarter" idx="5"/>
          </p:nvPr>
        </p:nvSpPr>
        <p:spPr/>
        <p:txBody>
          <a:bodyPr/>
          <a:lstStyle/>
          <a:p>
            <a:fld id="{8CC1F8A6-114D-4097-A290-2688D817716C}" type="slidenum">
              <a:rPr lang="en-US" smtClean="0"/>
              <a:t>4</a:t>
            </a:fld>
            <a:endParaRPr lang="en-US"/>
          </a:p>
        </p:txBody>
      </p:sp>
    </p:spTree>
    <p:extLst>
      <p:ext uri="{BB962C8B-B14F-4D97-AF65-F5344CB8AC3E}">
        <p14:creationId xmlns:p14="http://schemas.microsoft.com/office/powerpoint/2010/main" val="146746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Selecting between Waterfall or Agile approaches depends on project specifics; including project size/complexity, requirements, and stakeholder involvement. A careful assessment of these factors can lead to a more successful project outcome tailored to the organization’s needs and goals.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CC1F8A6-114D-4097-A290-2688D817716C}" type="slidenum">
              <a:rPr lang="en-US" smtClean="0"/>
              <a:t>5</a:t>
            </a:fld>
            <a:endParaRPr lang="en-US"/>
          </a:p>
        </p:txBody>
      </p:sp>
    </p:spTree>
    <p:extLst>
      <p:ext uri="{BB962C8B-B14F-4D97-AF65-F5344CB8AC3E}">
        <p14:creationId xmlns:p14="http://schemas.microsoft.com/office/powerpoint/2010/main" val="1654121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10/15/2024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13840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10/15/2024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33992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10/15/2024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1112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10/15/2024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0831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10/15/2024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21205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10/15/2024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5688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10/15/2024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944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10/15/2024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42030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10/15/2024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94087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10/15/2024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20793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10/15/2024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38430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10/15/2024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2966401575"/>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7" name="Picture 26" descr="3D purple chromosome design">
            <a:extLst>
              <a:ext uri="{FF2B5EF4-FFF2-40B4-BE49-F238E27FC236}">
                <a16:creationId xmlns:a16="http://schemas.microsoft.com/office/drawing/2014/main" id="{CF0E5DC6-9BA1-5EFB-2FFF-A2BEC7CCAFB1}"/>
              </a:ext>
            </a:extLst>
          </p:cNvPr>
          <p:cNvPicPr>
            <a:picLocks noChangeAspect="1"/>
          </p:cNvPicPr>
          <p:nvPr/>
        </p:nvPicPr>
        <p:blipFill>
          <a:blip r:embed="rId2"/>
          <a:srcRect t="21877" b="21873"/>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50" name="Freeform: Shape 49">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7BA68706-F454-9240-E6F7-D51BED1A56CA}"/>
              </a:ext>
            </a:extLst>
          </p:cNvPr>
          <p:cNvSpPr>
            <a:spLocks noGrp="1"/>
          </p:cNvSpPr>
          <p:nvPr>
            <p:ph type="subTitle" idx="1"/>
          </p:nvPr>
        </p:nvSpPr>
        <p:spPr>
          <a:xfrm>
            <a:off x="762000" y="4571999"/>
            <a:ext cx="4572000" cy="1524000"/>
          </a:xfrm>
        </p:spPr>
        <p:txBody>
          <a:bodyPr anchor="b">
            <a:normAutofit fontScale="92500" lnSpcReduction="10000"/>
          </a:bodyPr>
          <a:lstStyle/>
          <a:p>
            <a:pPr algn="l"/>
            <a:r>
              <a:rPr lang="en-US" dirty="0"/>
              <a:t>Travis Hutchinson</a:t>
            </a:r>
          </a:p>
          <a:p>
            <a:pPr algn="l"/>
            <a:r>
              <a:rPr lang="en-US" dirty="0"/>
              <a:t>CS-250</a:t>
            </a:r>
          </a:p>
          <a:p>
            <a:pPr algn="l"/>
            <a:r>
              <a:rPr lang="en-US" dirty="0"/>
              <a:t>Oct. 15, 2024</a:t>
            </a:r>
          </a:p>
        </p:txBody>
      </p:sp>
      <p:sp>
        <p:nvSpPr>
          <p:cNvPr id="2" name="Title 1">
            <a:extLst>
              <a:ext uri="{FF2B5EF4-FFF2-40B4-BE49-F238E27FC236}">
                <a16:creationId xmlns:a16="http://schemas.microsoft.com/office/drawing/2014/main" id="{7B17A168-2FDB-F326-47FB-D8F119556BAF}"/>
              </a:ext>
            </a:extLst>
          </p:cNvPr>
          <p:cNvSpPr>
            <a:spLocks noGrp="1"/>
          </p:cNvSpPr>
          <p:nvPr>
            <p:ph type="ctrTitle"/>
          </p:nvPr>
        </p:nvSpPr>
        <p:spPr>
          <a:xfrm>
            <a:off x="762000" y="2299787"/>
            <a:ext cx="4572000" cy="2286000"/>
          </a:xfrm>
        </p:spPr>
        <p:txBody>
          <a:bodyPr>
            <a:normAutofit/>
          </a:bodyPr>
          <a:lstStyle/>
          <a:p>
            <a:pPr algn="l"/>
            <a:r>
              <a:rPr lang="en-US" sz="4400" dirty="0"/>
              <a:t>Agile Presentation</a:t>
            </a:r>
          </a:p>
        </p:txBody>
      </p:sp>
    </p:spTree>
    <p:extLst>
      <p:ext uri="{BB962C8B-B14F-4D97-AF65-F5344CB8AC3E}">
        <p14:creationId xmlns:p14="http://schemas.microsoft.com/office/powerpoint/2010/main" val="415197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3251-31F4-C9F7-8521-48544F71A820}"/>
              </a:ext>
            </a:extLst>
          </p:cNvPr>
          <p:cNvSpPr>
            <a:spLocks noGrp="1"/>
          </p:cNvSpPr>
          <p:nvPr>
            <p:ph type="title"/>
          </p:nvPr>
        </p:nvSpPr>
        <p:spPr/>
        <p:txBody>
          <a:bodyPr/>
          <a:lstStyle/>
          <a:p>
            <a:r>
              <a:rPr lang="en-US" u="sng" dirty="0"/>
              <a:t>Explaining Agile Roles</a:t>
            </a:r>
            <a:r>
              <a:rPr lang="en-US" dirty="0"/>
              <a:t>:</a:t>
            </a:r>
          </a:p>
        </p:txBody>
      </p:sp>
      <p:sp>
        <p:nvSpPr>
          <p:cNvPr id="3" name="Content Placeholder 2">
            <a:extLst>
              <a:ext uri="{FF2B5EF4-FFF2-40B4-BE49-F238E27FC236}">
                <a16:creationId xmlns:a16="http://schemas.microsoft.com/office/drawing/2014/main" id="{A0400C43-5340-69C9-5C1F-182C26E41BEF}"/>
              </a:ext>
            </a:extLst>
          </p:cNvPr>
          <p:cNvSpPr>
            <a:spLocks noGrp="1"/>
          </p:cNvSpPr>
          <p:nvPr>
            <p:ph idx="1"/>
          </p:nvPr>
        </p:nvSpPr>
        <p:spPr/>
        <p:txBody>
          <a:bodyPr>
            <a:noAutofit/>
          </a:bodyPr>
          <a:lstStyle/>
          <a:p>
            <a:r>
              <a:rPr lang="en-US" sz="2400" b="1" u="sng" dirty="0">
                <a:latin typeface="Times New Roman" panose="02020603050405020304" pitchFamily="18" charset="0"/>
                <a:cs typeface="Times New Roman" panose="02020603050405020304" pitchFamily="18" charset="0"/>
              </a:rPr>
              <a:t>Product Owner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Focuses on the product; defining its vision, features, and priorities. They act as a liaison between the development team and customers, and ensure the product meets customer needs and business objectives.</a:t>
            </a:r>
          </a:p>
          <a:p>
            <a:r>
              <a:rPr lang="en-US" sz="2400" b="1" u="sng" dirty="0">
                <a:latin typeface="Times New Roman" panose="02020603050405020304" pitchFamily="18" charset="0"/>
                <a:cs typeface="Times New Roman" panose="02020603050405020304" pitchFamily="18" charset="0"/>
              </a:rPr>
              <a:t>Scrum Master</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Focuses on the process, facilitating the team and ensuring they follow Agile practices. They help the team work together, remove obstacles, and protect them from distractions.</a:t>
            </a:r>
          </a:p>
          <a:p>
            <a:r>
              <a:rPr lang="en-US" sz="2400" b="1" u="sng" dirty="0">
                <a:latin typeface="Times New Roman" panose="02020603050405020304" pitchFamily="18" charset="0"/>
                <a:cs typeface="Times New Roman" panose="02020603050405020304" pitchFamily="18" charset="0"/>
              </a:rPr>
              <a:t>Development Team</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self-organized and cross-functional group of Testers and Developers.</a:t>
            </a:r>
          </a:p>
        </p:txBody>
      </p:sp>
    </p:spTree>
    <p:extLst>
      <p:ext uri="{BB962C8B-B14F-4D97-AF65-F5344CB8AC3E}">
        <p14:creationId xmlns:p14="http://schemas.microsoft.com/office/powerpoint/2010/main" val="90766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DE6B-BBF3-4A84-956D-3BEADAB1144A}"/>
              </a:ext>
            </a:extLst>
          </p:cNvPr>
          <p:cNvSpPr>
            <a:spLocks noGrp="1"/>
          </p:cNvSpPr>
          <p:nvPr>
            <p:ph type="title"/>
          </p:nvPr>
        </p:nvSpPr>
        <p:spPr>
          <a:xfrm>
            <a:off x="762000" y="286884"/>
            <a:ext cx="10668000" cy="934065"/>
          </a:xfrm>
        </p:spPr>
        <p:txBody>
          <a:bodyPr/>
          <a:lstStyle/>
          <a:p>
            <a:r>
              <a:rPr lang="en-US" u="sng" dirty="0"/>
              <a:t>Explaining Agile Phases:</a:t>
            </a:r>
          </a:p>
        </p:txBody>
      </p:sp>
      <p:sp>
        <p:nvSpPr>
          <p:cNvPr id="3" name="Content Placeholder 2">
            <a:extLst>
              <a:ext uri="{FF2B5EF4-FFF2-40B4-BE49-F238E27FC236}">
                <a16:creationId xmlns:a16="http://schemas.microsoft.com/office/drawing/2014/main" id="{DE8BCC72-6371-55B6-4ABF-4BBFADA19013}"/>
              </a:ext>
            </a:extLst>
          </p:cNvPr>
          <p:cNvSpPr>
            <a:spLocks noGrp="1"/>
          </p:cNvSpPr>
          <p:nvPr>
            <p:ph idx="1"/>
          </p:nvPr>
        </p:nvSpPr>
        <p:spPr>
          <a:xfrm>
            <a:off x="368710" y="1220950"/>
            <a:ext cx="11577484" cy="5350166"/>
          </a:xfrm>
        </p:spPr>
        <p:txBody>
          <a:bodyPr>
            <a:normAutofit/>
          </a:bodyPr>
          <a:lstStyle/>
          <a:p>
            <a:r>
              <a:rPr lang="en-US" sz="1600" b="1" u="sng" dirty="0">
                <a:latin typeface="Times New Roman" panose="02020603050405020304" pitchFamily="18" charset="0"/>
                <a:cs typeface="Times New Roman" panose="02020603050405020304" pitchFamily="18" charset="0"/>
              </a:rPr>
              <a:t>Planning</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 this phase, the team collaborates to define the project's vision, goals, and scope. User stories are created, and the backlog is prioritized.</a:t>
            </a:r>
          </a:p>
          <a:p>
            <a:r>
              <a:rPr lang="en-US" sz="1600" b="1" u="sng" dirty="0">
                <a:latin typeface="Times New Roman" panose="02020603050405020304" pitchFamily="18" charset="0"/>
                <a:cs typeface="Times New Roman" panose="02020603050405020304" pitchFamily="18" charset="0"/>
              </a:rPr>
              <a:t>Design</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During this phase, high-level architecture and design decisions are made. The focus is on creating a flexible design that can accommodate future changes.</a:t>
            </a:r>
          </a:p>
          <a:p>
            <a:r>
              <a:rPr lang="en-US" sz="1600" b="1" u="sng" dirty="0">
                <a:latin typeface="Times New Roman" panose="02020603050405020304" pitchFamily="18" charset="0"/>
                <a:cs typeface="Times New Roman" panose="02020603050405020304" pitchFamily="18" charset="0"/>
              </a:rPr>
              <a:t>Development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actual coding process takes place in iterative cycles (sprints), where the team develops features based on prioritized user stories.</a:t>
            </a:r>
          </a:p>
          <a:p>
            <a:r>
              <a:rPr lang="en-US" sz="1600" b="1" u="sng" dirty="0">
                <a:latin typeface="Times New Roman" panose="02020603050405020304" pitchFamily="18" charset="0"/>
                <a:cs typeface="Times New Roman" panose="02020603050405020304" pitchFamily="18" charset="0"/>
              </a:rPr>
              <a:t>Testing</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Testing occurs throughout the development process, including unit tests, integration tests, and user acceptance testing. Continuous testing is integrated into the sprints.</a:t>
            </a:r>
          </a:p>
          <a:p>
            <a:r>
              <a:rPr lang="en-US" sz="1600" b="1" u="sng" dirty="0">
                <a:latin typeface="Times New Roman" panose="02020603050405020304" pitchFamily="18" charset="0"/>
                <a:cs typeface="Times New Roman" panose="02020603050405020304" pitchFamily="18" charset="0"/>
              </a:rPr>
              <a:t>Deployment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Once features are developed and tested, they are deployed to a production environment. This can be done incrementally, allowing for partial releases.</a:t>
            </a:r>
          </a:p>
          <a:p>
            <a:r>
              <a:rPr lang="en-US" sz="1600" b="1" u="sng" dirty="0">
                <a:latin typeface="Times New Roman" panose="02020603050405020304" pitchFamily="18" charset="0"/>
                <a:cs typeface="Times New Roman" panose="02020603050405020304" pitchFamily="18" charset="0"/>
              </a:rPr>
              <a:t>Review and Retrospective</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At the end of each sprint, the team conducts a review to demonstrate what has been built and gathers feedback. A retrospective follows to discuss what went well and what could be improved.</a:t>
            </a:r>
          </a:p>
          <a:p>
            <a:r>
              <a:rPr lang="en-US" sz="1600" b="1" u="sng" dirty="0">
                <a:latin typeface="Times New Roman" panose="02020603050405020304" pitchFamily="18" charset="0"/>
                <a:cs typeface="Times New Roman" panose="02020603050405020304" pitchFamily="18" charset="0"/>
              </a:rPr>
              <a:t>Maintenance</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After deployment, the software enters a maintenance phase, where it is monitored and updated based on user feedback, bug reports, and evolving requirements.</a:t>
            </a:r>
          </a:p>
        </p:txBody>
      </p:sp>
    </p:spTree>
    <p:extLst>
      <p:ext uri="{BB962C8B-B14F-4D97-AF65-F5344CB8AC3E}">
        <p14:creationId xmlns:p14="http://schemas.microsoft.com/office/powerpoint/2010/main" val="352562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7AC75-8A10-5734-A5E5-76637EB7044E}"/>
              </a:ext>
            </a:extLst>
          </p:cNvPr>
          <p:cNvSpPr>
            <a:spLocks noGrp="1"/>
          </p:cNvSpPr>
          <p:nvPr>
            <p:ph type="title"/>
          </p:nvPr>
        </p:nvSpPr>
        <p:spPr>
          <a:xfrm>
            <a:off x="532015" y="13855"/>
            <a:ext cx="10668000" cy="714895"/>
          </a:xfrm>
        </p:spPr>
        <p:txBody>
          <a:bodyPr/>
          <a:lstStyle/>
          <a:p>
            <a:r>
              <a:rPr lang="en-US" u="sng" dirty="0"/>
              <a:t>Describing the Waterfall Model:</a:t>
            </a:r>
          </a:p>
        </p:txBody>
      </p:sp>
      <p:sp>
        <p:nvSpPr>
          <p:cNvPr id="3" name="Content Placeholder 2">
            <a:extLst>
              <a:ext uri="{FF2B5EF4-FFF2-40B4-BE49-F238E27FC236}">
                <a16:creationId xmlns:a16="http://schemas.microsoft.com/office/drawing/2014/main" id="{2F2DE3C2-E43F-78E2-AD8E-257F0D47C77B}"/>
              </a:ext>
            </a:extLst>
          </p:cNvPr>
          <p:cNvSpPr>
            <a:spLocks noGrp="1"/>
          </p:cNvSpPr>
          <p:nvPr>
            <p:ph idx="1"/>
          </p:nvPr>
        </p:nvSpPr>
        <p:spPr>
          <a:xfrm>
            <a:off x="532015" y="714895"/>
            <a:ext cx="10897985" cy="184542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In a </a:t>
            </a:r>
            <a:r>
              <a:rPr lang="en-US" sz="1600" b="1" u="sng" dirty="0">
                <a:latin typeface="Times New Roman" panose="02020603050405020304" pitchFamily="18" charset="0"/>
                <a:cs typeface="Times New Roman" panose="02020603050405020304" pitchFamily="18" charset="0"/>
              </a:rPr>
              <a:t>Waterfall Development Approach</a:t>
            </a:r>
            <a:r>
              <a:rPr lang="en-US" sz="1600" dirty="0">
                <a:latin typeface="Times New Roman" panose="02020603050405020304" pitchFamily="18" charset="0"/>
                <a:cs typeface="Times New Roman" panose="02020603050405020304" pitchFamily="18" charset="0"/>
              </a:rPr>
              <a:t>, the process is linear and sequential, typically consisting of distinct phases: gathering requirements, design, implementation, testing, and maintenance. Each phase must be completed before moving to the next, which contrasts sharply with the iterative nature of </a:t>
            </a:r>
            <a:r>
              <a:rPr lang="en-US" sz="1600" b="1" dirty="0">
                <a:latin typeface="Times New Roman" panose="02020603050405020304" pitchFamily="18" charset="0"/>
                <a:cs typeface="Times New Roman" panose="02020603050405020304" pitchFamily="18" charset="0"/>
              </a:rPr>
              <a:t>Agile</a:t>
            </a:r>
            <a:r>
              <a:rPr lang="en-US" sz="1600" dirty="0">
                <a:latin typeface="Times New Roman" panose="02020603050405020304" pitchFamily="18" charset="0"/>
                <a:cs typeface="Times New Roman" panose="02020603050405020304" pitchFamily="18" charset="0"/>
              </a:rPr>
              <a:t>. </a:t>
            </a:r>
          </a:p>
          <a:p>
            <a:pPr marL="0" indent="0">
              <a:buNone/>
            </a:pPr>
            <a:r>
              <a:rPr lang="en-US" sz="1600" b="1" dirty="0">
                <a:latin typeface="Times New Roman" panose="02020603050405020304" pitchFamily="18" charset="0"/>
                <a:cs typeface="Times New Roman" panose="02020603050405020304" pitchFamily="18" charset="0"/>
              </a:rPr>
              <a:t>                                        </a:t>
            </a:r>
            <a:r>
              <a:rPr lang="en-US" sz="1800" b="1" u="sng" dirty="0">
                <a:latin typeface="Times New Roman" panose="02020603050405020304" pitchFamily="18" charset="0"/>
                <a:cs typeface="Times New Roman" panose="02020603050405020304" pitchFamily="18" charset="0"/>
              </a:rPr>
              <a:t>Example: Addressing a Feature Change</a:t>
            </a:r>
          </a:p>
        </p:txBody>
      </p:sp>
      <p:sp>
        <p:nvSpPr>
          <p:cNvPr id="4" name="Content Placeholder 2">
            <a:extLst>
              <a:ext uri="{FF2B5EF4-FFF2-40B4-BE49-F238E27FC236}">
                <a16:creationId xmlns:a16="http://schemas.microsoft.com/office/drawing/2014/main" id="{8AA4C95D-5982-7E3F-A437-ED5FA645EB0D}"/>
              </a:ext>
            </a:extLst>
          </p:cNvPr>
          <p:cNvSpPr txBox="1">
            <a:spLocks/>
          </p:cNvSpPr>
          <p:nvPr/>
        </p:nvSpPr>
        <p:spPr>
          <a:xfrm>
            <a:off x="6553201" y="2128058"/>
            <a:ext cx="4505497" cy="435863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latin typeface="Times New Roman" panose="02020603050405020304" pitchFamily="18" charset="0"/>
                <a:cs typeface="Times New Roman" panose="02020603050405020304" pitchFamily="18" charset="0"/>
              </a:rPr>
              <a:t>Agile:</a:t>
            </a:r>
          </a:p>
          <a:p>
            <a:r>
              <a:rPr lang="en-US" sz="2000" b="1" dirty="0">
                <a:latin typeface="Times New Roman" panose="02020603050405020304" pitchFamily="18" charset="0"/>
                <a:cs typeface="Times New Roman" panose="02020603050405020304" pitchFamily="18" charset="0"/>
              </a:rPr>
              <a:t>1-</a:t>
            </a:r>
            <a:r>
              <a:rPr lang="en-US" sz="1400" b="1" dirty="0"/>
              <a:t> </a:t>
            </a:r>
            <a:r>
              <a:rPr lang="en-US" sz="1700" b="1" u="sng" dirty="0">
                <a:latin typeface="Times New Roman" panose="02020603050405020304" pitchFamily="18" charset="0"/>
                <a:cs typeface="Times New Roman" panose="02020603050405020304" pitchFamily="18" charset="0"/>
              </a:rPr>
              <a:t>Iterative Development:</a:t>
            </a:r>
            <a:r>
              <a:rPr lang="en-US" sz="1700" u="sng"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In Agile, changes can be addressed in short sprints. For instance, if a stakeholder identifies a need for a feature adjustment, the team can prioritize this change in the next sprint planning meeting.</a:t>
            </a:r>
            <a:endParaRPr lang="en-US" sz="17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a:t>
            </a:r>
            <a:r>
              <a:rPr lang="en-US" sz="1400" b="1" dirty="0"/>
              <a:t> </a:t>
            </a:r>
            <a:r>
              <a:rPr lang="en-US" sz="1600" b="1" u="sng" dirty="0">
                <a:latin typeface="Times New Roman" panose="02020603050405020304" pitchFamily="18" charset="0"/>
                <a:cs typeface="Times New Roman" panose="02020603050405020304" pitchFamily="18" charset="0"/>
              </a:rPr>
              <a:t>Continuous Feedback</a:t>
            </a:r>
            <a:r>
              <a:rPr lang="en-US" sz="1600" u="sng"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Regular check-ins and demos allow the team to gather feedback frequently, making it easier to pivot based on stakeholder input.</a:t>
            </a:r>
            <a:endParaRPr lang="en-US" sz="17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a:t>
            </a:r>
            <a:r>
              <a:rPr lang="en-US" sz="1400" b="1" dirty="0"/>
              <a:t> </a:t>
            </a:r>
            <a:r>
              <a:rPr lang="en-US" sz="1400" b="1" u="sng" dirty="0"/>
              <a:t>Collaborative Environment: </a:t>
            </a:r>
            <a:r>
              <a:rPr lang="en-US" sz="1700" dirty="0">
                <a:latin typeface="Times New Roman" panose="02020603050405020304" pitchFamily="18" charset="0"/>
                <a:cs typeface="Times New Roman" panose="02020603050405020304" pitchFamily="18" charset="0"/>
              </a:rPr>
              <a:t>Agile fosters collaboration so developers, testers, and stakeholders can discuss changes together, leading to quicker resolution and adaptation</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F5A77272-4B5F-6761-63F2-285252160F4D}"/>
              </a:ext>
            </a:extLst>
          </p:cNvPr>
          <p:cNvSpPr txBox="1">
            <a:spLocks/>
          </p:cNvSpPr>
          <p:nvPr/>
        </p:nvSpPr>
        <p:spPr>
          <a:xfrm>
            <a:off x="532015" y="2128057"/>
            <a:ext cx="4505497" cy="471608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latin typeface="Times New Roman" panose="02020603050405020304" pitchFamily="18" charset="0"/>
                <a:cs typeface="Times New Roman" panose="02020603050405020304" pitchFamily="18" charset="0"/>
              </a:rPr>
              <a:t>Waterfall:</a:t>
            </a:r>
          </a:p>
          <a:p>
            <a:r>
              <a:rPr lang="en-US" sz="2000" b="1" dirty="0">
                <a:latin typeface="Times New Roman" panose="02020603050405020304" pitchFamily="18" charset="0"/>
                <a:cs typeface="Times New Roman" panose="02020603050405020304" pitchFamily="18" charset="0"/>
              </a:rPr>
              <a:t>1-</a:t>
            </a:r>
            <a:r>
              <a:rPr lang="en-US" sz="1400" b="1" dirty="0"/>
              <a:t> </a:t>
            </a:r>
            <a:r>
              <a:rPr lang="en-US" sz="1600" b="1" u="sng" dirty="0">
                <a:latin typeface="Times New Roman" panose="02020603050405020304" pitchFamily="18" charset="0"/>
                <a:cs typeface="Times New Roman" panose="02020603050405020304" pitchFamily="18" charset="0"/>
              </a:rPr>
              <a:t>Requirement Lock-In</a:t>
            </a:r>
            <a:r>
              <a:rPr lang="en-US" sz="1600" u="sng"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Once the requirements are defined and the design phase is complete, changes can be difficult to incorporate. If a stakeholder requests a change, it will likely require revisiting the requirements and design phases, which could delay the project significantly.</a:t>
            </a:r>
          </a:p>
          <a:p>
            <a:r>
              <a:rPr lang="en-US" sz="2000" b="1" dirty="0">
                <a:latin typeface="Times New Roman" panose="02020603050405020304" pitchFamily="18" charset="0"/>
                <a:cs typeface="Times New Roman" panose="02020603050405020304" pitchFamily="18" charset="0"/>
              </a:rPr>
              <a:t>2-</a:t>
            </a:r>
            <a:r>
              <a:rPr lang="en-US" sz="1400" b="1" dirty="0"/>
              <a:t> </a:t>
            </a:r>
            <a:r>
              <a:rPr lang="en-US" sz="1700" b="1" u="sng" dirty="0">
                <a:latin typeface="Times New Roman" panose="02020603050405020304" pitchFamily="18" charset="0"/>
                <a:cs typeface="Times New Roman" panose="02020603050405020304" pitchFamily="18" charset="0"/>
              </a:rPr>
              <a:t>Limited Feedback Loops</a:t>
            </a:r>
            <a:r>
              <a:rPr lang="en-US" sz="1700" dirty="0">
                <a:latin typeface="Times New Roman" panose="02020603050405020304" pitchFamily="18" charset="0"/>
                <a:cs typeface="Times New Roman" panose="02020603050405020304" pitchFamily="18" charset="0"/>
              </a:rPr>
              <a:t>: Feedback is usually gathered only at the end of the testing phase, meaning issues or necessary adjustments may not be identified until late in the process, risking misalignment with stakeholder expectations.</a:t>
            </a:r>
          </a:p>
          <a:p>
            <a:r>
              <a:rPr lang="en-US" sz="2000" b="1" dirty="0">
                <a:latin typeface="Times New Roman" panose="02020603050405020304" pitchFamily="18" charset="0"/>
                <a:cs typeface="Times New Roman" panose="02020603050405020304" pitchFamily="18" charset="0"/>
              </a:rPr>
              <a:t>3-</a:t>
            </a:r>
            <a:r>
              <a:rPr lang="en-US" sz="1400" b="1" dirty="0"/>
              <a:t> </a:t>
            </a:r>
            <a:r>
              <a:rPr lang="en-US" sz="1700" b="1" u="sng" dirty="0">
                <a:latin typeface="Times New Roman" panose="02020603050405020304" pitchFamily="18" charset="0"/>
                <a:cs typeface="Times New Roman" panose="02020603050405020304" pitchFamily="18" charset="0"/>
              </a:rPr>
              <a:t>Rigid Linear Structure</a:t>
            </a:r>
            <a:r>
              <a:rPr lang="en-US" sz="1700" dirty="0">
                <a:latin typeface="Times New Roman" panose="02020603050405020304" pitchFamily="18" charset="0"/>
                <a:cs typeface="Times New Roman" panose="02020603050405020304" pitchFamily="18" charset="0"/>
              </a:rPr>
              <a:t>: The waterfall model's linear structure can lead to a situation where significant rework is required, resulting in increased costs and extended timelines.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843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4CAF-0B21-3483-CC5C-42FF4C261565}"/>
              </a:ext>
            </a:extLst>
          </p:cNvPr>
          <p:cNvSpPr>
            <a:spLocks noGrp="1"/>
          </p:cNvSpPr>
          <p:nvPr>
            <p:ph type="title"/>
          </p:nvPr>
        </p:nvSpPr>
        <p:spPr>
          <a:xfrm>
            <a:off x="762000" y="22397"/>
            <a:ext cx="10668000" cy="941879"/>
          </a:xfrm>
        </p:spPr>
        <p:txBody>
          <a:bodyPr/>
          <a:lstStyle/>
          <a:p>
            <a:r>
              <a:rPr lang="en-US" u="sng" dirty="0">
                <a:latin typeface="Times New Roman" panose="02020603050405020304" pitchFamily="18" charset="0"/>
                <a:cs typeface="Times New Roman" panose="02020603050405020304" pitchFamily="18" charset="0"/>
              </a:rPr>
              <a:t>Waterfall or Agile Approach:</a:t>
            </a:r>
          </a:p>
        </p:txBody>
      </p:sp>
      <p:sp>
        <p:nvSpPr>
          <p:cNvPr id="3" name="Content Placeholder 2">
            <a:extLst>
              <a:ext uri="{FF2B5EF4-FFF2-40B4-BE49-F238E27FC236}">
                <a16:creationId xmlns:a16="http://schemas.microsoft.com/office/drawing/2014/main" id="{4F15C6A4-A8ED-4CDE-815A-B4048C1E5873}"/>
              </a:ext>
            </a:extLst>
          </p:cNvPr>
          <p:cNvSpPr>
            <a:spLocks noGrp="1"/>
          </p:cNvSpPr>
          <p:nvPr>
            <p:ph idx="1"/>
          </p:nvPr>
        </p:nvSpPr>
        <p:spPr>
          <a:xfrm>
            <a:off x="762000" y="964277"/>
            <a:ext cx="10668000" cy="798022"/>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Choosing between a </a:t>
            </a:r>
            <a:r>
              <a:rPr lang="en-US" sz="1800" b="1" u="sng" dirty="0">
                <a:latin typeface="Times New Roman" panose="02020603050405020304" pitchFamily="18" charset="0"/>
                <a:cs typeface="Times New Roman" panose="02020603050405020304" pitchFamily="18" charset="0"/>
              </a:rPr>
              <a:t>Waterfall</a:t>
            </a:r>
            <a:r>
              <a:rPr lang="en-US" sz="1800" dirty="0">
                <a:latin typeface="Times New Roman" panose="02020603050405020304" pitchFamily="18" charset="0"/>
                <a:cs typeface="Times New Roman" panose="02020603050405020304" pitchFamily="18" charset="0"/>
              </a:rPr>
              <a:t> or </a:t>
            </a:r>
            <a:r>
              <a:rPr lang="en-US" sz="1800" b="1" u="sng" dirty="0">
                <a:latin typeface="Times New Roman" panose="02020603050405020304" pitchFamily="18" charset="0"/>
                <a:cs typeface="Times New Roman" panose="02020603050405020304" pitchFamily="18" charset="0"/>
              </a:rPr>
              <a:t>Agile</a:t>
            </a:r>
            <a:r>
              <a:rPr lang="en-US" sz="1800" dirty="0">
                <a:latin typeface="Times New Roman" panose="02020603050405020304" pitchFamily="18" charset="0"/>
                <a:cs typeface="Times New Roman" panose="02020603050405020304" pitchFamily="18" charset="0"/>
              </a:rPr>
              <a:t> approach involves several factors that can influence the success of a project. Some key considerations are:</a:t>
            </a:r>
          </a:p>
        </p:txBody>
      </p:sp>
      <p:sp>
        <p:nvSpPr>
          <p:cNvPr id="4" name="Content Placeholder 2">
            <a:extLst>
              <a:ext uri="{FF2B5EF4-FFF2-40B4-BE49-F238E27FC236}">
                <a16:creationId xmlns:a16="http://schemas.microsoft.com/office/drawing/2014/main" id="{3705264F-25EE-557B-36F0-B2E961C56B7C}"/>
              </a:ext>
            </a:extLst>
          </p:cNvPr>
          <p:cNvSpPr txBox="1">
            <a:spLocks/>
          </p:cNvSpPr>
          <p:nvPr/>
        </p:nvSpPr>
        <p:spPr>
          <a:xfrm>
            <a:off x="762000" y="1762299"/>
            <a:ext cx="3627120" cy="480475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latin typeface="Times New Roman" panose="02020603050405020304" pitchFamily="18" charset="0"/>
                <a:cs typeface="Times New Roman" panose="02020603050405020304" pitchFamily="18" charset="0"/>
              </a:rPr>
              <a:t>Waterfall</a:t>
            </a:r>
            <a:r>
              <a:rPr lang="en-US" sz="1800" dirty="0">
                <a:latin typeface="Times New Roman" panose="02020603050405020304" pitchFamily="18" charset="0"/>
                <a:cs typeface="Times New Roman" panose="02020603050405020304" pitchFamily="18" charset="0"/>
              </a:rPr>
              <a:t>:</a:t>
            </a:r>
          </a:p>
          <a:p>
            <a:pPr marL="0" indent="0">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1. More suitable for large, complex projects with well-defined requirements. The linear structure helps manage extensive documentation and coordination.</a:t>
            </a:r>
          </a:p>
          <a:p>
            <a:pPr marL="0" indent="0">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2. Works best when requirements are stable and unlikely to change. If you have a clear vision and detailed specifications from the start, waterfall can provide a structured approach</a:t>
            </a:r>
          </a:p>
          <a:p>
            <a:pPr marL="0" indent="0">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3. Limited stakeholder involvement after the initial requirements phase, making it less ideal for projects requiring ongoing input.</a:t>
            </a:r>
          </a:p>
        </p:txBody>
      </p:sp>
      <p:sp>
        <p:nvSpPr>
          <p:cNvPr id="5" name="Content Placeholder 2">
            <a:extLst>
              <a:ext uri="{FF2B5EF4-FFF2-40B4-BE49-F238E27FC236}">
                <a16:creationId xmlns:a16="http://schemas.microsoft.com/office/drawing/2014/main" id="{9576FD89-17DF-5B79-A5CD-4504DBD47A7E}"/>
              </a:ext>
            </a:extLst>
          </p:cNvPr>
          <p:cNvSpPr txBox="1">
            <a:spLocks/>
          </p:cNvSpPr>
          <p:nvPr/>
        </p:nvSpPr>
        <p:spPr>
          <a:xfrm>
            <a:off x="7387246" y="1762299"/>
            <a:ext cx="4300449" cy="45886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latin typeface="Times New Roman" panose="02020603050405020304" pitchFamily="18" charset="0"/>
                <a:cs typeface="Times New Roman" panose="02020603050405020304" pitchFamily="18" charset="0"/>
              </a:rPr>
              <a:t>Agile</a:t>
            </a:r>
            <a:r>
              <a:rPr lang="en-US" sz="1800" dirty="0">
                <a:latin typeface="Times New Roman" panose="02020603050405020304" pitchFamily="18" charset="0"/>
                <a:cs typeface="Times New Roman" panose="02020603050405020304" pitchFamily="18" charset="0"/>
              </a:rPr>
              <a:t>:</a:t>
            </a:r>
          </a:p>
          <a:p>
            <a:pPr marL="0" indent="0">
              <a:buNone/>
            </a:pPr>
            <a:r>
              <a:rPr lang="en-US" sz="1600" dirty="0">
                <a:latin typeface="Times New Roman" panose="02020603050405020304" pitchFamily="18" charset="0"/>
                <a:cs typeface="Times New Roman" panose="02020603050405020304" pitchFamily="18" charset="0"/>
              </a:rPr>
              <a:t>1. Ideal for smaller to medium-sized projects or those with evolving requirements, where flexibility and adaptability are crucial.</a:t>
            </a:r>
          </a:p>
          <a:p>
            <a:pPr marL="0" indent="0">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2. Better for projects with uncertain or changing requirements. Agile accommodates modifications through iterative development and regular feedback.</a:t>
            </a:r>
          </a:p>
          <a:p>
            <a:pPr marL="0" indent="0">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3. Encourages continuous collaboration and stakeholder engagement throughout the project, enhancing alignment with user needs.</a:t>
            </a:r>
          </a:p>
          <a:p>
            <a:pPr marL="0" indent="0">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056F5E40-B07B-D7C0-5499-D0A4C03E71B6}"/>
              </a:ext>
            </a:extLst>
          </p:cNvPr>
          <p:cNvSpPr txBox="1">
            <a:spLocks/>
          </p:cNvSpPr>
          <p:nvPr/>
        </p:nvSpPr>
        <p:spPr>
          <a:xfrm>
            <a:off x="4389120" y="1762298"/>
            <a:ext cx="2743200" cy="4588625"/>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1. </a:t>
            </a:r>
            <a:r>
              <a:rPr lang="en-US" sz="1600" b="1" u="sng" dirty="0">
                <a:latin typeface="Times New Roman" panose="02020603050405020304" pitchFamily="18" charset="0"/>
                <a:cs typeface="Times New Roman" panose="02020603050405020304" pitchFamily="18" charset="0"/>
              </a:rPr>
              <a:t>Project Size &amp;Complexity</a:t>
            </a:r>
          </a:p>
          <a:p>
            <a:pPr marL="342900" indent="-342900">
              <a:buFont typeface="Arial" panose="020B0604020202020204" pitchFamily="34" charset="0"/>
              <a:buAutoNum type="arabicPeriod"/>
            </a:pPr>
            <a:endParaRPr lang="en-US" sz="1600" b="1" u="sng"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2. </a:t>
            </a:r>
            <a:r>
              <a:rPr lang="en-US" sz="1600" b="1" u="sng" dirty="0">
                <a:latin typeface="Times New Roman" panose="02020603050405020304" pitchFamily="18" charset="0"/>
                <a:cs typeface="Times New Roman" panose="02020603050405020304" pitchFamily="18" charset="0"/>
              </a:rPr>
              <a:t>Requirements</a:t>
            </a:r>
          </a:p>
          <a:p>
            <a:pPr marL="0" indent="0">
              <a:buNone/>
            </a:pPr>
            <a:endParaRPr lang="en-US" sz="1600" b="1" u="sng" dirty="0">
              <a:latin typeface="Times New Roman" panose="02020603050405020304" pitchFamily="18" charset="0"/>
              <a:cs typeface="Times New Roman" panose="02020603050405020304" pitchFamily="18" charset="0"/>
            </a:endParaRPr>
          </a:p>
          <a:p>
            <a:pPr marL="0" indent="0">
              <a:buNone/>
            </a:pPr>
            <a:endParaRPr lang="en-US" sz="1600" b="1" u="sng"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3. </a:t>
            </a:r>
            <a:r>
              <a:rPr lang="en-US" sz="1600" b="1" u="sng" dirty="0">
                <a:latin typeface="Times New Roman" panose="02020603050405020304" pitchFamily="18" charset="0"/>
                <a:cs typeface="Times New Roman" panose="02020603050405020304" pitchFamily="18" charset="0"/>
              </a:rPr>
              <a:t>Stakeholder Involvement</a:t>
            </a:r>
          </a:p>
        </p:txBody>
      </p:sp>
    </p:spTree>
    <p:extLst>
      <p:ext uri="{BB962C8B-B14F-4D97-AF65-F5344CB8AC3E}">
        <p14:creationId xmlns:p14="http://schemas.microsoft.com/office/powerpoint/2010/main" val="336382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3FE6-A2D3-DD92-3357-1B6D5A02527E}"/>
              </a:ext>
            </a:extLst>
          </p:cNvPr>
          <p:cNvSpPr>
            <a:spLocks noGrp="1"/>
          </p:cNvSpPr>
          <p:nvPr>
            <p:ph type="title"/>
          </p:nvPr>
        </p:nvSpPr>
        <p:spPr/>
        <p:txBody>
          <a:bodyPr/>
          <a:lstStyle/>
          <a:p>
            <a:r>
              <a:rPr lang="en-US" u="sng" dirty="0"/>
              <a:t>References</a:t>
            </a:r>
            <a:r>
              <a:rPr lang="en-US" dirty="0"/>
              <a:t>:</a:t>
            </a:r>
          </a:p>
        </p:txBody>
      </p:sp>
      <p:sp>
        <p:nvSpPr>
          <p:cNvPr id="3" name="Content Placeholder 2">
            <a:extLst>
              <a:ext uri="{FF2B5EF4-FFF2-40B4-BE49-F238E27FC236}">
                <a16:creationId xmlns:a16="http://schemas.microsoft.com/office/drawing/2014/main" id="{B285255E-EAA0-B743-1D92-683EDC2FB33E}"/>
              </a:ext>
            </a:extLst>
          </p:cNvPr>
          <p:cNvSpPr>
            <a:spLocks noGrp="1"/>
          </p:cNvSpPr>
          <p:nvPr>
            <p:ph idx="1"/>
          </p:nvPr>
        </p:nvSpPr>
        <p:spPr/>
        <p:txBody>
          <a:bodyPr/>
          <a:lstStyle/>
          <a:p>
            <a:r>
              <a:rPr lang="en-US" dirty="0"/>
              <a:t>Charles G. Cobb. (2015). The Project Manager’s Guide to Mastering Agile: Principles and Practices for an Adaptive Approach.</a:t>
            </a:r>
          </a:p>
          <a:p>
            <a:endParaRPr lang="en-US" dirty="0"/>
          </a:p>
        </p:txBody>
      </p:sp>
    </p:spTree>
    <p:extLst>
      <p:ext uri="{BB962C8B-B14F-4D97-AF65-F5344CB8AC3E}">
        <p14:creationId xmlns:p14="http://schemas.microsoft.com/office/powerpoint/2010/main" val="1504577208"/>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F1833"/>
      </a:dk2>
      <a:lt2>
        <a:srgbClr val="F0F3F2"/>
      </a:lt2>
      <a:accent1>
        <a:srgbClr val="E72983"/>
      </a:accent1>
      <a:accent2>
        <a:srgbClr val="D517C0"/>
      </a:accent2>
      <a:accent3>
        <a:srgbClr val="AD29E7"/>
      </a:accent3>
      <a:accent4>
        <a:srgbClr val="501DD6"/>
      </a:accent4>
      <a:accent5>
        <a:srgbClr val="2943E7"/>
      </a:accent5>
      <a:accent6>
        <a:srgbClr val="1781D5"/>
      </a:accent6>
      <a:hlink>
        <a:srgbClr val="433F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1475</TotalTime>
  <Words>1118</Words>
  <Application>Microsoft Office PowerPoint</Application>
  <PresentationFormat>Widescreen</PresentationFormat>
  <Paragraphs>64</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Avenir Next LT Pro</vt:lpstr>
      <vt:lpstr>Avenir Next LT Pro Light</vt:lpstr>
      <vt:lpstr>Sitka Subheading</vt:lpstr>
      <vt:lpstr>Times New Roman</vt:lpstr>
      <vt:lpstr>PebbleVTI</vt:lpstr>
      <vt:lpstr>Agile Presentation</vt:lpstr>
      <vt:lpstr>Explaining Agile Roles:</vt:lpstr>
      <vt:lpstr>Explaining Agile Phases:</vt:lpstr>
      <vt:lpstr>Describing the Waterfall Model:</vt:lpstr>
      <vt:lpstr>Waterfall or Agile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Hutchinson, Robert</dc:creator>
  <cp:lastModifiedBy>Hutchinson, Robert</cp:lastModifiedBy>
  <cp:revision>32</cp:revision>
  <dcterms:created xsi:type="dcterms:W3CDTF">2024-10-10T18:30:57Z</dcterms:created>
  <dcterms:modified xsi:type="dcterms:W3CDTF">2024-10-15T21:03:01Z</dcterms:modified>
</cp:coreProperties>
</file>