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from the functional requirements, </a:t>
            </a:r>
            <a:r>
              <a:rPr lang="en-US" dirty="0" err="1"/>
              <a:t>DriverPass</a:t>
            </a:r>
            <a:r>
              <a:rPr lang="en-US" dirty="0"/>
              <a:t> looks to provide users with a friendly interface as well as the ability to reset their password. If users struggle to reset their password, they may have an IT admin assist them.  The system is web based so scalability will allow </a:t>
            </a:r>
            <a:r>
              <a:rPr lang="en-US" dirty="0" err="1"/>
              <a:t>DriverPass</a:t>
            </a:r>
            <a:r>
              <a:rPr lang="en-US" dirty="0"/>
              <a:t> to be ready for a growth in users. Security will help protect users’ personal information and payment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 case diagram illustrates the use cases of the </a:t>
            </a:r>
            <a:r>
              <a:rPr lang="en-US" dirty="0" err="1"/>
              <a:t>DriverPass</a:t>
            </a:r>
            <a:r>
              <a:rPr lang="en-US" dirty="0"/>
              <a:t> system. Students and Instructors are both able to register for lessons, students and secretary are both able to manage driving lesson appointments, student and admin are both able to reset password and manage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illustrates the process of resetting a password. First a user would either attempt to login or simply select the forgot password option. If the user attempts to login and enters the incorrect credentials they will be prompted to reset their password. Likewise, if someone clicks the forgot password option they will be prompted to reset their password. If the user enters the correct credentials they may proceed with the login.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user attempts to log into an account too many times their account may be temporarily locked. This is part of the security against brute force hacking attempts. Using Transport Layer Security provides </a:t>
            </a:r>
            <a:r>
              <a:rPr lang="en-US" sz="1800" dirty="0">
                <a:solidFill>
                  <a:srgbClr val="000000"/>
                </a:solidFill>
                <a:effectLst/>
                <a:latin typeface="Calibri" panose="020F0502020204030204" pitchFamily="34" charset="0"/>
                <a:ea typeface="Calibri" panose="020F0502020204030204" pitchFamily="34" charset="0"/>
              </a:rPr>
              <a:t>a layer of security for the connection or data exchange between the client and the server.</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DriverPass</a:t>
            </a:r>
            <a:r>
              <a:rPr lang="en-US" dirty="0"/>
              <a:t> team is quite small so the limitation with resources comes from the inability they may face when it comes to scalability. Our time limitation is that this project calls for a tight deadline for such a small team to achieve. </a:t>
            </a:r>
            <a:r>
              <a:rPr lang="en-US" sz="1800" dirty="0">
                <a:solidFill>
                  <a:srgbClr val="000000"/>
                </a:solidFill>
                <a:effectLst/>
                <a:latin typeface="Calibri" panose="020F0502020204030204" pitchFamily="34" charset="0"/>
                <a:ea typeface="Calibri" panose="020F0502020204030204" pitchFamily="34" charset="0"/>
              </a:rPr>
              <a:t>We are not given an exact amount for the budget but after totaling all the costs of the project, </a:t>
            </a:r>
            <a:r>
              <a:rPr lang="en-US" sz="1800" dirty="0" err="1">
                <a:solidFill>
                  <a:srgbClr val="000000"/>
                </a:solidFill>
                <a:effectLst/>
                <a:latin typeface="Calibri" panose="020F0502020204030204" pitchFamily="34" charset="0"/>
                <a:ea typeface="Calibri" panose="020F0502020204030204" pitchFamily="34" charset="0"/>
              </a:rPr>
              <a:t>DriverPass</a:t>
            </a:r>
            <a:r>
              <a:rPr lang="en-US" sz="1800" dirty="0">
                <a:solidFill>
                  <a:srgbClr val="000000"/>
                </a:solidFill>
                <a:effectLst/>
                <a:latin typeface="Calibri" panose="020F0502020204030204" pitchFamily="34" charset="0"/>
                <a:ea typeface="Calibri" panose="020F0502020204030204" pitchFamily="34" charset="0"/>
              </a:rPr>
              <a:t> may want to cut or modify certain features to make the cost more affordable. Some technology limitations are that not all technology is compatible with one another.</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Hutch Ellis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a:t>
            </a:r>
            <a:r>
              <a:rPr lang="en-US" sz="2400" dirty="0" err="1">
                <a:solidFill>
                  <a:srgbClr val="000000"/>
                </a:solidFill>
              </a:rPr>
              <a:t>DriverPass</a:t>
            </a:r>
            <a:r>
              <a:rPr lang="en-US" sz="2400" dirty="0">
                <a:solidFill>
                  <a:srgbClr val="000000"/>
                </a:solidFill>
              </a:rPr>
              <a:t> system has many functional and nonfunctional requirements. </a:t>
            </a:r>
          </a:p>
          <a:p>
            <a:pPr marL="0" indent="0">
              <a:buNone/>
            </a:pPr>
            <a:r>
              <a:rPr lang="en-US" sz="2400" dirty="0">
                <a:solidFill>
                  <a:srgbClr val="000000"/>
                </a:solidFill>
              </a:rPr>
              <a:t>Here are a few examples of each:</a:t>
            </a:r>
          </a:p>
          <a:p>
            <a:pPr marL="0" indent="0">
              <a:buNone/>
            </a:pPr>
            <a:r>
              <a:rPr lang="en-US" sz="2400" b="1" u="sng" dirty="0">
                <a:solidFill>
                  <a:srgbClr val="000000"/>
                </a:solidFill>
              </a:rPr>
              <a:t>Functional</a:t>
            </a:r>
            <a:r>
              <a:rPr lang="en-US" sz="2400" b="1" dirty="0">
                <a:solidFill>
                  <a:srgbClr val="000000"/>
                </a:solidFill>
              </a:rPr>
              <a:t>	         </a:t>
            </a:r>
            <a:r>
              <a:rPr lang="en-US" sz="2400" b="1" u="sng" dirty="0">
                <a:solidFill>
                  <a:srgbClr val="000000"/>
                </a:solidFill>
              </a:rPr>
              <a:t>Nonfunctional</a:t>
            </a:r>
          </a:p>
          <a:p>
            <a:pPr marL="0" indent="0">
              <a:spcBef>
                <a:spcPts val="0"/>
              </a:spcBef>
              <a:buNone/>
            </a:pPr>
            <a:r>
              <a:rPr lang="en-US" sz="1600" dirty="0">
                <a:solidFill>
                  <a:srgbClr val="000000"/>
                </a:solidFill>
              </a:rPr>
              <a:t>			</a:t>
            </a:r>
          </a:p>
          <a:p>
            <a:pPr marL="0" indent="0">
              <a:spcBef>
                <a:spcPts val="0"/>
              </a:spcBef>
              <a:buNone/>
            </a:pPr>
            <a:endParaRPr lang="en-US" sz="1600" dirty="0">
              <a:solidFill>
                <a:srgbClr val="000000"/>
              </a:solidFill>
            </a:endParaRPr>
          </a:p>
        </p:txBody>
      </p:sp>
      <p:cxnSp>
        <p:nvCxnSpPr>
          <p:cNvPr id="5" name="Straight Connector 4">
            <a:extLst>
              <a:ext uri="{FF2B5EF4-FFF2-40B4-BE49-F238E27FC236}">
                <a16:creationId xmlns:a16="http://schemas.microsoft.com/office/drawing/2014/main" id="{9C793A65-990F-2A48-42B5-0FC8B3CBC2BA}"/>
              </a:ext>
            </a:extLst>
          </p:cNvPr>
          <p:cNvCxnSpPr>
            <a:cxnSpLocks/>
          </p:cNvCxnSpPr>
          <p:nvPr/>
        </p:nvCxnSpPr>
        <p:spPr>
          <a:xfrm>
            <a:off x="8472742" y="3785316"/>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255E6E6-367D-BBA6-5363-16A95177DADA}"/>
              </a:ext>
            </a:extLst>
          </p:cNvPr>
          <p:cNvSpPr txBox="1"/>
          <p:nvPr/>
        </p:nvSpPr>
        <p:spPr>
          <a:xfrm>
            <a:off x="8452957" y="5130807"/>
            <a:ext cx="2856934" cy="830997"/>
          </a:xfrm>
          <a:prstGeom prst="rect">
            <a:avLst/>
          </a:prstGeom>
          <a:noFill/>
        </p:spPr>
        <p:txBody>
          <a:bodyPr wrap="square" rtlCol="0">
            <a:spAutoFit/>
          </a:bodyPr>
          <a:lstStyle/>
          <a:p>
            <a:r>
              <a:rPr lang="en-US" sz="1600" dirty="0"/>
              <a:t>2.) Security is important for        any system that handles sensitive information.</a:t>
            </a:r>
          </a:p>
        </p:txBody>
      </p:sp>
      <p:sp>
        <p:nvSpPr>
          <p:cNvPr id="4" name="TextBox 3">
            <a:extLst>
              <a:ext uri="{FF2B5EF4-FFF2-40B4-BE49-F238E27FC236}">
                <a16:creationId xmlns:a16="http://schemas.microsoft.com/office/drawing/2014/main" id="{2A596BC5-5AEB-F8AD-0EB5-2DAF6EEE566D}"/>
              </a:ext>
            </a:extLst>
          </p:cNvPr>
          <p:cNvSpPr txBox="1"/>
          <p:nvPr/>
        </p:nvSpPr>
        <p:spPr>
          <a:xfrm>
            <a:off x="8472742" y="4227443"/>
            <a:ext cx="2632580" cy="830997"/>
          </a:xfrm>
          <a:prstGeom prst="rect">
            <a:avLst/>
          </a:prstGeom>
          <a:noFill/>
        </p:spPr>
        <p:txBody>
          <a:bodyPr wrap="square" rtlCol="0">
            <a:spAutoFit/>
          </a:bodyPr>
          <a:lstStyle/>
          <a:p>
            <a:pPr marL="0" indent="0">
              <a:spcBef>
                <a:spcPts val="0"/>
              </a:spcBef>
              <a:buNone/>
            </a:pPr>
            <a:r>
              <a:rPr lang="en-US" sz="1600" dirty="0">
                <a:solidFill>
                  <a:srgbClr val="000000"/>
                </a:solidFill>
              </a:rPr>
              <a:t>1.)Scalability allows the system to accommodate a growth in users.</a:t>
            </a:r>
            <a:endParaRPr lang="en-US" sz="1600" dirty="0"/>
          </a:p>
        </p:txBody>
      </p:sp>
      <p:sp>
        <p:nvSpPr>
          <p:cNvPr id="6" name="TextBox 5">
            <a:extLst>
              <a:ext uri="{FF2B5EF4-FFF2-40B4-BE49-F238E27FC236}">
                <a16:creationId xmlns:a16="http://schemas.microsoft.com/office/drawing/2014/main" id="{554F44C2-C841-43F7-3C26-C51742496941}"/>
              </a:ext>
            </a:extLst>
          </p:cNvPr>
          <p:cNvSpPr txBox="1"/>
          <p:nvPr/>
        </p:nvSpPr>
        <p:spPr>
          <a:xfrm>
            <a:off x="6090574" y="4227443"/>
            <a:ext cx="2090829" cy="830997"/>
          </a:xfrm>
          <a:prstGeom prst="rect">
            <a:avLst/>
          </a:prstGeom>
          <a:noFill/>
        </p:spPr>
        <p:txBody>
          <a:bodyPr wrap="square" rtlCol="0">
            <a:spAutoFit/>
          </a:bodyPr>
          <a:lstStyle/>
          <a:p>
            <a:r>
              <a:rPr lang="en-US" sz="1600" dirty="0"/>
              <a:t>1.) User-friendly interface that is easy to navigate.</a:t>
            </a:r>
          </a:p>
        </p:txBody>
      </p:sp>
      <p:sp>
        <p:nvSpPr>
          <p:cNvPr id="7" name="TextBox 6">
            <a:extLst>
              <a:ext uri="{FF2B5EF4-FFF2-40B4-BE49-F238E27FC236}">
                <a16:creationId xmlns:a16="http://schemas.microsoft.com/office/drawing/2014/main" id="{844519F3-A3F9-2D13-351F-7E8B6CC8E756}"/>
              </a:ext>
            </a:extLst>
          </p:cNvPr>
          <p:cNvSpPr txBox="1"/>
          <p:nvPr/>
        </p:nvSpPr>
        <p:spPr>
          <a:xfrm>
            <a:off x="6090574" y="5130807"/>
            <a:ext cx="2090829" cy="830997"/>
          </a:xfrm>
          <a:prstGeom prst="rect">
            <a:avLst/>
          </a:prstGeom>
          <a:noFill/>
        </p:spPr>
        <p:txBody>
          <a:bodyPr wrap="square" rtlCol="0">
            <a:spAutoFit/>
          </a:bodyPr>
          <a:lstStyle/>
          <a:p>
            <a:r>
              <a:rPr lang="en-US" sz="1600" dirty="0"/>
              <a:t>2.) Provide users the ability to reset their password.</a:t>
            </a:r>
          </a:p>
        </p:txBody>
      </p:sp>
    </p:spTree>
    <p:custDataLst>
      <p:tags r:id="rId1"/>
    </p:custDataLst>
    <p:extLst>
      <p:ext uri="{BB962C8B-B14F-4D97-AF65-F5344CB8AC3E}">
        <p14:creationId xmlns:p14="http://schemas.microsoft.com/office/powerpoint/2010/main" val="186588594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Picture 6" descr="A screenshot of a computer&#10;&#10;Description automatically generated">
            <a:extLst>
              <a:ext uri="{FF2B5EF4-FFF2-40B4-BE49-F238E27FC236}">
                <a16:creationId xmlns:a16="http://schemas.microsoft.com/office/drawing/2014/main" id="{9FA3A346-3EA4-F6D4-9258-D7090F6C1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1843" y="188636"/>
            <a:ext cx="6909683" cy="666936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diagram of a computer program&#10;&#10;Description automatically generated">
            <a:extLst>
              <a:ext uri="{FF2B5EF4-FFF2-40B4-BE49-F238E27FC236}">
                <a16:creationId xmlns:a16="http://schemas.microsoft.com/office/drawing/2014/main" id="{B94BA019-9952-CB64-91C0-317C45C86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7644" y="284577"/>
            <a:ext cx="5943600" cy="554672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Protection against brute force hacking attempts by limiting number of login attempts.</a:t>
            </a:r>
          </a:p>
          <a:p>
            <a:r>
              <a:rPr lang="en-US" sz="2400" dirty="0">
                <a:solidFill>
                  <a:srgbClr val="000000"/>
                </a:solidFill>
              </a:rPr>
              <a:t>Transport Layer Security (TLS) is used for communication between the client and the server.</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Resources</a:t>
            </a:r>
          </a:p>
          <a:p>
            <a:r>
              <a:rPr lang="en-US" sz="2400" dirty="0">
                <a:solidFill>
                  <a:srgbClr val="000000"/>
                </a:solidFill>
              </a:rPr>
              <a:t>Time</a:t>
            </a:r>
          </a:p>
          <a:p>
            <a:r>
              <a:rPr lang="en-US" sz="2400" dirty="0">
                <a:solidFill>
                  <a:srgbClr val="000000"/>
                </a:solidFill>
              </a:rPr>
              <a:t>Budget</a:t>
            </a:r>
          </a:p>
          <a:p>
            <a:r>
              <a:rPr lang="en-US" sz="2400" dirty="0">
                <a:solidFill>
                  <a:srgbClr val="000000"/>
                </a:solidFill>
              </a:rPr>
              <a:t>Technology</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1423</TotalTime>
  <Words>489</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Ellis, Hutch</cp:lastModifiedBy>
  <cp:revision>23</cp:revision>
  <dcterms:created xsi:type="dcterms:W3CDTF">2019-10-14T02:36:52Z</dcterms:created>
  <dcterms:modified xsi:type="dcterms:W3CDTF">2024-04-29T03:42:40Z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