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omments/comment1.xml" ContentType="application/vnd.openxmlformats-officedocument.presentationml.comment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3.xml" ContentType="application/vnd.openxmlformats-officedocument.drawingml.chartshapes+xml"/>
  <Override PartName="/ppt/comments/comment2.xml" ContentType="application/vnd.openxmlformats-officedocument.presentationml.comments+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4.xml" ContentType="application/vnd.openxmlformats-officedocument.drawingml.chartshapes+xml"/>
  <Override PartName="/ppt/comments/comment3.xml" ContentType="application/vnd.openxmlformats-officedocument.presentationml.comments+xml"/>
  <Override PartName="/ppt/notesSlides/notesSlide2.xml" ContentType="application/vnd.openxmlformats-officedocument.presentationml.notesSlide+xml"/>
  <Override PartName="/ppt/charts/chart5.xml" ContentType="application/vnd.openxmlformats-officedocument.drawingml.chart+xml"/>
  <Override PartName="/ppt/drawings/drawing5.xml" ContentType="application/vnd.openxmlformats-officedocument.drawingml.chartshapes+xml"/>
  <Override PartName="/ppt/comments/comment4.xml" ContentType="application/vnd.openxmlformats-officedocument.presentationml.comments+xml"/>
  <Override PartName="/ppt/notesSlides/notesSlide3.xml" ContentType="application/vnd.openxmlformats-officedocument.presentationml.notesSlide+xml"/>
  <Override PartName="/ppt/charts/chart6.xml" ContentType="application/vnd.openxmlformats-officedocument.drawingml.chart+xml"/>
  <Override PartName="/ppt/charts/style5.xml" ContentType="application/vnd.ms-office.chartstyle+xml"/>
  <Override PartName="/ppt/charts/colors5.xml" ContentType="application/vnd.ms-office.chartcolorstyle+xml"/>
  <Override PartName="/ppt/drawings/drawing6.xml" ContentType="application/vnd.openxmlformats-officedocument.drawingml.chartshapes+xml"/>
  <Override PartName="/ppt/comments/comment5.xml" ContentType="application/vnd.openxmlformats-officedocument.presentationml.comments+xml"/>
  <Override PartName="/ppt/charts/chart7.xml" ContentType="application/vnd.openxmlformats-officedocument.drawingml.chart+xml"/>
  <Override PartName="/ppt/charts/style6.xml" ContentType="application/vnd.ms-office.chartstyle+xml"/>
  <Override PartName="/ppt/charts/colors6.xml" ContentType="application/vnd.ms-office.chartcolorstyle+xml"/>
  <Override PartName="/ppt/drawings/drawing7.xml" ContentType="application/vnd.openxmlformats-officedocument.drawingml.chartshapes+xml"/>
  <Override PartName="/ppt/notesSlides/notesSlide4.xml" ContentType="application/vnd.openxmlformats-officedocument.presentationml.notesSlide+xml"/>
  <Override PartName="/ppt/charts/chart8.xml" ContentType="application/vnd.openxmlformats-officedocument.drawingml.chart+xml"/>
  <Override PartName="/ppt/charts/style7.xml" ContentType="application/vnd.ms-office.chartstyle+xml"/>
  <Override PartName="/ppt/charts/colors7.xml" ContentType="application/vnd.ms-office.chartcolorstyle+xml"/>
  <Override PartName="/ppt/drawings/drawing8.xml" ContentType="application/vnd.openxmlformats-officedocument.drawingml.chartshapes+xml"/>
  <Override PartName="/ppt/charts/chart9.xml" ContentType="application/vnd.openxmlformats-officedocument.drawingml.chart+xml"/>
  <Override PartName="/ppt/drawings/drawing9.xml" ContentType="application/vnd.openxmlformats-officedocument.drawingml.chartshapes+xml"/>
  <Override PartName="/ppt/charts/chart10.xml" ContentType="application/vnd.openxmlformats-officedocument.drawingml.chart+xml"/>
  <Override PartName="/ppt/charts/style8.xml" ContentType="application/vnd.ms-office.chartstyle+xml"/>
  <Override PartName="/ppt/charts/colors8.xml" ContentType="application/vnd.ms-office.chartcolorstyle+xml"/>
  <Override PartName="/ppt/drawings/drawing10.xml" ContentType="application/vnd.openxmlformats-officedocument.drawingml.chartshapes+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8"/>
  </p:notesMasterIdLst>
  <p:sldIdLst>
    <p:sldId id="256" r:id="rId5"/>
    <p:sldId id="257" r:id="rId6"/>
    <p:sldId id="258" r:id="rId7"/>
    <p:sldId id="259" r:id="rId8"/>
    <p:sldId id="260" r:id="rId9"/>
    <p:sldId id="261" r:id="rId10"/>
    <p:sldId id="262" r:id="rId11"/>
    <p:sldId id="265" r:id="rId12"/>
    <p:sldId id="266" r:id="rId13"/>
    <p:sldId id="263" r:id="rId14"/>
    <p:sldId id="268" r:id="rId15"/>
    <p:sldId id="264" r:id="rId16"/>
    <p:sldId id="26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ge Belz" initials="SB" lastIdx="2" clrIdx="0">
    <p:extLst>
      <p:ext uri="{19B8F6BF-5375-455C-9EA6-DF929625EA0E}">
        <p15:presenceInfo xmlns:p15="http://schemas.microsoft.com/office/powerpoint/2012/main" userId="S-1-5-21-941978686-1815096360-3273509800-5030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971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66630" autoAdjust="0"/>
  </p:normalViewPr>
  <p:slideViewPr>
    <p:cSldViewPr snapToGrid="0">
      <p:cViewPr varScale="1">
        <p:scale>
          <a:sx n="76" d="100"/>
          <a:sy n="76" d="100"/>
        </p:scale>
        <p:origin x="187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fpnas01\Files_ES\Common\Hutchins\Projects\Fiscal%20Impact\Forecasts\Fiscal_impact_forecasts.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10.xml.rels><?xml version="1.0" encoding="UTF-8" standalone="yes"?>
<Relationships xmlns="http://schemas.openxmlformats.org/package/2006/relationships"><Relationship Id="rId3" Type="http://schemas.openxmlformats.org/officeDocument/2006/relationships/oleObject" Target="file:///\\fpnas01\Files_ES\Common\Hutchins\Projects\Fiscal%20Impact\Forecasts\Fiscal_impact_forecasts.xlsx" TargetMode="External"/><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chartUserShapes" Target="../drawings/drawing10.xml"/></Relationships>
</file>

<file path=ppt/charts/_rels/chart2.xml.rels><?xml version="1.0" encoding="UTF-8" standalone="yes"?>
<Relationships xmlns="http://schemas.openxmlformats.org/package/2006/relationships"><Relationship Id="rId3" Type="http://schemas.openxmlformats.org/officeDocument/2006/relationships/oleObject" Target="file:///\\fpnas01\Files_ES\Common\Hutchins\Projects\Fiscal%20Impact\Forecasts\Fiscal_impact_forecasts.xlsx"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_rels/chart3.xml.rels><?xml version="1.0" encoding="UTF-8" standalone="yes"?>
<Relationships xmlns="http://schemas.openxmlformats.org/package/2006/relationships"><Relationship Id="rId3" Type="http://schemas.openxmlformats.org/officeDocument/2006/relationships/oleObject" Target="file:///\\fpnas01\Files_ES\Common\Hutchins\Projects\Fiscal%20Impact\Forecasts\Fiscal_impact_forecasts.xlsx" TargetMode="Externa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3.xml"/></Relationships>
</file>

<file path=ppt/charts/_rels/chart4.xml.rels><?xml version="1.0" encoding="UTF-8" standalone="yes"?>
<Relationships xmlns="http://schemas.openxmlformats.org/package/2006/relationships"><Relationship Id="rId3" Type="http://schemas.openxmlformats.org/officeDocument/2006/relationships/oleObject" Target="file:///\\fpnas01\Files_ES\Common\Hutchins\Projects\Fiscal%20Impact\Forecasts\Fiscal_impact_forecasts.xlsx" TargetMode="Externa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4.xml"/></Relationships>
</file>

<file path=ppt/charts/_rels/chart5.xml.rels><?xml version="1.0" encoding="UTF-8" standalone="yes"?>
<Relationships xmlns="http://schemas.openxmlformats.org/package/2006/relationships"><Relationship Id="rId2" Type="http://schemas.openxmlformats.org/officeDocument/2006/relationships/chartUserShapes" Target="../drawings/drawing5.xml"/><Relationship Id="rId1" Type="http://schemas.openxmlformats.org/officeDocument/2006/relationships/oleObject" Target="file:///\\fpnas01\Files_ES\Common\Hutchins\Projects\Fiscal%20Impact\Forecasts\Fiscal_impact_forecasts.xlsx" TargetMode="External"/></Relationships>
</file>

<file path=ppt/charts/_rels/chart6.xml.rels><?xml version="1.0" encoding="UTF-8" standalone="yes"?>
<Relationships xmlns="http://schemas.openxmlformats.org/package/2006/relationships"><Relationship Id="rId3" Type="http://schemas.openxmlformats.org/officeDocument/2006/relationships/oleObject" Target="file:///\\fpnas01\Files_ES\Common\Hutchins\Projects\Fiscal%20Impact\Forecasts\Fiscal_impact_forecasts.xlsx" TargetMode="Externa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chartUserShapes" Target="../drawings/drawing6.xml"/></Relationships>
</file>

<file path=ppt/charts/_rels/chart7.xml.rels><?xml version="1.0" encoding="UTF-8" standalone="yes"?>
<Relationships xmlns="http://schemas.openxmlformats.org/package/2006/relationships"><Relationship Id="rId3" Type="http://schemas.openxmlformats.org/officeDocument/2006/relationships/oleObject" Target="file:///\\fpnas01\Files_ES\Common\Hutchins\Projects\Fiscal%20Impact\Forecasts\Fiscal_impact_forecasts.xlsx" TargetMode="Externa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chartUserShapes" Target="../drawings/drawing7.xml"/></Relationships>
</file>

<file path=ppt/charts/_rels/chart8.xml.rels><?xml version="1.0" encoding="UTF-8" standalone="yes"?>
<Relationships xmlns="http://schemas.openxmlformats.org/package/2006/relationships"><Relationship Id="rId3" Type="http://schemas.openxmlformats.org/officeDocument/2006/relationships/oleObject" Target="file:///\\fpnas01\Files_ES\Common\Hutchins\Projects\Fiscal%20Impact\Forecasts\Fiscal_impact_forecasts.xlsx" TargetMode="External"/><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chartUserShapes" Target="../drawings/drawing8.xml"/></Relationships>
</file>

<file path=ppt/charts/_rels/chart9.xml.rels><?xml version="1.0" encoding="UTF-8" standalone="yes"?>
<Relationships xmlns="http://schemas.openxmlformats.org/package/2006/relationships"><Relationship Id="rId2" Type="http://schemas.openxmlformats.org/officeDocument/2006/relationships/chartUserShapes" Target="../drawings/drawing9.xml"/><Relationship Id="rId1" Type="http://schemas.openxmlformats.org/officeDocument/2006/relationships/oleObject" Target="file:///\\fpnas01\Files_ES\Common\Hutchins\Projects\Fiscal%20Impact\Forecasts\Fiscal_impact_forecas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Georgia" panose="02040502050405020303" pitchFamily="18" charset="0"/>
                <a:ea typeface="+mn-ea"/>
                <a:cs typeface="+mn-cs"/>
              </a:defRPr>
            </a:pPr>
            <a:r>
              <a:rPr lang="en-US" sz="1400"/>
              <a:t>Projected Nominal Government Consumption and Investment</a:t>
            </a:r>
          </a:p>
        </c:rich>
      </c:tx>
      <c:layout>
        <c:manualLayout>
          <c:xMode val="edge"/>
          <c:yMode val="edge"/>
          <c:x val="3.7938063085625751E-2"/>
          <c:y val="2.359274858084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Georgia" panose="02040502050405020303" pitchFamily="18" charset="0"/>
              <a:ea typeface="+mn-ea"/>
              <a:cs typeface="+mn-cs"/>
            </a:defRPr>
          </a:pPr>
          <a:endParaRPr lang="en-US"/>
        </a:p>
      </c:txPr>
    </c:title>
    <c:autoTitleDeleted val="0"/>
    <c:plotArea>
      <c:layout>
        <c:manualLayout>
          <c:layoutTarget val="inner"/>
          <c:xMode val="edge"/>
          <c:yMode val="edge"/>
          <c:x val="6.6093780262200044E-2"/>
          <c:y val="0.20520872523069919"/>
          <c:w val="0.8731203242451836"/>
          <c:h val="0.567129723309726"/>
        </c:manualLayout>
      </c:layout>
      <c:lineChart>
        <c:grouping val="standard"/>
        <c:varyColors val="0"/>
        <c:ser>
          <c:idx val="1"/>
          <c:order val="0"/>
          <c:tx>
            <c:strRef>
              <c:f>current_projections!$A$41</c:f>
              <c:strCache>
                <c:ptCount val="1"/>
                <c:pt idx="0">
                  <c:v>Nominal Federal Consumption Expenditures and Gross Investment</c:v>
                </c:pt>
              </c:strCache>
            </c:strRef>
          </c:tx>
          <c:spPr>
            <a:ln w="28575" cap="rnd">
              <a:solidFill>
                <a:schemeClr val="tx2">
                  <a:lumMod val="40000"/>
                  <a:lumOff val="60000"/>
                </a:schemeClr>
              </a:solidFill>
              <a:round/>
            </a:ln>
            <a:effectLst/>
          </c:spPr>
          <c:marker>
            <c:symbol val="none"/>
          </c:marker>
          <c:cat>
            <c:numRef>
              <c:f>current_projections!$B$2:$BY$2</c:f>
              <c:numCache>
                <c:formatCode>mmm"-"yyyy</c:formatCode>
                <c:ptCount val="76"/>
                <c:pt idx="0">
                  <c:v>40268</c:v>
                </c:pt>
                <c:pt idx="1">
                  <c:v>40359</c:v>
                </c:pt>
                <c:pt idx="2">
                  <c:v>40451</c:v>
                </c:pt>
                <c:pt idx="3">
                  <c:v>40543</c:v>
                </c:pt>
                <c:pt idx="4">
                  <c:v>40633</c:v>
                </c:pt>
                <c:pt idx="5">
                  <c:v>40724</c:v>
                </c:pt>
                <c:pt idx="6">
                  <c:v>40816</c:v>
                </c:pt>
                <c:pt idx="7">
                  <c:v>40908</c:v>
                </c:pt>
                <c:pt idx="8">
                  <c:v>40999</c:v>
                </c:pt>
                <c:pt idx="9">
                  <c:v>41090</c:v>
                </c:pt>
                <c:pt idx="10">
                  <c:v>41182</c:v>
                </c:pt>
                <c:pt idx="11">
                  <c:v>41274</c:v>
                </c:pt>
                <c:pt idx="12">
                  <c:v>41364</c:v>
                </c:pt>
                <c:pt idx="13">
                  <c:v>41455</c:v>
                </c:pt>
                <c:pt idx="14">
                  <c:v>41547</c:v>
                </c:pt>
                <c:pt idx="15">
                  <c:v>41639</c:v>
                </c:pt>
                <c:pt idx="16">
                  <c:v>41729</c:v>
                </c:pt>
                <c:pt idx="17">
                  <c:v>41820</c:v>
                </c:pt>
                <c:pt idx="18">
                  <c:v>41912</c:v>
                </c:pt>
                <c:pt idx="19">
                  <c:v>42004</c:v>
                </c:pt>
                <c:pt idx="20">
                  <c:v>42094</c:v>
                </c:pt>
                <c:pt idx="21">
                  <c:v>42185</c:v>
                </c:pt>
                <c:pt idx="22">
                  <c:v>42277</c:v>
                </c:pt>
                <c:pt idx="23">
                  <c:v>42369</c:v>
                </c:pt>
                <c:pt idx="24">
                  <c:v>42460</c:v>
                </c:pt>
                <c:pt idx="25">
                  <c:v>42551</c:v>
                </c:pt>
                <c:pt idx="26">
                  <c:v>42643</c:v>
                </c:pt>
                <c:pt idx="27">
                  <c:v>42735</c:v>
                </c:pt>
                <c:pt idx="28">
                  <c:v>42825</c:v>
                </c:pt>
                <c:pt idx="29">
                  <c:v>42916</c:v>
                </c:pt>
                <c:pt idx="30">
                  <c:v>43008</c:v>
                </c:pt>
                <c:pt idx="31">
                  <c:v>43100</c:v>
                </c:pt>
                <c:pt idx="32">
                  <c:v>43190</c:v>
                </c:pt>
                <c:pt idx="33">
                  <c:v>43281</c:v>
                </c:pt>
                <c:pt idx="34">
                  <c:v>43373</c:v>
                </c:pt>
                <c:pt idx="35">
                  <c:v>43465</c:v>
                </c:pt>
                <c:pt idx="36">
                  <c:v>43555</c:v>
                </c:pt>
                <c:pt idx="37">
                  <c:v>43646</c:v>
                </c:pt>
                <c:pt idx="38">
                  <c:v>43738</c:v>
                </c:pt>
                <c:pt idx="39">
                  <c:v>43830</c:v>
                </c:pt>
                <c:pt idx="40">
                  <c:v>43921</c:v>
                </c:pt>
                <c:pt idx="41">
                  <c:v>44012</c:v>
                </c:pt>
                <c:pt idx="42">
                  <c:v>44104</c:v>
                </c:pt>
                <c:pt idx="43">
                  <c:v>44195</c:v>
                </c:pt>
                <c:pt idx="44">
                  <c:v>44285</c:v>
                </c:pt>
                <c:pt idx="45">
                  <c:v>44377</c:v>
                </c:pt>
                <c:pt idx="46">
                  <c:v>44469</c:v>
                </c:pt>
                <c:pt idx="47">
                  <c:v>44560</c:v>
                </c:pt>
                <c:pt idx="48">
                  <c:v>44650</c:v>
                </c:pt>
                <c:pt idx="49">
                  <c:v>44742</c:v>
                </c:pt>
                <c:pt idx="50">
                  <c:v>44834</c:v>
                </c:pt>
                <c:pt idx="51">
                  <c:v>44925</c:v>
                </c:pt>
                <c:pt idx="52">
                  <c:v>45015</c:v>
                </c:pt>
                <c:pt idx="53">
                  <c:v>45107</c:v>
                </c:pt>
                <c:pt idx="54">
                  <c:v>45199</c:v>
                </c:pt>
                <c:pt idx="55">
                  <c:v>45290</c:v>
                </c:pt>
                <c:pt idx="56">
                  <c:v>45381</c:v>
                </c:pt>
                <c:pt idx="57">
                  <c:v>45473</c:v>
                </c:pt>
                <c:pt idx="58">
                  <c:v>45565</c:v>
                </c:pt>
                <c:pt idx="59">
                  <c:v>45656</c:v>
                </c:pt>
                <c:pt idx="60">
                  <c:v>45746</c:v>
                </c:pt>
                <c:pt idx="61">
                  <c:v>45838</c:v>
                </c:pt>
                <c:pt idx="62">
                  <c:v>45930</c:v>
                </c:pt>
                <c:pt idx="63">
                  <c:v>46021</c:v>
                </c:pt>
                <c:pt idx="64">
                  <c:v>46111</c:v>
                </c:pt>
                <c:pt idx="65">
                  <c:v>46203</c:v>
                </c:pt>
                <c:pt idx="66">
                  <c:v>46295</c:v>
                </c:pt>
                <c:pt idx="67">
                  <c:v>46386</c:v>
                </c:pt>
                <c:pt idx="68">
                  <c:v>46476</c:v>
                </c:pt>
                <c:pt idx="69">
                  <c:v>46568</c:v>
                </c:pt>
                <c:pt idx="70">
                  <c:v>46660</c:v>
                </c:pt>
                <c:pt idx="71">
                  <c:v>46751</c:v>
                </c:pt>
                <c:pt idx="72">
                  <c:v>46842</c:v>
                </c:pt>
                <c:pt idx="73">
                  <c:v>46934</c:v>
                </c:pt>
                <c:pt idx="74">
                  <c:v>47026</c:v>
                </c:pt>
                <c:pt idx="75">
                  <c:v>47117</c:v>
                </c:pt>
              </c:numCache>
            </c:numRef>
          </c:cat>
          <c:val>
            <c:numRef>
              <c:f>current_projections!$B$41:$BY$41</c:f>
              <c:numCache>
                <c:formatCode>General</c:formatCode>
                <c:ptCount val="76"/>
                <c:pt idx="0">
                  <c:v>1275.7</c:v>
                </c:pt>
                <c:pt idx="1">
                  <c:v>1302.5999999999999</c:v>
                </c:pt>
                <c:pt idx="2">
                  <c:v>1302.3</c:v>
                </c:pt>
                <c:pt idx="3">
                  <c:v>1311.1</c:v>
                </c:pt>
                <c:pt idx="4">
                  <c:v>1304.7</c:v>
                </c:pt>
                <c:pt idx="5">
                  <c:v>1311.8</c:v>
                </c:pt>
                <c:pt idx="6">
                  <c:v>1288</c:v>
                </c:pt>
                <c:pt idx="7">
                  <c:v>1291.2</c:v>
                </c:pt>
                <c:pt idx="8">
                  <c:v>1295.5999999999999</c:v>
                </c:pt>
                <c:pt idx="9">
                  <c:v>1288.2</c:v>
                </c:pt>
                <c:pt idx="10">
                  <c:v>1293.3</c:v>
                </c:pt>
                <c:pt idx="11">
                  <c:v>1269.0999999999999</c:v>
                </c:pt>
                <c:pt idx="12">
                  <c:v>1240</c:v>
                </c:pt>
                <c:pt idx="13">
                  <c:v>1232.3</c:v>
                </c:pt>
                <c:pt idx="14">
                  <c:v>1218.4000000000001</c:v>
                </c:pt>
                <c:pt idx="15">
                  <c:v>1215.5999999999999</c:v>
                </c:pt>
                <c:pt idx="16">
                  <c:v>1213.2</c:v>
                </c:pt>
                <c:pt idx="17">
                  <c:v>1207.2</c:v>
                </c:pt>
                <c:pt idx="18">
                  <c:v>1226.8</c:v>
                </c:pt>
                <c:pt idx="19">
                  <c:v>1209.5</c:v>
                </c:pt>
                <c:pt idx="20">
                  <c:v>1214.5</c:v>
                </c:pt>
                <c:pt idx="21">
                  <c:v>1221</c:v>
                </c:pt>
                <c:pt idx="22">
                  <c:v>1221.4000000000001</c:v>
                </c:pt>
                <c:pt idx="23">
                  <c:v>1226.5999999999999</c:v>
                </c:pt>
                <c:pt idx="24">
                  <c:v>1223.5</c:v>
                </c:pt>
                <c:pt idx="25">
                  <c:v>1225.4000000000001</c:v>
                </c:pt>
                <c:pt idx="26">
                  <c:v>1235.9000000000001</c:v>
                </c:pt>
                <c:pt idx="27">
                  <c:v>1244.0999999999999</c:v>
                </c:pt>
                <c:pt idx="28">
                  <c:v>1252.4000000000001</c:v>
                </c:pt>
                <c:pt idx="29">
                  <c:v>1264</c:v>
                </c:pt>
                <c:pt idx="30">
                  <c:v>1263.8</c:v>
                </c:pt>
                <c:pt idx="31">
                  <c:v>1280.5999999999999</c:v>
                </c:pt>
                <c:pt idx="32">
                  <c:v>1294.8</c:v>
                </c:pt>
                <c:pt idx="33">
                  <c:v>1312.5</c:v>
                </c:pt>
                <c:pt idx="34">
                  <c:v>1343.98359375</c:v>
                </c:pt>
                <c:pt idx="35">
                  <c:v>1367.9266614726562</c:v>
                </c:pt>
                <c:pt idx="36">
                  <c:v>1387.7855367805855</c:v>
                </c:pt>
                <c:pt idx="37">
                  <c:v>1390.4535544750463</c:v>
                </c:pt>
                <c:pt idx="38">
                  <c:v>1390.2658432451922</c:v>
                </c:pt>
                <c:pt idx="39">
                  <c:v>1383.4396379548584</c:v>
                </c:pt>
                <c:pt idx="40">
                  <c:v>1368.7578847970624</c:v>
                </c:pt>
                <c:pt idx="41">
                  <c:v>1364.6002827219913</c:v>
                </c:pt>
                <c:pt idx="42">
                  <c:v>1365.8966529905772</c:v>
                </c:pt>
                <c:pt idx="43">
                  <c:v>1368.6318610381907</c:v>
                </c:pt>
                <c:pt idx="44">
                  <c:v>1386.4548694485604</c:v>
                </c:pt>
                <c:pt idx="45">
                  <c:v>1389.0995321120336</c:v>
                </c:pt>
                <c:pt idx="46">
                  <c:v>1391.721457478895</c:v>
                </c:pt>
                <c:pt idx="47">
                  <c:v>1392.8835448958898</c:v>
                </c:pt>
                <c:pt idx="48">
                  <c:v>1412.0182825938971</c:v>
                </c:pt>
                <c:pt idx="49">
                  <c:v>1412.8513733806276</c:v>
                </c:pt>
                <c:pt idx="50">
                  <c:v>1415.1543211192381</c:v>
                </c:pt>
                <c:pt idx="51">
                  <c:v>1418.6639038356138</c:v>
                </c:pt>
                <c:pt idx="52">
                  <c:v>1440.7276742000174</c:v>
                </c:pt>
                <c:pt idx="53">
                  <c:v>1445.211939085965</c:v>
                </c:pt>
                <c:pt idx="54">
                  <c:v>1449.4644752167255</c:v>
                </c:pt>
                <c:pt idx="55">
                  <c:v>1453.8962128497005</c:v>
                </c:pt>
                <c:pt idx="56">
                  <c:v>1475.3593556918943</c:v>
                </c:pt>
                <c:pt idx="57">
                  <c:v>1479.8850205154793</c:v>
                </c:pt>
                <c:pt idx="58">
                  <c:v>1484.7057459698083</c:v>
                </c:pt>
                <c:pt idx="59">
                  <c:v>1489.5421749373047</c:v>
                </c:pt>
                <c:pt idx="60">
                  <c:v>1512.0044709353592</c:v>
                </c:pt>
                <c:pt idx="61">
                  <c:v>1517.1037060135886</c:v>
                </c:pt>
                <c:pt idx="62">
                  <c:v>1522.2277237806495</c:v>
                </c:pt>
                <c:pt idx="63">
                  <c:v>1527.3766590563378</c:v>
                </c:pt>
                <c:pt idx="64">
                  <c:v>1549.955104518838</c:v>
                </c:pt>
                <c:pt idx="65">
                  <c:v>1555.3760724968924</c:v>
                </c:pt>
                <c:pt idx="66">
                  <c:v>1560.8315540711753</c:v>
                </c:pt>
                <c:pt idx="67">
                  <c:v>1566.3178769837355</c:v>
                </c:pt>
                <c:pt idx="68">
                  <c:v>1590.0084348731145</c:v>
                </c:pt>
                <c:pt idx="69">
                  <c:v>1595.9709665038886</c:v>
                </c:pt>
                <c:pt idx="70">
                  <c:v>1602.1553539990912</c:v>
                </c:pt>
                <c:pt idx="71">
                  <c:v>1608.5759915802425</c:v>
                </c:pt>
                <c:pt idx="72">
                  <c:v>1633.846720407968</c:v>
                </c:pt>
                <c:pt idx="73">
                  <c:v>1640.8028228201049</c:v>
                </c:pt>
                <c:pt idx="74">
                  <c:v>1648.0264572475705</c:v>
                </c:pt>
                <c:pt idx="75">
                  <c:v>1655.1335713444505</c:v>
                </c:pt>
              </c:numCache>
            </c:numRef>
          </c:val>
          <c:smooth val="0"/>
          <c:extLst>
            <c:ext xmlns:c16="http://schemas.microsoft.com/office/drawing/2014/chart" uri="{C3380CC4-5D6E-409C-BE32-E72D297353CC}">
              <c16:uniqueId val="{00000000-DF57-4C00-9A7E-2C6F40E5EB10}"/>
            </c:ext>
          </c:extLst>
        </c:ser>
        <c:ser>
          <c:idx val="2"/>
          <c:order val="1"/>
          <c:tx>
            <c:strRef>
              <c:f>current_projections!$A$42</c:f>
              <c:strCache>
                <c:ptCount val="1"/>
                <c:pt idx="0">
                  <c:v>Nominal State Consumption Expenditures and Gross Investment</c:v>
                </c:pt>
              </c:strCache>
            </c:strRef>
          </c:tx>
          <c:spPr>
            <a:ln w="28575" cap="rnd">
              <a:solidFill>
                <a:schemeClr val="tx2"/>
              </a:solidFill>
              <a:round/>
            </a:ln>
            <a:effectLst/>
          </c:spPr>
          <c:marker>
            <c:symbol val="none"/>
          </c:marker>
          <c:cat>
            <c:numRef>
              <c:f>current_projections!$B$2:$BY$2</c:f>
              <c:numCache>
                <c:formatCode>mmm"-"yyyy</c:formatCode>
                <c:ptCount val="76"/>
                <c:pt idx="0">
                  <c:v>40268</c:v>
                </c:pt>
                <c:pt idx="1">
                  <c:v>40359</c:v>
                </c:pt>
                <c:pt idx="2">
                  <c:v>40451</c:v>
                </c:pt>
                <c:pt idx="3">
                  <c:v>40543</c:v>
                </c:pt>
                <c:pt idx="4">
                  <c:v>40633</c:v>
                </c:pt>
                <c:pt idx="5">
                  <c:v>40724</c:v>
                </c:pt>
                <c:pt idx="6">
                  <c:v>40816</c:v>
                </c:pt>
                <c:pt idx="7">
                  <c:v>40908</c:v>
                </c:pt>
                <c:pt idx="8">
                  <c:v>40999</c:v>
                </c:pt>
                <c:pt idx="9">
                  <c:v>41090</c:v>
                </c:pt>
                <c:pt idx="10">
                  <c:v>41182</c:v>
                </c:pt>
                <c:pt idx="11">
                  <c:v>41274</c:v>
                </c:pt>
                <c:pt idx="12">
                  <c:v>41364</c:v>
                </c:pt>
                <c:pt idx="13">
                  <c:v>41455</c:v>
                </c:pt>
                <c:pt idx="14">
                  <c:v>41547</c:v>
                </c:pt>
                <c:pt idx="15">
                  <c:v>41639</c:v>
                </c:pt>
                <c:pt idx="16">
                  <c:v>41729</c:v>
                </c:pt>
                <c:pt idx="17">
                  <c:v>41820</c:v>
                </c:pt>
                <c:pt idx="18">
                  <c:v>41912</c:v>
                </c:pt>
                <c:pt idx="19">
                  <c:v>42004</c:v>
                </c:pt>
                <c:pt idx="20">
                  <c:v>42094</c:v>
                </c:pt>
                <c:pt idx="21">
                  <c:v>42185</c:v>
                </c:pt>
                <c:pt idx="22">
                  <c:v>42277</c:v>
                </c:pt>
                <c:pt idx="23">
                  <c:v>42369</c:v>
                </c:pt>
                <c:pt idx="24">
                  <c:v>42460</c:v>
                </c:pt>
                <c:pt idx="25">
                  <c:v>42551</c:v>
                </c:pt>
                <c:pt idx="26">
                  <c:v>42643</c:v>
                </c:pt>
                <c:pt idx="27">
                  <c:v>42735</c:v>
                </c:pt>
                <c:pt idx="28">
                  <c:v>42825</c:v>
                </c:pt>
                <c:pt idx="29">
                  <c:v>42916</c:v>
                </c:pt>
                <c:pt idx="30">
                  <c:v>43008</c:v>
                </c:pt>
                <c:pt idx="31">
                  <c:v>43100</c:v>
                </c:pt>
                <c:pt idx="32">
                  <c:v>43190</c:v>
                </c:pt>
                <c:pt idx="33">
                  <c:v>43281</c:v>
                </c:pt>
                <c:pt idx="34">
                  <c:v>43373</c:v>
                </c:pt>
                <c:pt idx="35">
                  <c:v>43465</c:v>
                </c:pt>
                <c:pt idx="36">
                  <c:v>43555</c:v>
                </c:pt>
                <c:pt idx="37">
                  <c:v>43646</c:v>
                </c:pt>
                <c:pt idx="38">
                  <c:v>43738</c:v>
                </c:pt>
                <c:pt idx="39">
                  <c:v>43830</c:v>
                </c:pt>
                <c:pt idx="40">
                  <c:v>43921</c:v>
                </c:pt>
                <c:pt idx="41">
                  <c:v>44012</c:v>
                </c:pt>
                <c:pt idx="42">
                  <c:v>44104</c:v>
                </c:pt>
                <c:pt idx="43">
                  <c:v>44195</c:v>
                </c:pt>
                <c:pt idx="44">
                  <c:v>44285</c:v>
                </c:pt>
                <c:pt idx="45">
                  <c:v>44377</c:v>
                </c:pt>
                <c:pt idx="46">
                  <c:v>44469</c:v>
                </c:pt>
                <c:pt idx="47">
                  <c:v>44560</c:v>
                </c:pt>
                <c:pt idx="48">
                  <c:v>44650</c:v>
                </c:pt>
                <c:pt idx="49">
                  <c:v>44742</c:v>
                </c:pt>
                <c:pt idx="50">
                  <c:v>44834</c:v>
                </c:pt>
                <c:pt idx="51">
                  <c:v>44925</c:v>
                </c:pt>
                <c:pt idx="52">
                  <c:v>45015</c:v>
                </c:pt>
                <c:pt idx="53">
                  <c:v>45107</c:v>
                </c:pt>
                <c:pt idx="54">
                  <c:v>45199</c:v>
                </c:pt>
                <c:pt idx="55">
                  <c:v>45290</c:v>
                </c:pt>
                <c:pt idx="56">
                  <c:v>45381</c:v>
                </c:pt>
                <c:pt idx="57">
                  <c:v>45473</c:v>
                </c:pt>
                <c:pt idx="58">
                  <c:v>45565</c:v>
                </c:pt>
                <c:pt idx="59">
                  <c:v>45656</c:v>
                </c:pt>
                <c:pt idx="60">
                  <c:v>45746</c:v>
                </c:pt>
                <c:pt idx="61">
                  <c:v>45838</c:v>
                </c:pt>
                <c:pt idx="62">
                  <c:v>45930</c:v>
                </c:pt>
                <c:pt idx="63">
                  <c:v>46021</c:v>
                </c:pt>
                <c:pt idx="64">
                  <c:v>46111</c:v>
                </c:pt>
                <c:pt idx="65">
                  <c:v>46203</c:v>
                </c:pt>
                <c:pt idx="66">
                  <c:v>46295</c:v>
                </c:pt>
                <c:pt idx="67">
                  <c:v>46386</c:v>
                </c:pt>
                <c:pt idx="68">
                  <c:v>46476</c:v>
                </c:pt>
                <c:pt idx="69">
                  <c:v>46568</c:v>
                </c:pt>
                <c:pt idx="70">
                  <c:v>46660</c:v>
                </c:pt>
                <c:pt idx="71">
                  <c:v>46751</c:v>
                </c:pt>
                <c:pt idx="72">
                  <c:v>46842</c:v>
                </c:pt>
                <c:pt idx="73">
                  <c:v>46934</c:v>
                </c:pt>
                <c:pt idx="74">
                  <c:v>47026</c:v>
                </c:pt>
                <c:pt idx="75">
                  <c:v>47117</c:v>
                </c:pt>
              </c:numCache>
            </c:numRef>
          </c:cat>
          <c:val>
            <c:numRef>
              <c:f>current_projections!$B$42:$BY$42</c:f>
              <c:numCache>
                <c:formatCode>General</c:formatCode>
                <c:ptCount val="76"/>
                <c:pt idx="0">
                  <c:v>1856.2</c:v>
                </c:pt>
                <c:pt idx="1">
                  <c:v>1862.1</c:v>
                </c:pt>
                <c:pt idx="2">
                  <c:v>1855.6</c:v>
                </c:pt>
                <c:pt idx="3">
                  <c:v>1853</c:v>
                </c:pt>
                <c:pt idx="4">
                  <c:v>1851.2</c:v>
                </c:pt>
                <c:pt idx="5">
                  <c:v>1856.7</c:v>
                </c:pt>
                <c:pt idx="6">
                  <c:v>1849.5</c:v>
                </c:pt>
                <c:pt idx="7">
                  <c:v>1840.3</c:v>
                </c:pt>
                <c:pt idx="8">
                  <c:v>1849</c:v>
                </c:pt>
                <c:pt idx="9">
                  <c:v>1842.9</c:v>
                </c:pt>
                <c:pt idx="10">
                  <c:v>1846.3</c:v>
                </c:pt>
                <c:pt idx="11">
                  <c:v>1863.7</c:v>
                </c:pt>
                <c:pt idx="12">
                  <c:v>1885</c:v>
                </c:pt>
                <c:pt idx="13">
                  <c:v>1899.6</c:v>
                </c:pt>
                <c:pt idx="14">
                  <c:v>1915.7</c:v>
                </c:pt>
                <c:pt idx="15">
                  <c:v>1923</c:v>
                </c:pt>
                <c:pt idx="16">
                  <c:v>1925.9</c:v>
                </c:pt>
                <c:pt idx="17">
                  <c:v>1943.8</c:v>
                </c:pt>
                <c:pt idx="18">
                  <c:v>1963.2</c:v>
                </c:pt>
                <c:pt idx="19">
                  <c:v>1978.6</c:v>
                </c:pt>
                <c:pt idx="20">
                  <c:v>1974</c:v>
                </c:pt>
                <c:pt idx="21">
                  <c:v>2016.6</c:v>
                </c:pt>
                <c:pt idx="22">
                  <c:v>2035.5</c:v>
                </c:pt>
                <c:pt idx="23">
                  <c:v>2027.2</c:v>
                </c:pt>
                <c:pt idx="24">
                  <c:v>2039.2</c:v>
                </c:pt>
                <c:pt idx="25">
                  <c:v>2052.9</c:v>
                </c:pt>
                <c:pt idx="26">
                  <c:v>2064.6999999999998</c:v>
                </c:pt>
                <c:pt idx="27">
                  <c:v>2078.3000000000002</c:v>
                </c:pt>
                <c:pt idx="28">
                  <c:v>2093.9</c:v>
                </c:pt>
                <c:pt idx="29">
                  <c:v>2096</c:v>
                </c:pt>
                <c:pt idx="30">
                  <c:v>2108.5</c:v>
                </c:pt>
                <c:pt idx="31">
                  <c:v>2138.5</c:v>
                </c:pt>
                <c:pt idx="32">
                  <c:v>2162</c:v>
                </c:pt>
                <c:pt idx="33">
                  <c:v>2189.3000000000002</c:v>
                </c:pt>
                <c:pt idx="34">
                  <c:v>2215.8397892500002</c:v>
                </c:pt>
                <c:pt idx="35">
                  <c:v>2238.9343794534584</c:v>
                </c:pt>
                <c:pt idx="36">
                  <c:v>2260.7975736688213</c:v>
                </c:pt>
                <c:pt idx="37">
                  <c:v>2283.422505387312</c:v>
                </c:pt>
                <c:pt idx="38">
                  <c:v>2306.2281876598677</c:v>
                </c:pt>
                <c:pt idx="39">
                  <c:v>2329.1232679928612</c:v>
                </c:pt>
                <c:pt idx="40">
                  <c:v>2351.3896864348731</c:v>
                </c:pt>
                <c:pt idx="41">
                  <c:v>2373.6632252396275</c:v>
                </c:pt>
                <c:pt idx="42">
                  <c:v>2395.9103838181859</c:v>
                </c:pt>
                <c:pt idx="43">
                  <c:v>2417.916820693556</c:v>
                </c:pt>
                <c:pt idx="44">
                  <c:v>2440.203968988299</c:v>
                </c:pt>
                <c:pt idx="45">
                  <c:v>2462.5501368343093</c:v>
                </c:pt>
                <c:pt idx="46">
                  <c:v>2485.0701578356588</c:v>
                </c:pt>
                <c:pt idx="47">
                  <c:v>2507.6594455703853</c:v>
                </c:pt>
                <c:pt idx="48">
                  <c:v>2530.4289933361642</c:v>
                </c:pt>
                <c:pt idx="49">
                  <c:v>2553.3293757258566</c:v>
                </c:pt>
                <c:pt idx="50">
                  <c:v>2576.4944564871294</c:v>
                </c:pt>
                <c:pt idx="51">
                  <c:v>2600.024292110998</c:v>
                </c:pt>
                <c:pt idx="52">
                  <c:v>2623.7885141408924</c:v>
                </c:pt>
                <c:pt idx="53">
                  <c:v>2647.6321922631473</c:v>
                </c:pt>
                <c:pt idx="54">
                  <c:v>2671.6726925688968</c:v>
                </c:pt>
                <c:pt idx="55">
                  <c:v>2695.7711802558683</c:v>
                </c:pt>
                <c:pt idx="56">
                  <c:v>2719.9657265986648</c:v>
                </c:pt>
                <c:pt idx="57">
                  <c:v>2744.1530218224434</c:v>
                </c:pt>
                <c:pt idx="58">
                  <c:v>2768.3770326225808</c:v>
                </c:pt>
                <c:pt idx="59">
                  <c:v>2792.5657269451208</c:v>
                </c:pt>
                <c:pt idx="60">
                  <c:v>2816.8331231122743</c:v>
                </c:pt>
                <c:pt idx="61">
                  <c:v>2841.0719721366554</c:v>
                </c:pt>
                <c:pt idx="62">
                  <c:v>2865.9100438530604</c:v>
                </c:pt>
                <c:pt idx="63">
                  <c:v>2890.9867567367746</c:v>
                </c:pt>
                <c:pt idx="64">
                  <c:v>2916.1527964541683</c:v>
                </c:pt>
                <c:pt idx="65">
                  <c:v>2941.3702277615057</c:v>
                </c:pt>
                <c:pt idx="66">
                  <c:v>2966.3939349741863</c:v>
                </c:pt>
                <c:pt idx="67">
                  <c:v>2991.3042280431323</c:v>
                </c:pt>
                <c:pt idx="68">
                  <c:v>3016.2442270444421</c:v>
                </c:pt>
                <c:pt idx="69">
                  <c:v>3041.3318384028844</c:v>
                </c:pt>
                <c:pt idx="70">
                  <c:v>3066.5216693544562</c:v>
                </c:pt>
                <c:pt idx="71">
                  <c:v>3091.79747421411</c:v>
                </c:pt>
                <c:pt idx="72">
                  <c:v>3117.1888609710932</c:v>
                </c:pt>
                <c:pt idx="73">
                  <c:v>3142.6796728816839</c:v>
                </c:pt>
                <c:pt idx="74">
                  <c:v>3168.1982318254827</c:v>
                </c:pt>
                <c:pt idx="75">
                  <c:v>3193.6547046182004</c:v>
                </c:pt>
              </c:numCache>
            </c:numRef>
          </c:val>
          <c:smooth val="0"/>
          <c:extLst>
            <c:ext xmlns:c16="http://schemas.microsoft.com/office/drawing/2014/chart" uri="{C3380CC4-5D6E-409C-BE32-E72D297353CC}">
              <c16:uniqueId val="{00000001-DF57-4C00-9A7E-2C6F40E5EB10}"/>
            </c:ext>
          </c:extLst>
        </c:ser>
        <c:dLbls>
          <c:showLegendKey val="0"/>
          <c:showVal val="0"/>
          <c:showCatName val="0"/>
          <c:showSerName val="0"/>
          <c:showPercent val="0"/>
          <c:showBubbleSize val="0"/>
        </c:dLbls>
        <c:smooth val="0"/>
        <c:axId val="430275648"/>
        <c:axId val="430274336"/>
      </c:lineChart>
      <c:dateAx>
        <c:axId val="430275648"/>
        <c:scaling>
          <c:orientation val="minMax"/>
        </c:scaling>
        <c:delete val="0"/>
        <c:axPos val="b"/>
        <c:numFmt formatCode="yyyy" sourceLinked="0"/>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Georgia" panose="02040502050405020303" pitchFamily="18" charset="0"/>
                <a:ea typeface="+mn-ea"/>
                <a:cs typeface="+mn-cs"/>
              </a:defRPr>
            </a:pPr>
            <a:endParaRPr lang="en-US"/>
          </a:p>
        </c:txPr>
        <c:crossAx val="430274336"/>
        <c:crosses val="autoZero"/>
        <c:auto val="1"/>
        <c:lblOffset val="100"/>
        <c:baseTimeUnit val="months"/>
        <c:majorUnit val="24"/>
        <c:majorTimeUnit val="months"/>
      </c:dateAx>
      <c:valAx>
        <c:axId val="430274336"/>
        <c:scaling>
          <c:orientation val="minMax"/>
          <c:min val="1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Georgia" panose="02040502050405020303" pitchFamily="18" charset="0"/>
                <a:ea typeface="+mn-ea"/>
                <a:cs typeface="+mn-cs"/>
              </a:defRPr>
            </a:pPr>
            <a:endParaRPr lang="en-US"/>
          </a:p>
        </c:txPr>
        <c:crossAx val="430275648"/>
        <c:crosses val="autoZero"/>
        <c:crossBetween val="between"/>
      </c:valAx>
      <c:spPr>
        <a:noFill/>
        <a:ln>
          <a:noFill/>
        </a:ln>
        <a:effectLst/>
      </c:spPr>
    </c:plotArea>
    <c:legend>
      <c:legendPos val="b"/>
      <c:layout>
        <c:manualLayout>
          <c:xMode val="edge"/>
          <c:yMode val="edge"/>
          <c:x val="6.0964516839975162E-2"/>
          <c:y val="0.84014150953293887"/>
          <c:w val="0.8999999719098678"/>
          <c:h val="0.14358965033184656"/>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Georgia" panose="02040502050405020303" pitchFamily="18" charset="0"/>
              <a:ea typeface="+mn-ea"/>
              <a:cs typeface="+mn-cs"/>
            </a:defRPr>
          </a:pPr>
          <a:endParaRPr lang="en-US"/>
        </a:p>
      </c:txPr>
    </c:legend>
    <c:plotVisOnly val="1"/>
    <c:dispBlanksAs val="gap"/>
    <c:showDLblsOverMax val="0"/>
  </c:chart>
  <c:spPr>
    <a:solidFill>
      <a:schemeClr val="bg1"/>
    </a:solidFill>
    <a:ln w="9525" cap="flat" cmpd="sng" algn="ctr">
      <a:noFill/>
      <a:round/>
    </a:ln>
    <a:effectLst/>
  </c:spPr>
  <c:txPr>
    <a:bodyPr/>
    <a:lstStyle/>
    <a:p>
      <a:pPr>
        <a:defRPr sz="1000">
          <a:latin typeface="Georgia" panose="02040502050405020303" pitchFamily="18" charset="0"/>
        </a:defRPr>
      </a:pPr>
      <a:endParaRPr lang="en-US"/>
    </a:p>
  </c:txPr>
  <c:externalData r:id="rId3">
    <c:autoUpdate val="0"/>
  </c:externalData>
  <c:userShapes r:id="rId4"/>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4.8518839504526755E-2"/>
          <c:y val="0.11697541715656642"/>
          <c:w val="0.92699425869185947"/>
          <c:h val="0.69698110234108324"/>
        </c:manualLayout>
      </c:layout>
      <c:areaChart>
        <c:grouping val="standard"/>
        <c:varyColors val="0"/>
        <c:ser>
          <c:idx val="2"/>
          <c:order val="1"/>
          <c:tx>
            <c:v>Recession</c:v>
          </c:tx>
          <c:spPr>
            <a:solidFill>
              <a:schemeClr val="tx1">
                <a:lumMod val="95000"/>
                <a:lumOff val="5000"/>
                <a:alpha val="6000"/>
              </a:schemeClr>
            </a:solidFill>
            <a:ln>
              <a:noFill/>
            </a:ln>
            <a:effectLst/>
          </c:spPr>
          <c:cat>
            <c:numRef>
              <c:f>Fiscal_impact_072718!$A$2:$A$65</c:f>
              <c:numCache>
                <c:formatCode>mm/dd/yy</c:formatCode>
                <c:ptCount val="64"/>
                <c:pt idx="0">
                  <c:v>36707</c:v>
                </c:pt>
                <c:pt idx="1">
                  <c:v>36799</c:v>
                </c:pt>
                <c:pt idx="2">
                  <c:v>36891</c:v>
                </c:pt>
                <c:pt idx="3">
                  <c:v>36981</c:v>
                </c:pt>
                <c:pt idx="4">
                  <c:v>37072</c:v>
                </c:pt>
                <c:pt idx="5">
                  <c:v>37164</c:v>
                </c:pt>
                <c:pt idx="6">
                  <c:v>37256</c:v>
                </c:pt>
                <c:pt idx="7">
                  <c:v>37346</c:v>
                </c:pt>
                <c:pt idx="8">
                  <c:v>37437</c:v>
                </c:pt>
                <c:pt idx="9">
                  <c:v>37529</c:v>
                </c:pt>
                <c:pt idx="10">
                  <c:v>37621</c:v>
                </c:pt>
                <c:pt idx="11">
                  <c:v>37711</c:v>
                </c:pt>
                <c:pt idx="12">
                  <c:v>37802</c:v>
                </c:pt>
                <c:pt idx="13">
                  <c:v>37894</c:v>
                </c:pt>
                <c:pt idx="14">
                  <c:v>37986</c:v>
                </c:pt>
                <c:pt idx="15">
                  <c:v>38077</c:v>
                </c:pt>
                <c:pt idx="16">
                  <c:v>38168</c:v>
                </c:pt>
                <c:pt idx="17">
                  <c:v>38260</c:v>
                </c:pt>
                <c:pt idx="18">
                  <c:v>38352</c:v>
                </c:pt>
                <c:pt idx="19">
                  <c:v>38442</c:v>
                </c:pt>
                <c:pt idx="20">
                  <c:v>38533</c:v>
                </c:pt>
                <c:pt idx="21">
                  <c:v>38625</c:v>
                </c:pt>
                <c:pt idx="22">
                  <c:v>38717</c:v>
                </c:pt>
                <c:pt idx="23">
                  <c:v>38807</c:v>
                </c:pt>
                <c:pt idx="24">
                  <c:v>38898</c:v>
                </c:pt>
                <c:pt idx="25">
                  <c:v>38990</c:v>
                </c:pt>
                <c:pt idx="26">
                  <c:v>39082</c:v>
                </c:pt>
                <c:pt idx="27">
                  <c:v>39172</c:v>
                </c:pt>
                <c:pt idx="28">
                  <c:v>39263</c:v>
                </c:pt>
                <c:pt idx="29">
                  <c:v>39355</c:v>
                </c:pt>
                <c:pt idx="30">
                  <c:v>39447</c:v>
                </c:pt>
                <c:pt idx="31">
                  <c:v>39538</c:v>
                </c:pt>
                <c:pt idx="32">
                  <c:v>39629</c:v>
                </c:pt>
                <c:pt idx="33">
                  <c:v>39721</c:v>
                </c:pt>
                <c:pt idx="34">
                  <c:v>39813</c:v>
                </c:pt>
                <c:pt idx="35">
                  <c:v>39903</c:v>
                </c:pt>
                <c:pt idx="36">
                  <c:v>39994</c:v>
                </c:pt>
                <c:pt idx="37">
                  <c:v>40086</c:v>
                </c:pt>
                <c:pt idx="38">
                  <c:v>40178</c:v>
                </c:pt>
                <c:pt idx="39">
                  <c:v>40268</c:v>
                </c:pt>
                <c:pt idx="40">
                  <c:v>40359</c:v>
                </c:pt>
                <c:pt idx="41">
                  <c:v>40451</c:v>
                </c:pt>
                <c:pt idx="42">
                  <c:v>40543</c:v>
                </c:pt>
                <c:pt idx="43">
                  <c:v>40633</c:v>
                </c:pt>
                <c:pt idx="44">
                  <c:v>40724</c:v>
                </c:pt>
                <c:pt idx="45">
                  <c:v>40816</c:v>
                </c:pt>
                <c:pt idx="46">
                  <c:v>40908</c:v>
                </c:pt>
                <c:pt idx="47">
                  <c:v>40999</c:v>
                </c:pt>
                <c:pt idx="48">
                  <c:v>41090</c:v>
                </c:pt>
                <c:pt idx="49">
                  <c:v>41182</c:v>
                </c:pt>
                <c:pt idx="50">
                  <c:v>41274</c:v>
                </c:pt>
                <c:pt idx="51">
                  <c:v>41364</c:v>
                </c:pt>
                <c:pt idx="52">
                  <c:v>41455</c:v>
                </c:pt>
                <c:pt idx="53">
                  <c:v>41547</c:v>
                </c:pt>
                <c:pt idx="54">
                  <c:v>41639</c:v>
                </c:pt>
                <c:pt idx="55">
                  <c:v>41729</c:v>
                </c:pt>
                <c:pt idx="56">
                  <c:v>41820</c:v>
                </c:pt>
                <c:pt idx="57">
                  <c:v>41912</c:v>
                </c:pt>
                <c:pt idx="58">
                  <c:v>42004</c:v>
                </c:pt>
                <c:pt idx="59">
                  <c:v>42094</c:v>
                </c:pt>
                <c:pt idx="60">
                  <c:v>42185</c:v>
                </c:pt>
                <c:pt idx="61">
                  <c:v>42277</c:v>
                </c:pt>
                <c:pt idx="62">
                  <c:v>42369</c:v>
                </c:pt>
                <c:pt idx="63">
                  <c:v>42460</c:v>
                </c:pt>
              </c:numCache>
            </c:numRef>
          </c:cat>
          <c:val>
            <c:numRef>
              <c:f>Fiscal_impact_072718!$C$2:$C$65</c:f>
              <c:numCache>
                <c:formatCode>General</c:formatCode>
                <c:ptCount val="64"/>
                <c:pt idx="18" formatCode="0.00">
                  <c:v>0</c:v>
                </c:pt>
              </c:numCache>
            </c:numRef>
          </c:val>
          <c:extLst>
            <c:ext xmlns:c16="http://schemas.microsoft.com/office/drawing/2014/chart" uri="{C3380CC4-5D6E-409C-BE32-E72D297353CC}">
              <c16:uniqueId val="{00000000-D264-4E8A-B058-F2EC307E000C}"/>
            </c:ext>
          </c:extLst>
        </c:ser>
        <c:ser>
          <c:idx val="8"/>
          <c:order val="5"/>
          <c:tx>
            <c:strRef>
              <c:f>Fiscal_impact_072718!$H$1</c:f>
              <c:strCache>
                <c:ptCount val="1"/>
                <c:pt idx="0">
                  <c:v>projection</c:v>
                </c:pt>
              </c:strCache>
            </c:strRef>
          </c:tx>
          <c:spPr>
            <a:solidFill>
              <a:srgbClr val="1B9553">
                <a:alpha val="21000"/>
              </a:srgbClr>
            </a:solidFill>
            <a:ln>
              <a:noFill/>
            </a:ln>
            <a:effectLst/>
          </c:spPr>
          <c:val>
            <c:numRef>
              <c:f>Fiscal_impact_072718!$H$2:$H$109</c:f>
              <c:numCache>
                <c:formatCode>0.00</c:formatCode>
                <c:ptCount val="108"/>
                <c:pt idx="0">
                  <c:v>#N/A</c:v>
                </c:pt>
                <c:pt idx="1">
                  <c:v>#N/A</c:v>
                </c:pt>
                <c:pt idx="2">
                  <c:v>#N/A</c:v>
                </c:pt>
                <c:pt idx="3">
                  <c:v>#N/A</c:v>
                </c:pt>
                <c:pt idx="4">
                  <c:v>#N/A</c:v>
                </c:pt>
                <c:pt idx="5">
                  <c:v>#N/A</c:v>
                </c:pt>
                <c:pt idx="6">
                  <c:v>#N/A</c:v>
                </c:pt>
                <c:pt idx="7">
                  <c:v>#N/A</c:v>
                </c:pt>
                <c:pt idx="8">
                  <c:v>#N/A</c:v>
                </c:pt>
                <c:pt idx="9">
                  <c:v>#N/A</c:v>
                </c:pt>
                <c:pt idx="10">
                  <c:v>#N/A</c:v>
                </c:pt>
                <c:pt idx="11">
                  <c:v>#N/A</c:v>
                </c:pt>
                <c:pt idx="12">
                  <c:v>#N/A</c:v>
                </c:pt>
                <c:pt idx="13">
                  <c:v>#N/A</c:v>
                </c:pt>
                <c:pt idx="14">
                  <c:v>#N/A</c:v>
                </c:pt>
                <c:pt idx="15">
                  <c:v>#N/A</c:v>
                </c:pt>
                <c:pt idx="16">
                  <c:v>#N/A</c:v>
                </c:pt>
                <c:pt idx="17">
                  <c:v>#N/A</c:v>
                </c:pt>
                <c:pt idx="18">
                  <c:v>#N/A</c:v>
                </c:pt>
                <c:pt idx="19">
                  <c:v>#N/A</c:v>
                </c:pt>
                <c:pt idx="20">
                  <c:v>#N/A</c:v>
                </c:pt>
                <c:pt idx="21">
                  <c:v>#N/A</c:v>
                </c:pt>
                <c:pt idx="22">
                  <c:v>#N/A</c:v>
                </c:pt>
                <c:pt idx="23">
                  <c:v>#N/A</c:v>
                </c:pt>
                <c:pt idx="24">
                  <c:v>#N/A</c:v>
                </c:pt>
                <c:pt idx="25">
                  <c:v>#N/A</c:v>
                </c:pt>
                <c:pt idx="26">
                  <c:v>#N/A</c:v>
                </c:pt>
                <c:pt idx="27">
                  <c:v>#N/A</c:v>
                </c:pt>
                <c:pt idx="28">
                  <c:v>#N/A</c:v>
                </c:pt>
                <c:pt idx="29">
                  <c:v>#N/A</c:v>
                </c:pt>
                <c:pt idx="30">
                  <c:v>#N/A</c:v>
                </c:pt>
                <c:pt idx="31">
                  <c:v>#N/A</c:v>
                </c:pt>
                <c:pt idx="32">
                  <c:v>#N/A</c:v>
                </c:pt>
                <c:pt idx="33">
                  <c:v>#N/A</c:v>
                </c:pt>
                <c:pt idx="34">
                  <c:v>#N/A</c:v>
                </c:pt>
                <c:pt idx="35">
                  <c:v>#N/A</c:v>
                </c:pt>
                <c:pt idx="36">
                  <c:v>#N/A</c:v>
                </c:pt>
                <c:pt idx="37">
                  <c:v>#N/A</c:v>
                </c:pt>
                <c:pt idx="38">
                  <c:v>#N/A</c:v>
                </c:pt>
                <c:pt idx="39">
                  <c:v>#N/A</c:v>
                </c:pt>
                <c:pt idx="40">
                  <c:v>#N/A</c:v>
                </c:pt>
                <c:pt idx="41">
                  <c:v>#N/A</c:v>
                </c:pt>
                <c:pt idx="42">
                  <c:v>#N/A</c:v>
                </c:pt>
                <c:pt idx="43">
                  <c:v>#N/A</c:v>
                </c:pt>
                <c:pt idx="44">
                  <c:v>#N/A</c:v>
                </c:pt>
                <c:pt idx="45">
                  <c:v>#N/A</c:v>
                </c:pt>
                <c:pt idx="46">
                  <c:v>#N/A</c:v>
                </c:pt>
                <c:pt idx="47">
                  <c:v>#N/A</c:v>
                </c:pt>
                <c:pt idx="48">
                  <c:v>#N/A</c:v>
                </c:pt>
                <c:pt idx="49">
                  <c:v>#N/A</c:v>
                </c:pt>
                <c:pt idx="50">
                  <c:v>#N/A</c:v>
                </c:pt>
                <c:pt idx="51">
                  <c:v>#N/A</c:v>
                </c:pt>
                <c:pt idx="52">
                  <c:v>#N/A</c:v>
                </c:pt>
                <c:pt idx="53">
                  <c:v>#N/A</c:v>
                </c:pt>
                <c:pt idx="54">
                  <c:v>#N/A</c:v>
                </c:pt>
                <c:pt idx="55">
                  <c:v>#N/A</c:v>
                </c:pt>
                <c:pt idx="56">
                  <c:v>#N/A</c:v>
                </c:pt>
                <c:pt idx="57">
                  <c:v>#N/A</c:v>
                </c:pt>
                <c:pt idx="58">
                  <c:v>#N/A</c:v>
                </c:pt>
                <c:pt idx="59">
                  <c:v>#N/A</c:v>
                </c:pt>
                <c:pt idx="60">
                  <c:v>#N/A</c:v>
                </c:pt>
                <c:pt idx="61">
                  <c:v>#N/A</c:v>
                </c:pt>
                <c:pt idx="62">
                  <c:v>#N/A</c:v>
                </c:pt>
                <c:pt idx="63">
                  <c:v>#N/A</c:v>
                </c:pt>
                <c:pt idx="64">
                  <c:v>#N/A</c:v>
                </c:pt>
                <c:pt idx="65">
                  <c:v>#N/A</c:v>
                </c:pt>
                <c:pt idx="66">
                  <c:v>#N/A</c:v>
                </c:pt>
                <c:pt idx="67">
                  <c:v>#N/A</c:v>
                </c:pt>
                <c:pt idx="68">
                  <c:v>#N/A</c:v>
                </c:pt>
                <c:pt idx="69">
                  <c:v>#N/A</c:v>
                </c:pt>
                <c:pt idx="70">
                  <c:v>#N/A</c:v>
                </c:pt>
                <c:pt idx="71">
                  <c:v>#N/A</c:v>
                </c:pt>
                <c:pt idx="72">
                  <c:v>1</c:v>
                </c:pt>
                <c:pt idx="73">
                  <c:v>1</c:v>
                </c:pt>
                <c:pt idx="74">
                  <c:v>1</c:v>
                </c:pt>
                <c:pt idx="75">
                  <c:v>1</c:v>
                </c:pt>
                <c:pt idx="76">
                  <c:v>1</c:v>
                </c:pt>
                <c:pt idx="77">
                  <c:v>1</c:v>
                </c:pt>
                <c:pt idx="78">
                  <c:v>1</c:v>
                </c:pt>
                <c:pt idx="79">
                  <c:v>1</c:v>
                </c:pt>
                <c:pt idx="80">
                  <c:v>1</c:v>
                </c:pt>
                <c:pt idx="81">
                  <c:v>1</c:v>
                </c:pt>
                <c:pt idx="82">
                  <c:v>1</c:v>
                </c:pt>
                <c:pt idx="83">
                  <c:v>1</c:v>
                </c:pt>
                <c:pt idx="84">
                  <c:v>1</c:v>
                </c:pt>
                <c:pt idx="85">
                  <c:v>1</c:v>
                </c:pt>
                <c:pt idx="86">
                  <c:v>1</c:v>
                </c:pt>
                <c:pt idx="87">
                  <c:v>1</c:v>
                </c:pt>
                <c:pt idx="88">
                  <c:v>1</c:v>
                </c:pt>
                <c:pt idx="89">
                  <c:v>1</c:v>
                </c:pt>
                <c:pt idx="90">
                  <c:v>1</c:v>
                </c:pt>
                <c:pt idx="91">
                  <c:v>1</c:v>
                </c:pt>
                <c:pt idx="92">
                  <c:v>1</c:v>
                </c:pt>
                <c:pt idx="93">
                  <c:v>1</c:v>
                </c:pt>
                <c:pt idx="94">
                  <c:v>1</c:v>
                </c:pt>
                <c:pt idx="95">
                  <c:v>1</c:v>
                </c:pt>
                <c:pt idx="96">
                  <c:v>1</c:v>
                </c:pt>
                <c:pt idx="97">
                  <c:v>1</c:v>
                </c:pt>
                <c:pt idx="98">
                  <c:v>1</c:v>
                </c:pt>
                <c:pt idx="99">
                  <c:v>1</c:v>
                </c:pt>
                <c:pt idx="100">
                  <c:v>1</c:v>
                </c:pt>
                <c:pt idx="101">
                  <c:v>1</c:v>
                </c:pt>
                <c:pt idx="102">
                  <c:v>1</c:v>
                </c:pt>
                <c:pt idx="103">
                  <c:v>1</c:v>
                </c:pt>
                <c:pt idx="104">
                  <c:v>1</c:v>
                </c:pt>
                <c:pt idx="105">
                  <c:v>1</c:v>
                </c:pt>
                <c:pt idx="106">
                  <c:v>1</c:v>
                </c:pt>
                <c:pt idx="107">
                  <c:v>1</c:v>
                </c:pt>
              </c:numCache>
            </c:numRef>
          </c:val>
          <c:extLst>
            <c:ext xmlns:c16="http://schemas.microsoft.com/office/drawing/2014/chart" uri="{C3380CC4-5D6E-409C-BE32-E72D297353CC}">
              <c16:uniqueId val="{00000001-D264-4E8A-B058-F2EC307E000C}"/>
            </c:ext>
          </c:extLst>
        </c:ser>
        <c:dLbls>
          <c:showLegendKey val="0"/>
          <c:showVal val="0"/>
          <c:showCatName val="0"/>
          <c:showSerName val="0"/>
          <c:showPercent val="0"/>
          <c:showBubbleSize val="0"/>
        </c:dLbls>
        <c:axId val="220990672"/>
        <c:axId val="220989360"/>
      </c:areaChart>
      <c:barChart>
        <c:barDir val="col"/>
        <c:grouping val="stacked"/>
        <c:varyColors val="0"/>
        <c:ser>
          <c:idx val="4"/>
          <c:order val="0"/>
          <c:tx>
            <c:v>Taxes and benefits programs</c:v>
          </c:tx>
          <c:spPr>
            <a:solidFill>
              <a:srgbClr val="1B9553"/>
            </a:solidFill>
            <a:ln w="0">
              <a:solidFill>
                <a:schemeClr val="tx1"/>
              </a:solidFill>
            </a:ln>
            <a:effectLst/>
          </c:spPr>
          <c:invertIfNegative val="0"/>
          <c:cat>
            <c:numRef>
              <c:f>Fiscal_impact_072718!$A$2:$A$109</c:f>
              <c:numCache>
                <c:formatCode>mm/dd/yy</c:formatCode>
                <c:ptCount val="108"/>
                <c:pt idx="0">
                  <c:v>36707</c:v>
                </c:pt>
                <c:pt idx="1">
                  <c:v>36799</c:v>
                </c:pt>
                <c:pt idx="2">
                  <c:v>36891</c:v>
                </c:pt>
                <c:pt idx="3">
                  <c:v>36981</c:v>
                </c:pt>
                <c:pt idx="4">
                  <c:v>37072</c:v>
                </c:pt>
                <c:pt idx="5">
                  <c:v>37164</c:v>
                </c:pt>
                <c:pt idx="6">
                  <c:v>37256</c:v>
                </c:pt>
                <c:pt idx="7">
                  <c:v>37346</c:v>
                </c:pt>
                <c:pt idx="8">
                  <c:v>37437</c:v>
                </c:pt>
                <c:pt idx="9">
                  <c:v>37529</c:v>
                </c:pt>
                <c:pt idx="10">
                  <c:v>37621</c:v>
                </c:pt>
                <c:pt idx="11">
                  <c:v>37711</c:v>
                </c:pt>
                <c:pt idx="12">
                  <c:v>37802</c:v>
                </c:pt>
                <c:pt idx="13">
                  <c:v>37894</c:v>
                </c:pt>
                <c:pt idx="14">
                  <c:v>37986</c:v>
                </c:pt>
                <c:pt idx="15">
                  <c:v>38077</c:v>
                </c:pt>
                <c:pt idx="16">
                  <c:v>38168</c:v>
                </c:pt>
                <c:pt idx="17">
                  <c:v>38260</c:v>
                </c:pt>
                <c:pt idx="18">
                  <c:v>38352</c:v>
                </c:pt>
                <c:pt idx="19">
                  <c:v>38442</c:v>
                </c:pt>
                <c:pt idx="20">
                  <c:v>38533</c:v>
                </c:pt>
                <c:pt idx="21">
                  <c:v>38625</c:v>
                </c:pt>
                <c:pt idx="22">
                  <c:v>38717</c:v>
                </c:pt>
                <c:pt idx="23">
                  <c:v>38807</c:v>
                </c:pt>
                <c:pt idx="24">
                  <c:v>38898</c:v>
                </c:pt>
                <c:pt idx="25">
                  <c:v>38990</c:v>
                </c:pt>
                <c:pt idx="26">
                  <c:v>39082</c:v>
                </c:pt>
                <c:pt idx="27">
                  <c:v>39172</c:v>
                </c:pt>
                <c:pt idx="28">
                  <c:v>39263</c:v>
                </c:pt>
                <c:pt idx="29">
                  <c:v>39355</c:v>
                </c:pt>
                <c:pt idx="30">
                  <c:v>39447</c:v>
                </c:pt>
                <c:pt idx="31">
                  <c:v>39538</c:v>
                </c:pt>
                <c:pt idx="32">
                  <c:v>39629</c:v>
                </c:pt>
                <c:pt idx="33">
                  <c:v>39721</c:v>
                </c:pt>
                <c:pt idx="34">
                  <c:v>39813</c:v>
                </c:pt>
                <c:pt idx="35">
                  <c:v>39903</c:v>
                </c:pt>
                <c:pt idx="36">
                  <c:v>39994</c:v>
                </c:pt>
                <c:pt idx="37">
                  <c:v>40086</c:v>
                </c:pt>
                <c:pt idx="38">
                  <c:v>40178</c:v>
                </c:pt>
                <c:pt idx="39">
                  <c:v>40268</c:v>
                </c:pt>
                <c:pt idx="40">
                  <c:v>40359</c:v>
                </c:pt>
                <c:pt idx="41">
                  <c:v>40451</c:v>
                </c:pt>
                <c:pt idx="42">
                  <c:v>40543</c:v>
                </c:pt>
                <c:pt idx="43">
                  <c:v>40633</c:v>
                </c:pt>
                <c:pt idx="44">
                  <c:v>40724</c:v>
                </c:pt>
                <c:pt idx="45">
                  <c:v>40816</c:v>
                </c:pt>
                <c:pt idx="46">
                  <c:v>40908</c:v>
                </c:pt>
                <c:pt idx="47">
                  <c:v>40999</c:v>
                </c:pt>
                <c:pt idx="48">
                  <c:v>41090</c:v>
                </c:pt>
                <c:pt idx="49">
                  <c:v>41182</c:v>
                </c:pt>
                <c:pt idx="50">
                  <c:v>41274</c:v>
                </c:pt>
                <c:pt idx="51">
                  <c:v>41364</c:v>
                </c:pt>
                <c:pt idx="52">
                  <c:v>41455</c:v>
                </c:pt>
                <c:pt idx="53">
                  <c:v>41547</c:v>
                </c:pt>
                <c:pt idx="54">
                  <c:v>41639</c:v>
                </c:pt>
                <c:pt idx="55">
                  <c:v>41729</c:v>
                </c:pt>
                <c:pt idx="56">
                  <c:v>41820</c:v>
                </c:pt>
                <c:pt idx="57">
                  <c:v>41912</c:v>
                </c:pt>
                <c:pt idx="58">
                  <c:v>42004</c:v>
                </c:pt>
                <c:pt idx="59">
                  <c:v>42094</c:v>
                </c:pt>
                <c:pt idx="60">
                  <c:v>42185</c:v>
                </c:pt>
                <c:pt idx="61">
                  <c:v>42277</c:v>
                </c:pt>
                <c:pt idx="62">
                  <c:v>42369</c:v>
                </c:pt>
                <c:pt idx="63">
                  <c:v>42460</c:v>
                </c:pt>
                <c:pt idx="64">
                  <c:v>42551</c:v>
                </c:pt>
                <c:pt idx="65">
                  <c:v>42643</c:v>
                </c:pt>
                <c:pt idx="66">
                  <c:v>42735</c:v>
                </c:pt>
                <c:pt idx="67">
                  <c:v>42825</c:v>
                </c:pt>
                <c:pt idx="68">
                  <c:v>42916</c:v>
                </c:pt>
                <c:pt idx="69">
                  <c:v>43008</c:v>
                </c:pt>
                <c:pt idx="70">
                  <c:v>43100</c:v>
                </c:pt>
                <c:pt idx="71">
                  <c:v>43190</c:v>
                </c:pt>
                <c:pt idx="72">
                  <c:v>43281</c:v>
                </c:pt>
                <c:pt idx="73">
                  <c:v>43373</c:v>
                </c:pt>
                <c:pt idx="74">
                  <c:v>43465</c:v>
                </c:pt>
                <c:pt idx="75">
                  <c:v>43555</c:v>
                </c:pt>
                <c:pt idx="76">
                  <c:v>43646</c:v>
                </c:pt>
                <c:pt idx="77">
                  <c:v>43738</c:v>
                </c:pt>
                <c:pt idx="78">
                  <c:v>43830</c:v>
                </c:pt>
                <c:pt idx="79">
                  <c:v>43921</c:v>
                </c:pt>
                <c:pt idx="80">
                  <c:v>44012</c:v>
                </c:pt>
                <c:pt idx="81">
                  <c:v>44104</c:v>
                </c:pt>
                <c:pt idx="82">
                  <c:v>44195</c:v>
                </c:pt>
                <c:pt idx="83">
                  <c:v>44285</c:v>
                </c:pt>
                <c:pt idx="84">
                  <c:v>44377</c:v>
                </c:pt>
                <c:pt idx="85">
                  <c:v>44469</c:v>
                </c:pt>
                <c:pt idx="86">
                  <c:v>44560</c:v>
                </c:pt>
                <c:pt idx="87">
                  <c:v>44650</c:v>
                </c:pt>
                <c:pt idx="88">
                  <c:v>44742</c:v>
                </c:pt>
                <c:pt idx="89">
                  <c:v>44834</c:v>
                </c:pt>
                <c:pt idx="90">
                  <c:v>44925</c:v>
                </c:pt>
                <c:pt idx="91">
                  <c:v>45015</c:v>
                </c:pt>
                <c:pt idx="92">
                  <c:v>45107</c:v>
                </c:pt>
                <c:pt idx="93">
                  <c:v>45199</c:v>
                </c:pt>
                <c:pt idx="94">
                  <c:v>45290</c:v>
                </c:pt>
                <c:pt idx="95">
                  <c:v>45381</c:v>
                </c:pt>
                <c:pt idx="96">
                  <c:v>45473</c:v>
                </c:pt>
                <c:pt idx="97">
                  <c:v>45565</c:v>
                </c:pt>
                <c:pt idx="98">
                  <c:v>45656</c:v>
                </c:pt>
                <c:pt idx="99">
                  <c:v>45746</c:v>
                </c:pt>
                <c:pt idx="100">
                  <c:v>45838</c:v>
                </c:pt>
                <c:pt idx="101">
                  <c:v>45930</c:v>
                </c:pt>
                <c:pt idx="102">
                  <c:v>46021</c:v>
                </c:pt>
                <c:pt idx="103">
                  <c:v>46111</c:v>
                </c:pt>
                <c:pt idx="104">
                  <c:v>46203</c:v>
                </c:pt>
                <c:pt idx="105">
                  <c:v>46295</c:v>
                </c:pt>
                <c:pt idx="106">
                  <c:v>46386</c:v>
                </c:pt>
                <c:pt idx="107">
                  <c:v>46476</c:v>
                </c:pt>
              </c:numCache>
            </c:numRef>
          </c:cat>
          <c:val>
            <c:numRef>
              <c:f>Fiscal_impact_072718!$G$2:$G$109</c:f>
              <c:numCache>
                <c:formatCode>0.00</c:formatCode>
                <c:ptCount val="108"/>
                <c:pt idx="0">
                  <c:v>-0.245719153038677</c:v>
                </c:pt>
                <c:pt idx="1">
                  <c:v>-2.8054817695546377E-2</c:v>
                </c:pt>
                <c:pt idx="2">
                  <c:v>1.3129044306887498E-3</c:v>
                </c:pt>
                <c:pt idx="3">
                  <c:v>8.8606001648814617E-2</c:v>
                </c:pt>
                <c:pt idx="4">
                  <c:v>0.1517042958150481</c:v>
                </c:pt>
                <c:pt idx="5">
                  <c:v>1.120366032036008</c:v>
                </c:pt>
                <c:pt idx="6">
                  <c:v>1.1735711604627865</c:v>
                </c:pt>
                <c:pt idx="7">
                  <c:v>1.1105195335473639</c:v>
                </c:pt>
                <c:pt idx="8">
                  <c:v>1.6252218910512835</c:v>
                </c:pt>
                <c:pt idx="9">
                  <c:v>1.3893888210610872</c:v>
                </c:pt>
                <c:pt idx="10">
                  <c:v>1.1007628487818335</c:v>
                </c:pt>
                <c:pt idx="11">
                  <c:v>1.1647537381136945</c:v>
                </c:pt>
                <c:pt idx="12">
                  <c:v>1.0719044129793676</c:v>
                </c:pt>
                <c:pt idx="13">
                  <c:v>0.94602211503149658</c:v>
                </c:pt>
                <c:pt idx="14">
                  <c:v>0.6356514832126009</c:v>
                </c:pt>
                <c:pt idx="15">
                  <c:v>0.32237930993404101</c:v>
                </c:pt>
                <c:pt idx="16">
                  <c:v>0.25798648942714858</c:v>
                </c:pt>
                <c:pt idx="17">
                  <c:v>-4.8916589480018187E-3</c:v>
                </c:pt>
                <c:pt idx="18">
                  <c:v>1.3592390551499106E-2</c:v>
                </c:pt>
                <c:pt idx="19">
                  <c:v>-0.47301911431360733</c:v>
                </c:pt>
                <c:pt idx="20">
                  <c:v>-0.44467153147329685</c:v>
                </c:pt>
                <c:pt idx="21">
                  <c:v>-0.40458288413235255</c:v>
                </c:pt>
                <c:pt idx="22">
                  <c:v>-0.49765625201349062</c:v>
                </c:pt>
                <c:pt idx="23">
                  <c:v>-0.53501593684629023</c:v>
                </c:pt>
                <c:pt idx="24">
                  <c:v>-0.60272809480807743</c:v>
                </c:pt>
                <c:pt idx="25">
                  <c:v>-0.30611078222078414</c:v>
                </c:pt>
                <c:pt idx="26">
                  <c:v>-0.40265757392049534</c:v>
                </c:pt>
                <c:pt idx="27">
                  <c:v>-0.29730419208184311</c:v>
                </c:pt>
                <c:pt idx="28">
                  <c:v>-0.35697935741053566</c:v>
                </c:pt>
                <c:pt idx="29">
                  <c:v>-9.802935227144062E-2</c:v>
                </c:pt>
                <c:pt idx="30">
                  <c:v>8.2327969523117842E-2</c:v>
                </c:pt>
                <c:pt idx="31">
                  <c:v>2.4699587700016748E-2</c:v>
                </c:pt>
                <c:pt idx="32">
                  <c:v>2.1308150576694351</c:v>
                </c:pt>
                <c:pt idx="33">
                  <c:v>0.89862220271904814</c:v>
                </c:pt>
                <c:pt idx="34">
                  <c:v>0.79235476693193008</c:v>
                </c:pt>
                <c:pt idx="35">
                  <c:v>2.476884572734646</c:v>
                </c:pt>
                <c:pt idx="36">
                  <c:v>1.5243681331273318</c:v>
                </c:pt>
                <c:pt idx="37">
                  <c:v>2.5072157520776233</c:v>
                </c:pt>
                <c:pt idx="38">
                  <c:v>2.3083602694197443</c:v>
                </c:pt>
                <c:pt idx="39">
                  <c:v>2.2156461579381559</c:v>
                </c:pt>
                <c:pt idx="40">
                  <c:v>1.3525917708260715</c:v>
                </c:pt>
                <c:pt idx="41">
                  <c:v>1.3046723390846113</c:v>
                </c:pt>
                <c:pt idx="42">
                  <c:v>1.0631243431911861</c:v>
                </c:pt>
                <c:pt idx="43">
                  <c:v>-0.23960999154171936</c:v>
                </c:pt>
                <c:pt idx="44">
                  <c:v>-0.4411355072739635</c:v>
                </c:pt>
                <c:pt idx="45">
                  <c:v>-0.58895767545989808</c:v>
                </c:pt>
                <c:pt idx="46">
                  <c:v>-0.61358829593625031</c:v>
                </c:pt>
                <c:pt idx="47">
                  <c:v>-0.72636809633012722</c:v>
                </c:pt>
                <c:pt idx="48">
                  <c:v>-0.56666550228075374</c:v>
                </c:pt>
                <c:pt idx="49">
                  <c:v>-0.44352518716112305</c:v>
                </c:pt>
                <c:pt idx="50">
                  <c:v>-0.54907345549036657</c:v>
                </c:pt>
                <c:pt idx="51">
                  <c:v>-0.87798742508210992</c:v>
                </c:pt>
                <c:pt idx="52">
                  <c:v>-0.87700872421749843</c:v>
                </c:pt>
                <c:pt idx="53">
                  <c:v>-0.43016793139424275</c:v>
                </c:pt>
                <c:pt idx="54">
                  <c:v>-0.51493978433513821</c:v>
                </c:pt>
                <c:pt idx="55">
                  <c:v>-0.68239084774406411</c:v>
                </c:pt>
                <c:pt idx="56">
                  <c:v>-0.43797925718670305</c:v>
                </c:pt>
                <c:pt idx="57">
                  <c:v>-0.31497678089017467</c:v>
                </c:pt>
                <c:pt idx="58">
                  <c:v>-0.20447877007936174</c:v>
                </c:pt>
                <c:pt idx="59">
                  <c:v>-1.0764673367708836E-2</c:v>
                </c:pt>
                <c:pt idx="60">
                  <c:v>-3.0547575688846692E-2</c:v>
                </c:pt>
                <c:pt idx="61">
                  <c:v>-6.6627742760371589E-2</c:v>
                </c:pt>
                <c:pt idx="62">
                  <c:v>-1.8405712309459414E-2</c:v>
                </c:pt>
                <c:pt idx="63">
                  <c:v>7.096018386687844E-2</c:v>
                </c:pt>
                <c:pt idx="64">
                  <c:v>3.8084797702367786E-2</c:v>
                </c:pt>
                <c:pt idx="65">
                  <c:v>-7.8528346245321054E-2</c:v>
                </c:pt>
                <c:pt idx="66">
                  <c:v>-1.5652335087636769E-2</c:v>
                </c:pt>
                <c:pt idx="67">
                  <c:v>7.5730151856568576E-2</c:v>
                </c:pt>
                <c:pt idx="68">
                  <c:v>7.1499882096952197E-2</c:v>
                </c:pt>
                <c:pt idx="69">
                  <c:v>5.0351313813063264E-2</c:v>
                </c:pt>
                <c:pt idx="70">
                  <c:v>4.0521369243030306E-2</c:v>
                </c:pt>
                <c:pt idx="71">
                  <c:v>0.14353846623410452</c:v>
                </c:pt>
                <c:pt idx="72">
                  <c:v>0.27206771717741662</c:v>
                </c:pt>
                <c:pt idx="73">
                  <c:v>0.13865944455870396</c:v>
                </c:pt>
                <c:pt idx="74">
                  <c:v>0.18431815010121219</c:v>
                </c:pt>
                <c:pt idx="75">
                  <c:v>0.28048922468316573</c:v>
                </c:pt>
                <c:pt idx="76">
                  <c:v>0.3916321680557619</c:v>
                </c:pt>
                <c:pt idx="77">
                  <c:v>0.50248178360128903</c:v>
                </c:pt>
                <c:pt idx="78">
                  <c:v>0.5708930056248227</c:v>
                </c:pt>
                <c:pt idx="79">
                  <c:v>0.34226212099458325</c:v>
                </c:pt>
                <c:pt idx="80">
                  <c:v>0.17963907581486568</c:v>
                </c:pt>
                <c:pt idx="81">
                  <c:v>0.12340115638096047</c:v>
                </c:pt>
                <c:pt idx="82">
                  <c:v>3.916708335507877E-2</c:v>
                </c:pt>
                <c:pt idx="83">
                  <c:v>-8.0043714366178909E-3</c:v>
                </c:pt>
                <c:pt idx="84">
                  <c:v>2.7813618330023833E-2</c:v>
                </c:pt>
                <c:pt idx="85">
                  <c:v>5.2566981575374108E-3</c:v>
                </c:pt>
                <c:pt idx="86">
                  <c:v>-1.6513333408704731E-2</c:v>
                </c:pt>
                <c:pt idx="87">
                  <c:v>4.3562924753678851E-2</c:v>
                </c:pt>
                <c:pt idx="88">
                  <c:v>0.10593860318267515</c:v>
                </c:pt>
                <c:pt idx="89">
                  <c:v>0.17473107377571623</c:v>
                </c:pt>
                <c:pt idx="90">
                  <c:v>0.24266173168469315</c:v>
                </c:pt>
                <c:pt idx="91">
                  <c:v>0.2269578498458045</c:v>
                </c:pt>
                <c:pt idx="92">
                  <c:v>0.21298199072891102</c:v>
                </c:pt>
                <c:pt idx="93">
                  <c:v>0.20385230363620521</c:v>
                </c:pt>
                <c:pt idx="94">
                  <c:v>0.19448094784971232</c:v>
                </c:pt>
                <c:pt idx="95">
                  <c:v>0.19971562135197687</c:v>
                </c:pt>
                <c:pt idx="96">
                  <c:v>0.20476954195947533</c:v>
                </c:pt>
                <c:pt idx="97">
                  <c:v>0.2034729677251266</c:v>
                </c:pt>
                <c:pt idx="98">
                  <c:v>0.20194766743717249</c:v>
                </c:pt>
                <c:pt idx="99">
                  <c:v>0.20374319275497055</c:v>
                </c:pt>
                <c:pt idx="100">
                  <c:v>0.20530888921832113</c:v>
                </c:pt>
                <c:pt idx="101">
                  <c:v>0.2071958571087619</c:v>
                </c:pt>
                <c:pt idx="102">
                  <c:v>0.2093930281636297</c:v>
                </c:pt>
                <c:pt idx="103">
                  <c:v>0.13738093586843872</c:v>
                </c:pt>
                <c:pt idx="104">
                  <c:v>6.3894467078647876E-2</c:v>
                </c:pt>
                <c:pt idx="105">
                  <c:v>2.7332196947708165E-2</c:v>
                </c:pt>
                <c:pt idx="106">
                  <c:v>-9.873463621492759E-3</c:v>
                </c:pt>
                <c:pt idx="107">
                  <c:v>-1.9592533733151157E-2</c:v>
                </c:pt>
              </c:numCache>
            </c:numRef>
          </c:val>
          <c:extLst>
            <c:ext xmlns:c16="http://schemas.microsoft.com/office/drawing/2014/chart" uri="{C3380CC4-5D6E-409C-BE32-E72D297353CC}">
              <c16:uniqueId val="{00000002-D264-4E8A-B058-F2EC307E000C}"/>
            </c:ext>
          </c:extLst>
        </c:ser>
        <c:ser>
          <c:idx val="5"/>
          <c:order val="2"/>
          <c:tx>
            <c:strRef>
              <c:f>Fiscal_impact_072718!$M$1</c:f>
              <c:strCache>
                <c:ptCount val="1"/>
              </c:strCache>
            </c:strRef>
          </c:tx>
          <c:spPr>
            <a:solidFill>
              <a:srgbClr val="1B9553"/>
            </a:solidFill>
            <a:ln>
              <a:noFill/>
            </a:ln>
            <a:effectLst/>
          </c:spPr>
          <c:invertIfNegative val="0"/>
          <c:val>
            <c:numRef>
              <c:f>Fiscal_impact_072718!$M$2:$M$75</c:f>
              <c:numCache>
                <c:formatCode>General</c:formatCode>
                <c:ptCount val="74"/>
              </c:numCache>
            </c:numRef>
          </c:val>
          <c:extLst>
            <c:ext xmlns:c16="http://schemas.microsoft.com/office/drawing/2014/chart" uri="{C3380CC4-5D6E-409C-BE32-E72D297353CC}">
              <c16:uniqueId val="{00000003-D264-4E8A-B058-F2EC307E000C}"/>
            </c:ext>
          </c:extLst>
        </c:ser>
        <c:ser>
          <c:idx val="6"/>
          <c:order val="3"/>
          <c:tx>
            <c:strRef>
              <c:f>Fiscal_impact_072718!$N$2</c:f>
              <c:strCache>
                <c:ptCount val="1"/>
              </c:strCache>
            </c:strRef>
          </c:tx>
          <c:spPr>
            <a:solidFill>
              <a:srgbClr val="2198C7"/>
            </a:solidFill>
            <a:ln>
              <a:noFill/>
            </a:ln>
            <a:effectLst/>
          </c:spPr>
          <c:invertIfNegative val="0"/>
          <c:val>
            <c:numRef>
              <c:f>Fiscal_impact_072718!$N$2:$N$75</c:f>
              <c:numCache>
                <c:formatCode>General</c:formatCode>
                <c:ptCount val="74"/>
              </c:numCache>
            </c:numRef>
          </c:val>
          <c:extLst>
            <c:ext xmlns:c16="http://schemas.microsoft.com/office/drawing/2014/chart" uri="{C3380CC4-5D6E-409C-BE32-E72D297353CC}">
              <c16:uniqueId val="{00000004-D264-4E8A-B058-F2EC307E000C}"/>
            </c:ext>
          </c:extLst>
        </c:ser>
        <c:ser>
          <c:idx val="7"/>
          <c:order val="4"/>
          <c:tx>
            <c:strRef>
              <c:f>Fiscal_impact_072718!$O$1</c:f>
              <c:strCache>
                <c:ptCount val="1"/>
              </c:strCache>
            </c:strRef>
          </c:tx>
          <c:spPr>
            <a:solidFill>
              <a:srgbClr val="AE68A9"/>
            </a:solidFill>
            <a:ln>
              <a:noFill/>
            </a:ln>
            <a:effectLst/>
          </c:spPr>
          <c:invertIfNegative val="0"/>
          <c:val>
            <c:numRef>
              <c:f>Fiscal_impact_072718!$O$2:$O$75</c:f>
              <c:numCache>
                <c:formatCode>General</c:formatCode>
                <c:ptCount val="74"/>
              </c:numCache>
            </c:numRef>
          </c:val>
          <c:extLst>
            <c:ext xmlns:c16="http://schemas.microsoft.com/office/drawing/2014/chart" uri="{C3380CC4-5D6E-409C-BE32-E72D297353CC}">
              <c16:uniqueId val="{00000005-D264-4E8A-B058-F2EC307E000C}"/>
            </c:ext>
          </c:extLst>
        </c:ser>
        <c:dLbls>
          <c:showLegendKey val="0"/>
          <c:showVal val="0"/>
          <c:showCatName val="0"/>
          <c:showSerName val="0"/>
          <c:showPercent val="0"/>
          <c:showBubbleSize val="0"/>
        </c:dLbls>
        <c:gapWidth val="0"/>
        <c:overlap val="100"/>
        <c:axId val="582267440"/>
        <c:axId val="582274984"/>
      </c:barChart>
      <c:lineChart>
        <c:grouping val="standard"/>
        <c:varyColors val="0"/>
        <c:ser>
          <c:idx val="9"/>
          <c:order val="6"/>
          <c:tx>
            <c:strRef>
              <c:f>Fiscal_impact_072718!$J$1</c:f>
              <c:strCache>
                <c:ptCount val="1"/>
              </c:strCache>
            </c:strRef>
          </c:tx>
          <c:spPr>
            <a:ln w="28575" cap="rnd">
              <a:solidFill>
                <a:sysClr val="windowText" lastClr="000000"/>
              </a:solidFill>
              <a:round/>
            </a:ln>
            <a:effectLst/>
          </c:spPr>
          <c:marker>
            <c:symbol val="circle"/>
            <c:size val="5"/>
            <c:spPr>
              <a:solidFill>
                <a:schemeClr val="tx1"/>
              </a:solidFill>
              <a:ln w="0">
                <a:solidFill>
                  <a:sysClr val="windowText" lastClr="000000"/>
                </a:solidFill>
              </a:ln>
              <a:effectLst/>
            </c:spPr>
          </c:marker>
          <c:val>
            <c:numRef>
              <c:f>Fiscal_impact_072718!$J$2:$J$117</c:f>
              <c:numCache>
                <c:formatCode>General</c:formatCode>
                <c:ptCount val="116"/>
              </c:numCache>
            </c:numRef>
          </c:val>
          <c:smooth val="0"/>
          <c:extLst>
            <c:ext xmlns:c16="http://schemas.microsoft.com/office/drawing/2014/chart" uri="{C3380CC4-5D6E-409C-BE32-E72D297353CC}">
              <c16:uniqueId val="{00000006-D264-4E8A-B058-F2EC307E000C}"/>
            </c:ext>
          </c:extLst>
        </c:ser>
        <c:dLbls>
          <c:showLegendKey val="0"/>
          <c:showVal val="0"/>
          <c:showCatName val="0"/>
          <c:showSerName val="0"/>
          <c:showPercent val="0"/>
          <c:showBubbleSize val="0"/>
        </c:dLbls>
        <c:marker val="1"/>
        <c:smooth val="0"/>
        <c:axId val="582267440"/>
        <c:axId val="582274984"/>
      </c:lineChart>
      <c:dateAx>
        <c:axId val="582267440"/>
        <c:scaling>
          <c:orientation val="minMax"/>
          <c:min val="42887"/>
        </c:scaling>
        <c:delete val="0"/>
        <c:axPos val="b"/>
        <c:numFmt formatCode="\'yy" sourceLinked="0"/>
        <c:majorTickMark val="none"/>
        <c:minorTickMark val="none"/>
        <c:tickLblPos val="low"/>
        <c:spPr>
          <a:noFill/>
          <a:ln w="6350" cap="flat" cmpd="sng" algn="ctr">
            <a:solidFill>
              <a:schemeClr val="bg1">
                <a:lumMod val="8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Helvetica" panose="020B0604020202020204" pitchFamily="34" charset="0"/>
                <a:ea typeface="+mn-ea"/>
                <a:cs typeface="Helvetica" panose="020B0604020202020204" pitchFamily="34" charset="0"/>
              </a:defRPr>
            </a:pPr>
            <a:endParaRPr lang="en-US"/>
          </a:p>
        </c:txPr>
        <c:crossAx val="582274984"/>
        <c:crosses val="autoZero"/>
        <c:auto val="1"/>
        <c:lblOffset val="100"/>
        <c:baseTimeUnit val="months"/>
        <c:majorUnit val="12"/>
        <c:majorTimeUnit val="months"/>
      </c:dateAx>
      <c:valAx>
        <c:axId val="582274984"/>
        <c:scaling>
          <c:orientation val="minMax"/>
          <c:max val="1"/>
          <c:min val="-5.000000000000001E-2"/>
        </c:scaling>
        <c:delete val="0"/>
        <c:axPos val="l"/>
        <c:majorGridlines>
          <c:spPr>
            <a:ln w="9525" cap="flat" cmpd="sng" algn="ctr">
              <a:solidFill>
                <a:schemeClr val="bg1">
                  <a:lumMod val="85000"/>
                </a:schemeClr>
              </a:solidFill>
              <a:round/>
            </a:ln>
            <a:effectLst/>
          </c:spPr>
        </c:majorGridlines>
        <c:numFmt formatCode="0.0" sourceLinked="0"/>
        <c:majorTickMark val="none"/>
        <c:minorTickMark val="none"/>
        <c:tickLblPos val="nextTo"/>
        <c:spPr>
          <a:noFill/>
          <a:ln w="9525">
            <a:solidFill>
              <a:schemeClr val="tx1"/>
            </a:solidFill>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Helvetica" panose="020B0604020202020204" pitchFamily="34" charset="0"/>
                <a:ea typeface="+mn-ea"/>
                <a:cs typeface="Helvetica" panose="020B0604020202020204" pitchFamily="34" charset="0"/>
              </a:defRPr>
            </a:pPr>
            <a:endParaRPr lang="en-US"/>
          </a:p>
        </c:txPr>
        <c:crossAx val="582267440"/>
        <c:crosses val="autoZero"/>
        <c:crossBetween val="between"/>
      </c:valAx>
      <c:valAx>
        <c:axId val="220989360"/>
        <c:scaling>
          <c:orientation val="minMax"/>
          <c:max val="1"/>
          <c:min val="0"/>
        </c:scaling>
        <c:delete val="0"/>
        <c:axPos val="r"/>
        <c:numFmt formatCode="General" sourceLinked="1"/>
        <c:majorTickMark val="out"/>
        <c:minorTickMark val="none"/>
        <c:tickLblPos val="none"/>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0990672"/>
        <c:crosses val="max"/>
        <c:crossBetween val="between"/>
      </c:valAx>
      <c:catAx>
        <c:axId val="220990672"/>
        <c:scaling>
          <c:orientation val="minMax"/>
        </c:scaling>
        <c:delete val="1"/>
        <c:axPos val="b"/>
        <c:numFmt formatCode="mm/dd/yy" sourceLinked="1"/>
        <c:majorTickMark val="out"/>
        <c:minorTickMark val="none"/>
        <c:tickLblPos val="nextTo"/>
        <c:crossAx val="220989360"/>
        <c:crosses val="autoZero"/>
        <c:auto val="0"/>
        <c:lblAlgn val="ctr"/>
        <c:lblOffset val="100"/>
        <c:noMultiLvlLbl val="1"/>
      </c:catAx>
      <c:spPr>
        <a:noFill/>
        <a:ln>
          <a:noFill/>
        </a:ln>
        <a:effectLst/>
      </c:spPr>
    </c:plotArea>
    <c:legend>
      <c:legendPos val="r"/>
      <c:legendEntry>
        <c:idx val="0"/>
        <c:delete val="1"/>
      </c:legendEntry>
      <c:legendEntry>
        <c:idx val="1"/>
        <c:delete val="1"/>
      </c:legendEntry>
      <c:legendEntry>
        <c:idx val="2"/>
        <c:delete val="1"/>
      </c:legendEntry>
      <c:legendEntry>
        <c:idx val="3"/>
        <c:delete val="1"/>
      </c:legendEntry>
      <c:legendEntry>
        <c:idx val="4"/>
        <c:delete val="1"/>
      </c:legendEntry>
      <c:legendEntry>
        <c:idx val="6"/>
        <c:delete val="1"/>
      </c:legendEntry>
      <c:layout>
        <c:manualLayout>
          <c:xMode val="edge"/>
          <c:yMode val="edge"/>
          <c:x val="2.413905552624529E-2"/>
          <c:y val="0.81728668842970409"/>
          <c:w val="0.423225369974361"/>
          <c:h val="0.18271331157029588"/>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Helvetica" panose="020B0604020202020204" pitchFamily="34" charset="0"/>
              <a:ea typeface="+mn-ea"/>
              <a:cs typeface="Helvetica" panose="020B0604020202020204" pitchFamily="34"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Georgia" panose="02040502050405020303" pitchFamily="18" charset="0"/>
                <a:ea typeface="+mn-ea"/>
                <a:cs typeface="+mn-cs"/>
              </a:defRPr>
            </a:pPr>
            <a:r>
              <a:rPr lang="en-US"/>
              <a:t>Projected Health Outlays</a:t>
            </a:r>
          </a:p>
        </c:rich>
      </c:tx>
      <c:layout>
        <c:manualLayout>
          <c:xMode val="edge"/>
          <c:yMode val="edge"/>
          <c:x val="3.7938063085625751E-2"/>
          <c:y val="2.3592748580846E-2"/>
        </c:manualLayout>
      </c:layout>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Georgia" panose="02040502050405020303" pitchFamily="18" charset="0"/>
              <a:ea typeface="+mn-ea"/>
              <a:cs typeface="+mn-cs"/>
            </a:defRPr>
          </a:pPr>
          <a:endParaRPr lang="en-US"/>
        </a:p>
      </c:txPr>
    </c:title>
    <c:autoTitleDeleted val="0"/>
    <c:plotArea>
      <c:layout>
        <c:manualLayout>
          <c:layoutTarget val="inner"/>
          <c:xMode val="edge"/>
          <c:yMode val="edge"/>
          <c:x val="6.6093780262200044E-2"/>
          <c:y val="0.20520872523069919"/>
          <c:w val="0.8731203242451836"/>
          <c:h val="0.57830290766726788"/>
        </c:manualLayout>
      </c:layout>
      <c:lineChart>
        <c:grouping val="standard"/>
        <c:varyColors val="0"/>
        <c:ser>
          <c:idx val="1"/>
          <c:order val="0"/>
          <c:tx>
            <c:strRef>
              <c:f>current_projections!$A$43</c:f>
              <c:strCache>
                <c:ptCount val="1"/>
                <c:pt idx="0">
                  <c:v>Medicare Outlays</c:v>
                </c:pt>
              </c:strCache>
            </c:strRef>
          </c:tx>
          <c:spPr>
            <a:ln w="28575" cap="rnd">
              <a:solidFill>
                <a:schemeClr val="tx2">
                  <a:lumMod val="40000"/>
                  <a:lumOff val="60000"/>
                </a:schemeClr>
              </a:solidFill>
              <a:round/>
            </a:ln>
            <a:effectLst/>
          </c:spPr>
          <c:marker>
            <c:symbol val="none"/>
          </c:marker>
          <c:cat>
            <c:numRef>
              <c:f>current_projections!$B$2:$BY$2</c:f>
              <c:numCache>
                <c:formatCode>mmm"-"yyyy</c:formatCode>
                <c:ptCount val="76"/>
                <c:pt idx="0">
                  <c:v>40268</c:v>
                </c:pt>
                <c:pt idx="1">
                  <c:v>40359</c:v>
                </c:pt>
                <c:pt idx="2">
                  <c:v>40451</c:v>
                </c:pt>
                <c:pt idx="3">
                  <c:v>40543</c:v>
                </c:pt>
                <c:pt idx="4">
                  <c:v>40633</c:v>
                </c:pt>
                <c:pt idx="5">
                  <c:v>40724</c:v>
                </c:pt>
                <c:pt idx="6">
                  <c:v>40816</c:v>
                </c:pt>
                <c:pt idx="7">
                  <c:v>40908</c:v>
                </c:pt>
                <c:pt idx="8">
                  <c:v>40999</c:v>
                </c:pt>
                <c:pt idx="9">
                  <c:v>41090</c:v>
                </c:pt>
                <c:pt idx="10">
                  <c:v>41182</c:v>
                </c:pt>
                <c:pt idx="11">
                  <c:v>41274</c:v>
                </c:pt>
                <c:pt idx="12">
                  <c:v>41364</c:v>
                </c:pt>
                <c:pt idx="13">
                  <c:v>41455</c:v>
                </c:pt>
                <c:pt idx="14">
                  <c:v>41547</c:v>
                </c:pt>
                <c:pt idx="15">
                  <c:v>41639</c:v>
                </c:pt>
                <c:pt idx="16">
                  <c:v>41729</c:v>
                </c:pt>
                <c:pt idx="17">
                  <c:v>41820</c:v>
                </c:pt>
                <c:pt idx="18">
                  <c:v>41912</c:v>
                </c:pt>
                <c:pt idx="19">
                  <c:v>42004</c:v>
                </c:pt>
                <c:pt idx="20">
                  <c:v>42094</c:v>
                </c:pt>
                <c:pt idx="21">
                  <c:v>42185</c:v>
                </c:pt>
                <c:pt idx="22">
                  <c:v>42277</c:v>
                </c:pt>
                <c:pt idx="23">
                  <c:v>42369</c:v>
                </c:pt>
                <c:pt idx="24">
                  <c:v>42460</c:v>
                </c:pt>
                <c:pt idx="25">
                  <c:v>42551</c:v>
                </c:pt>
                <c:pt idx="26">
                  <c:v>42643</c:v>
                </c:pt>
                <c:pt idx="27">
                  <c:v>42735</c:v>
                </c:pt>
                <c:pt idx="28">
                  <c:v>42825</c:v>
                </c:pt>
                <c:pt idx="29">
                  <c:v>42916</c:v>
                </c:pt>
                <c:pt idx="30">
                  <c:v>43008</c:v>
                </c:pt>
                <c:pt idx="31">
                  <c:v>43100</c:v>
                </c:pt>
                <c:pt idx="32">
                  <c:v>43190</c:v>
                </c:pt>
                <c:pt idx="33">
                  <c:v>43281</c:v>
                </c:pt>
                <c:pt idx="34">
                  <c:v>43373</c:v>
                </c:pt>
                <c:pt idx="35">
                  <c:v>43465</c:v>
                </c:pt>
                <c:pt idx="36">
                  <c:v>43555</c:v>
                </c:pt>
                <c:pt idx="37">
                  <c:v>43646</c:v>
                </c:pt>
                <c:pt idx="38">
                  <c:v>43738</c:v>
                </c:pt>
                <c:pt idx="39">
                  <c:v>43830</c:v>
                </c:pt>
                <c:pt idx="40">
                  <c:v>43921</c:v>
                </c:pt>
                <c:pt idx="41">
                  <c:v>44012</c:v>
                </c:pt>
                <c:pt idx="42">
                  <c:v>44104</c:v>
                </c:pt>
                <c:pt idx="43">
                  <c:v>44195</c:v>
                </c:pt>
                <c:pt idx="44">
                  <c:v>44285</c:v>
                </c:pt>
                <c:pt idx="45">
                  <c:v>44377</c:v>
                </c:pt>
                <c:pt idx="46">
                  <c:v>44469</c:v>
                </c:pt>
                <c:pt idx="47">
                  <c:v>44560</c:v>
                </c:pt>
                <c:pt idx="48">
                  <c:v>44650</c:v>
                </c:pt>
                <c:pt idx="49">
                  <c:v>44742</c:v>
                </c:pt>
                <c:pt idx="50">
                  <c:v>44834</c:v>
                </c:pt>
                <c:pt idx="51">
                  <c:v>44925</c:v>
                </c:pt>
                <c:pt idx="52">
                  <c:v>45015</c:v>
                </c:pt>
                <c:pt idx="53">
                  <c:v>45107</c:v>
                </c:pt>
                <c:pt idx="54">
                  <c:v>45199</c:v>
                </c:pt>
                <c:pt idx="55">
                  <c:v>45290</c:v>
                </c:pt>
                <c:pt idx="56">
                  <c:v>45381</c:v>
                </c:pt>
                <c:pt idx="57">
                  <c:v>45473</c:v>
                </c:pt>
                <c:pt idx="58">
                  <c:v>45565</c:v>
                </c:pt>
                <c:pt idx="59">
                  <c:v>45656</c:v>
                </c:pt>
                <c:pt idx="60">
                  <c:v>45746</c:v>
                </c:pt>
                <c:pt idx="61">
                  <c:v>45838</c:v>
                </c:pt>
                <c:pt idx="62">
                  <c:v>45930</c:v>
                </c:pt>
                <c:pt idx="63">
                  <c:v>46021</c:v>
                </c:pt>
                <c:pt idx="64">
                  <c:v>46111</c:v>
                </c:pt>
                <c:pt idx="65">
                  <c:v>46203</c:v>
                </c:pt>
                <c:pt idx="66">
                  <c:v>46295</c:v>
                </c:pt>
                <c:pt idx="67">
                  <c:v>46386</c:v>
                </c:pt>
                <c:pt idx="68">
                  <c:v>46476</c:v>
                </c:pt>
                <c:pt idx="69">
                  <c:v>46568</c:v>
                </c:pt>
                <c:pt idx="70">
                  <c:v>46660</c:v>
                </c:pt>
                <c:pt idx="71">
                  <c:v>46751</c:v>
                </c:pt>
                <c:pt idx="72">
                  <c:v>46842</c:v>
                </c:pt>
                <c:pt idx="73">
                  <c:v>46934</c:v>
                </c:pt>
                <c:pt idx="74">
                  <c:v>47026</c:v>
                </c:pt>
                <c:pt idx="75">
                  <c:v>47117</c:v>
                </c:pt>
              </c:numCache>
            </c:numRef>
          </c:cat>
          <c:val>
            <c:numRef>
              <c:f>current_projections!$B$43:$BY$43</c:f>
              <c:numCache>
                <c:formatCode>General</c:formatCode>
                <c:ptCount val="76"/>
                <c:pt idx="0">
                  <c:v>506</c:v>
                </c:pt>
                <c:pt idx="1">
                  <c:v>510.5</c:v>
                </c:pt>
                <c:pt idx="2">
                  <c:v>515.70000000000005</c:v>
                </c:pt>
                <c:pt idx="3">
                  <c:v>521.4</c:v>
                </c:pt>
                <c:pt idx="4">
                  <c:v>527.6</c:v>
                </c:pt>
                <c:pt idx="5">
                  <c:v>533.4</c:v>
                </c:pt>
                <c:pt idx="6">
                  <c:v>538.5</c:v>
                </c:pt>
                <c:pt idx="7">
                  <c:v>542.9</c:v>
                </c:pt>
                <c:pt idx="8">
                  <c:v>547</c:v>
                </c:pt>
                <c:pt idx="9">
                  <c:v>551.6</c:v>
                </c:pt>
                <c:pt idx="10">
                  <c:v>557.1</c:v>
                </c:pt>
                <c:pt idx="11">
                  <c:v>563.4</c:v>
                </c:pt>
                <c:pt idx="12">
                  <c:v>570.29999999999995</c:v>
                </c:pt>
                <c:pt idx="13">
                  <c:v>567.1</c:v>
                </c:pt>
                <c:pt idx="14">
                  <c:v>573.70000000000005</c:v>
                </c:pt>
                <c:pt idx="15">
                  <c:v>580.20000000000005</c:v>
                </c:pt>
                <c:pt idx="16">
                  <c:v>586.70000000000005</c:v>
                </c:pt>
                <c:pt idx="17">
                  <c:v>594</c:v>
                </c:pt>
                <c:pt idx="18">
                  <c:v>602.29999999999995</c:v>
                </c:pt>
                <c:pt idx="19">
                  <c:v>611.5</c:v>
                </c:pt>
                <c:pt idx="20">
                  <c:v>621.5</c:v>
                </c:pt>
                <c:pt idx="21">
                  <c:v>630.6</c:v>
                </c:pt>
                <c:pt idx="22">
                  <c:v>638.5</c:v>
                </c:pt>
                <c:pt idx="23">
                  <c:v>645.29999999999995</c:v>
                </c:pt>
                <c:pt idx="24">
                  <c:v>651.29999999999995</c:v>
                </c:pt>
                <c:pt idx="25">
                  <c:v>657.9</c:v>
                </c:pt>
                <c:pt idx="26">
                  <c:v>665.5</c:v>
                </c:pt>
                <c:pt idx="27">
                  <c:v>673.9</c:v>
                </c:pt>
                <c:pt idx="28">
                  <c:v>683.1</c:v>
                </c:pt>
                <c:pt idx="29">
                  <c:v>691.7</c:v>
                </c:pt>
                <c:pt idx="30">
                  <c:v>699.6</c:v>
                </c:pt>
                <c:pt idx="31">
                  <c:v>706.6</c:v>
                </c:pt>
                <c:pt idx="32">
                  <c:v>713.7</c:v>
                </c:pt>
                <c:pt idx="33">
                  <c:v>724.5</c:v>
                </c:pt>
                <c:pt idx="34">
                  <c:v>725.7379607110513</c:v>
                </c:pt>
                <c:pt idx="35">
                  <c:v>726.97803673848921</c:v>
                </c:pt>
                <c:pt idx="36">
                  <c:v>744.59976210729872</c:v>
                </c:pt>
                <c:pt idx="37">
                  <c:v>762.64863271197657</c:v>
                </c:pt>
                <c:pt idx="38">
                  <c:v>781.13500242245925</c:v>
                </c:pt>
                <c:pt idx="39">
                  <c:v>800.06947608332518</c:v>
                </c:pt>
                <c:pt idx="40">
                  <c:v>813.9894772948951</c:v>
                </c:pt>
                <c:pt idx="41">
                  <c:v>828.15166551587151</c:v>
                </c:pt>
                <c:pt idx="42">
                  <c:v>842.56025443464682</c:v>
                </c:pt>
                <c:pt idx="43">
                  <c:v>857.21953105143086</c:v>
                </c:pt>
                <c:pt idx="44">
                  <c:v>873.63139865071753</c:v>
                </c:pt>
                <c:pt idx="45">
                  <c:v>890.3574791072009</c:v>
                </c:pt>
                <c:pt idx="46">
                  <c:v>907.40378817253327</c:v>
                </c:pt>
                <c:pt idx="47">
                  <c:v>924.77645677273722</c:v>
                </c:pt>
                <c:pt idx="48">
                  <c:v>951.49891553552152</c:v>
                </c:pt>
                <c:pt idx="49">
                  <c:v>978.99354988419896</c:v>
                </c:pt>
                <c:pt idx="50">
                  <c:v>1007.2826727032516</c:v>
                </c:pt>
                <c:pt idx="51">
                  <c:v>1036.389241633125</c:v>
                </c:pt>
                <c:pt idx="52">
                  <c:v>1045.6472954919675</c:v>
                </c:pt>
                <c:pt idx="53">
                  <c:v>1054.988051445554</c:v>
                </c:pt>
                <c:pt idx="54">
                  <c:v>1064.4122482708003</c:v>
                </c:pt>
                <c:pt idx="55">
                  <c:v>1073.9206313441082</c:v>
                </c:pt>
                <c:pt idx="56">
                  <c:v>1081.6795448913786</c:v>
                </c:pt>
                <c:pt idx="57">
                  <c:v>1089.4945154112752</c:v>
                </c:pt>
                <c:pt idx="58">
                  <c:v>1097.3659479069161</c:v>
                </c:pt>
                <c:pt idx="59">
                  <c:v>1105.2942503075055</c:v>
                </c:pt>
                <c:pt idx="60">
                  <c:v>1136.3282069817944</c:v>
                </c:pt>
                <c:pt idx="61">
                  <c:v>1168.23352118517</c:v>
                </c:pt>
                <c:pt idx="62">
                  <c:v>1201.034658503876</c:v>
                </c:pt>
                <c:pt idx="63">
                  <c:v>1234.7567714579234</c:v>
                </c:pt>
                <c:pt idx="64">
                  <c:v>1257.2463414993604</c:v>
                </c:pt>
                <c:pt idx="65">
                  <c:v>1280.145531291294</c:v>
                </c:pt>
                <c:pt idx="66">
                  <c:v>1303.4618015517233</c:v>
                </c:pt>
                <c:pt idx="67">
                  <c:v>1327.2027488864139</c:v>
                </c:pt>
                <c:pt idx="68">
                  <c:v>1350.9466773244176</c:v>
                </c:pt>
                <c:pt idx="69">
                  <c:v>1375.1153894950817</c:v>
                </c:pt>
                <c:pt idx="70">
                  <c:v>1399.7164848662028</c:v>
                </c:pt>
                <c:pt idx="71">
                  <c:v>1424.7576988616099</c:v>
                </c:pt>
                <c:pt idx="72">
                  <c:v>1467.502192681716</c:v>
                </c:pt>
                <c:pt idx="73">
                  <c:v>1511.5290742042341</c:v>
                </c:pt>
                <c:pt idx="74">
                  <c:v>1556.8768166469363</c:v>
                </c:pt>
                <c:pt idx="75">
                  <c:v>1603.5850474717308</c:v>
                </c:pt>
              </c:numCache>
            </c:numRef>
          </c:val>
          <c:smooth val="0"/>
          <c:extLst>
            <c:ext xmlns:c16="http://schemas.microsoft.com/office/drawing/2014/chart" uri="{C3380CC4-5D6E-409C-BE32-E72D297353CC}">
              <c16:uniqueId val="{00000000-2197-4099-B4B8-F05A5AA369FF}"/>
            </c:ext>
          </c:extLst>
        </c:ser>
        <c:ser>
          <c:idx val="2"/>
          <c:order val="1"/>
          <c:tx>
            <c:strRef>
              <c:f>current_projections!$A$44</c:f>
              <c:strCache>
                <c:ptCount val="1"/>
                <c:pt idx="0">
                  <c:v>Medicaid Outlays</c:v>
                </c:pt>
              </c:strCache>
            </c:strRef>
          </c:tx>
          <c:spPr>
            <a:ln w="28575" cap="rnd">
              <a:solidFill>
                <a:schemeClr val="tx2"/>
              </a:solidFill>
              <a:round/>
            </a:ln>
            <a:effectLst/>
          </c:spPr>
          <c:marker>
            <c:symbol val="none"/>
          </c:marker>
          <c:cat>
            <c:numRef>
              <c:f>current_projections!$B$2:$BY$2</c:f>
              <c:numCache>
                <c:formatCode>mmm"-"yyyy</c:formatCode>
                <c:ptCount val="76"/>
                <c:pt idx="0">
                  <c:v>40268</c:v>
                </c:pt>
                <c:pt idx="1">
                  <c:v>40359</c:v>
                </c:pt>
                <c:pt idx="2">
                  <c:v>40451</c:v>
                </c:pt>
                <c:pt idx="3">
                  <c:v>40543</c:v>
                </c:pt>
                <c:pt idx="4">
                  <c:v>40633</c:v>
                </c:pt>
                <c:pt idx="5">
                  <c:v>40724</c:v>
                </c:pt>
                <c:pt idx="6">
                  <c:v>40816</c:v>
                </c:pt>
                <c:pt idx="7">
                  <c:v>40908</c:v>
                </c:pt>
                <c:pt idx="8">
                  <c:v>40999</c:v>
                </c:pt>
                <c:pt idx="9">
                  <c:v>41090</c:v>
                </c:pt>
                <c:pt idx="10">
                  <c:v>41182</c:v>
                </c:pt>
                <c:pt idx="11">
                  <c:v>41274</c:v>
                </c:pt>
                <c:pt idx="12">
                  <c:v>41364</c:v>
                </c:pt>
                <c:pt idx="13">
                  <c:v>41455</c:v>
                </c:pt>
                <c:pt idx="14">
                  <c:v>41547</c:v>
                </c:pt>
                <c:pt idx="15">
                  <c:v>41639</c:v>
                </c:pt>
                <c:pt idx="16">
                  <c:v>41729</c:v>
                </c:pt>
                <c:pt idx="17">
                  <c:v>41820</c:v>
                </c:pt>
                <c:pt idx="18">
                  <c:v>41912</c:v>
                </c:pt>
                <c:pt idx="19">
                  <c:v>42004</c:v>
                </c:pt>
                <c:pt idx="20">
                  <c:v>42094</c:v>
                </c:pt>
                <c:pt idx="21">
                  <c:v>42185</c:v>
                </c:pt>
                <c:pt idx="22">
                  <c:v>42277</c:v>
                </c:pt>
                <c:pt idx="23">
                  <c:v>42369</c:v>
                </c:pt>
                <c:pt idx="24">
                  <c:v>42460</c:v>
                </c:pt>
                <c:pt idx="25">
                  <c:v>42551</c:v>
                </c:pt>
                <c:pt idx="26">
                  <c:v>42643</c:v>
                </c:pt>
                <c:pt idx="27">
                  <c:v>42735</c:v>
                </c:pt>
                <c:pt idx="28">
                  <c:v>42825</c:v>
                </c:pt>
                <c:pt idx="29">
                  <c:v>42916</c:v>
                </c:pt>
                <c:pt idx="30">
                  <c:v>43008</c:v>
                </c:pt>
                <c:pt idx="31">
                  <c:v>43100</c:v>
                </c:pt>
                <c:pt idx="32">
                  <c:v>43190</c:v>
                </c:pt>
                <c:pt idx="33">
                  <c:v>43281</c:v>
                </c:pt>
                <c:pt idx="34">
                  <c:v>43373</c:v>
                </c:pt>
                <c:pt idx="35">
                  <c:v>43465</c:v>
                </c:pt>
                <c:pt idx="36">
                  <c:v>43555</c:v>
                </c:pt>
                <c:pt idx="37">
                  <c:v>43646</c:v>
                </c:pt>
                <c:pt idx="38">
                  <c:v>43738</c:v>
                </c:pt>
                <c:pt idx="39">
                  <c:v>43830</c:v>
                </c:pt>
                <c:pt idx="40">
                  <c:v>43921</c:v>
                </c:pt>
                <c:pt idx="41">
                  <c:v>44012</c:v>
                </c:pt>
                <c:pt idx="42">
                  <c:v>44104</c:v>
                </c:pt>
                <c:pt idx="43">
                  <c:v>44195</c:v>
                </c:pt>
                <c:pt idx="44">
                  <c:v>44285</c:v>
                </c:pt>
                <c:pt idx="45">
                  <c:v>44377</c:v>
                </c:pt>
                <c:pt idx="46">
                  <c:v>44469</c:v>
                </c:pt>
                <c:pt idx="47">
                  <c:v>44560</c:v>
                </c:pt>
                <c:pt idx="48">
                  <c:v>44650</c:v>
                </c:pt>
                <c:pt idx="49">
                  <c:v>44742</c:v>
                </c:pt>
                <c:pt idx="50">
                  <c:v>44834</c:v>
                </c:pt>
                <c:pt idx="51">
                  <c:v>44925</c:v>
                </c:pt>
                <c:pt idx="52">
                  <c:v>45015</c:v>
                </c:pt>
                <c:pt idx="53">
                  <c:v>45107</c:v>
                </c:pt>
                <c:pt idx="54">
                  <c:v>45199</c:v>
                </c:pt>
                <c:pt idx="55">
                  <c:v>45290</c:v>
                </c:pt>
                <c:pt idx="56">
                  <c:v>45381</c:v>
                </c:pt>
                <c:pt idx="57">
                  <c:v>45473</c:v>
                </c:pt>
                <c:pt idx="58">
                  <c:v>45565</c:v>
                </c:pt>
                <c:pt idx="59">
                  <c:v>45656</c:v>
                </c:pt>
                <c:pt idx="60">
                  <c:v>45746</c:v>
                </c:pt>
                <c:pt idx="61">
                  <c:v>45838</c:v>
                </c:pt>
                <c:pt idx="62">
                  <c:v>45930</c:v>
                </c:pt>
                <c:pt idx="63">
                  <c:v>46021</c:v>
                </c:pt>
                <c:pt idx="64">
                  <c:v>46111</c:v>
                </c:pt>
                <c:pt idx="65">
                  <c:v>46203</c:v>
                </c:pt>
                <c:pt idx="66">
                  <c:v>46295</c:v>
                </c:pt>
                <c:pt idx="67">
                  <c:v>46386</c:v>
                </c:pt>
                <c:pt idx="68">
                  <c:v>46476</c:v>
                </c:pt>
                <c:pt idx="69">
                  <c:v>46568</c:v>
                </c:pt>
                <c:pt idx="70">
                  <c:v>46660</c:v>
                </c:pt>
                <c:pt idx="71">
                  <c:v>46751</c:v>
                </c:pt>
                <c:pt idx="72">
                  <c:v>46842</c:v>
                </c:pt>
                <c:pt idx="73">
                  <c:v>46934</c:v>
                </c:pt>
                <c:pt idx="74">
                  <c:v>47026</c:v>
                </c:pt>
                <c:pt idx="75">
                  <c:v>47117</c:v>
                </c:pt>
              </c:numCache>
            </c:numRef>
          </c:cat>
          <c:val>
            <c:numRef>
              <c:f>current_projections!$B$44:$BY$44</c:f>
              <c:numCache>
                <c:formatCode>General</c:formatCode>
                <c:ptCount val="76"/>
                <c:pt idx="0">
                  <c:v>382.1</c:v>
                </c:pt>
                <c:pt idx="1">
                  <c:v>385.7</c:v>
                </c:pt>
                <c:pt idx="2">
                  <c:v>405.6</c:v>
                </c:pt>
                <c:pt idx="3">
                  <c:v>414.1</c:v>
                </c:pt>
                <c:pt idx="4">
                  <c:v>418.8</c:v>
                </c:pt>
                <c:pt idx="5">
                  <c:v>409.7</c:v>
                </c:pt>
                <c:pt idx="6">
                  <c:v>396.4</c:v>
                </c:pt>
                <c:pt idx="7">
                  <c:v>399.3</c:v>
                </c:pt>
                <c:pt idx="8">
                  <c:v>400.6</c:v>
                </c:pt>
                <c:pt idx="9">
                  <c:v>421.7</c:v>
                </c:pt>
                <c:pt idx="10">
                  <c:v>419</c:v>
                </c:pt>
                <c:pt idx="11">
                  <c:v>428.9</c:v>
                </c:pt>
                <c:pt idx="12">
                  <c:v>424.8</c:v>
                </c:pt>
                <c:pt idx="13">
                  <c:v>438.4</c:v>
                </c:pt>
                <c:pt idx="14">
                  <c:v>448.2</c:v>
                </c:pt>
                <c:pt idx="15">
                  <c:v>448.6</c:v>
                </c:pt>
                <c:pt idx="16">
                  <c:v>459.4</c:v>
                </c:pt>
                <c:pt idx="17">
                  <c:v>481.5</c:v>
                </c:pt>
                <c:pt idx="18">
                  <c:v>507.3</c:v>
                </c:pt>
                <c:pt idx="19">
                  <c:v>515.5</c:v>
                </c:pt>
                <c:pt idx="20">
                  <c:v>523.70000000000005</c:v>
                </c:pt>
                <c:pt idx="21">
                  <c:v>538</c:v>
                </c:pt>
                <c:pt idx="22">
                  <c:v>540.5</c:v>
                </c:pt>
                <c:pt idx="23">
                  <c:v>541.70000000000005</c:v>
                </c:pt>
                <c:pt idx="24">
                  <c:v>550.20000000000005</c:v>
                </c:pt>
                <c:pt idx="25">
                  <c:v>558.6</c:v>
                </c:pt>
                <c:pt idx="26">
                  <c:v>566.5</c:v>
                </c:pt>
                <c:pt idx="27">
                  <c:v>575.79999999999995</c:v>
                </c:pt>
                <c:pt idx="28">
                  <c:v>573.6</c:v>
                </c:pt>
                <c:pt idx="29">
                  <c:v>569.29999999999995</c:v>
                </c:pt>
                <c:pt idx="30">
                  <c:v>583.6</c:v>
                </c:pt>
                <c:pt idx="31">
                  <c:v>583.20000000000005</c:v>
                </c:pt>
                <c:pt idx="32">
                  <c:v>590.29999999999995</c:v>
                </c:pt>
                <c:pt idx="33">
                  <c:v>602.1</c:v>
                </c:pt>
                <c:pt idx="34">
                  <c:v>605.53568626195022</c:v>
                </c:pt>
                <c:pt idx="35">
                  <c:v>608.99097714122399</c:v>
                </c:pt>
                <c:pt idx="36">
                  <c:v>616.18833536940019</c:v>
                </c:pt>
                <c:pt idx="37">
                  <c:v>623.47075555647098</c:v>
                </c:pt>
                <c:pt idx="38">
                  <c:v>630.83924300696901</c:v>
                </c:pt>
                <c:pt idx="39">
                  <c:v>638.29481490661601</c:v>
                </c:pt>
                <c:pt idx="40">
                  <c:v>644.45867429372186</c:v>
                </c:pt>
                <c:pt idx="41">
                  <c:v>650.68205658726015</c:v>
                </c:pt>
                <c:pt idx="42">
                  <c:v>656.96553658561083</c:v>
                </c:pt>
                <c:pt idx="43">
                  <c:v>663.30969463784356</c:v>
                </c:pt>
                <c:pt idx="44">
                  <c:v>671.18030539629251</c:v>
                </c:pt>
                <c:pt idx="45">
                  <c:v>679.14430618689653</c:v>
                </c:pt>
                <c:pt idx="46">
                  <c:v>687.20280514450985</c:v>
                </c:pt>
                <c:pt idx="47">
                  <c:v>695.35692355274409</c:v>
                </c:pt>
                <c:pt idx="48">
                  <c:v>706.48187947447479</c:v>
                </c:pt>
                <c:pt idx="49">
                  <c:v>717.7848226140909</c:v>
                </c:pt>
                <c:pt idx="50">
                  <c:v>729.26860057386182</c:v>
                </c:pt>
                <c:pt idx="51">
                  <c:v>740.93610651460199</c:v>
                </c:pt>
                <c:pt idx="52">
                  <c:v>752.34682110984102</c:v>
                </c:pt>
                <c:pt idx="53">
                  <c:v>763.93326530771276</c:v>
                </c:pt>
                <c:pt idx="54">
                  <c:v>775.69814541490666</c:v>
                </c:pt>
                <c:pt idx="55">
                  <c:v>787.64420941632579</c:v>
                </c:pt>
                <c:pt idx="56">
                  <c:v>799.78503676873447</c:v>
                </c:pt>
                <c:pt idx="57">
                  <c:v>812.11300405950465</c:v>
                </c:pt>
                <c:pt idx="58">
                  <c:v>824.63099588253704</c:v>
                </c:pt>
                <c:pt idx="59">
                  <c:v>837.3419412951539</c:v>
                </c:pt>
                <c:pt idx="60">
                  <c:v>849.65755716459739</c:v>
                </c:pt>
                <c:pt idx="61">
                  <c:v>862.15431097394753</c:v>
                </c:pt>
                <c:pt idx="62">
                  <c:v>874.83486689799042</c:v>
                </c:pt>
                <c:pt idx="63">
                  <c:v>887.70192829616485</c:v>
                </c:pt>
                <c:pt idx="64">
                  <c:v>900.58758830436352</c:v>
                </c:pt>
                <c:pt idx="65">
                  <c:v>913.66029334260463</c:v>
                </c:pt>
                <c:pt idx="66">
                  <c:v>926.92275850993951</c:v>
                </c:pt>
                <c:pt idx="67">
                  <c:v>940.3777383171207</c:v>
                </c:pt>
                <c:pt idx="68">
                  <c:v>953.87529112461937</c:v>
                </c:pt>
                <c:pt idx="69">
                  <c:v>967.5665787733077</c:v>
                </c:pt>
                <c:pt idx="70">
                  <c:v>981.45438200345973</c:v>
                </c:pt>
                <c:pt idx="71">
                  <c:v>995.54152146823435</c:v>
                </c:pt>
                <c:pt idx="72">
                  <c:v>1009.3210288439819</c:v>
                </c:pt>
                <c:pt idx="73">
                  <c:v>1023.2912613873129</c:v>
                </c:pt>
                <c:pt idx="74">
                  <c:v>1037.4548589668786</c:v>
                </c:pt>
                <c:pt idx="75">
                  <c:v>1051.8144979903279</c:v>
                </c:pt>
              </c:numCache>
            </c:numRef>
          </c:val>
          <c:smooth val="0"/>
          <c:extLst>
            <c:ext xmlns:c16="http://schemas.microsoft.com/office/drawing/2014/chart" uri="{C3380CC4-5D6E-409C-BE32-E72D297353CC}">
              <c16:uniqueId val="{00000001-2197-4099-B4B8-F05A5AA369FF}"/>
            </c:ext>
          </c:extLst>
        </c:ser>
        <c:dLbls>
          <c:showLegendKey val="0"/>
          <c:showVal val="0"/>
          <c:showCatName val="0"/>
          <c:showSerName val="0"/>
          <c:showPercent val="0"/>
          <c:showBubbleSize val="0"/>
        </c:dLbls>
        <c:smooth val="0"/>
        <c:axId val="430275648"/>
        <c:axId val="430274336"/>
      </c:lineChart>
      <c:dateAx>
        <c:axId val="430275648"/>
        <c:scaling>
          <c:orientation val="minMax"/>
        </c:scaling>
        <c:delete val="0"/>
        <c:axPos val="b"/>
        <c:numFmt formatCode="yyyy" sourceLinked="0"/>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Georgia" panose="02040502050405020303" pitchFamily="18" charset="0"/>
                <a:ea typeface="+mn-ea"/>
                <a:cs typeface="+mn-cs"/>
              </a:defRPr>
            </a:pPr>
            <a:endParaRPr lang="en-US"/>
          </a:p>
        </c:txPr>
        <c:crossAx val="430274336"/>
        <c:crosses val="autoZero"/>
        <c:auto val="1"/>
        <c:lblOffset val="100"/>
        <c:baseTimeUnit val="months"/>
        <c:majorUnit val="24"/>
        <c:majorTimeUnit val="months"/>
      </c:dateAx>
      <c:valAx>
        <c:axId val="4302743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Georgia" panose="02040502050405020303" pitchFamily="18" charset="0"/>
                <a:ea typeface="+mn-ea"/>
                <a:cs typeface="+mn-cs"/>
              </a:defRPr>
            </a:pPr>
            <a:endParaRPr lang="en-US"/>
          </a:p>
        </c:txPr>
        <c:crossAx val="430275648"/>
        <c:crosses val="autoZero"/>
        <c:crossBetween val="between"/>
      </c:valAx>
      <c:spPr>
        <a:noFill/>
        <a:ln>
          <a:noFill/>
        </a:ln>
        <a:effectLst/>
      </c:spPr>
    </c:plotArea>
    <c:legend>
      <c:legendPos val="b"/>
      <c:layout>
        <c:manualLayout>
          <c:xMode val="edge"/>
          <c:yMode val="edge"/>
          <c:x val="6.0964516839975162E-2"/>
          <c:y val="0.90528218888840017"/>
          <c:w val="0.8999999719098678"/>
          <c:h val="7.844895086438218E-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Georgia" panose="02040502050405020303" pitchFamily="18" charset="0"/>
              <a:ea typeface="+mn-ea"/>
              <a:cs typeface="+mn-cs"/>
            </a:defRPr>
          </a:pPr>
          <a:endParaRPr lang="en-US"/>
        </a:p>
      </c:txPr>
    </c:legend>
    <c:plotVisOnly val="1"/>
    <c:dispBlanksAs val="gap"/>
    <c:showDLblsOverMax val="0"/>
  </c:chart>
  <c:spPr>
    <a:solidFill>
      <a:schemeClr val="bg1"/>
    </a:solidFill>
    <a:ln w="9525" cap="flat" cmpd="sng" algn="ctr">
      <a:noFill/>
      <a:round/>
    </a:ln>
    <a:effectLst/>
  </c:spPr>
  <c:txPr>
    <a:bodyPr/>
    <a:lstStyle/>
    <a:p>
      <a:pPr>
        <a:defRPr sz="1000">
          <a:latin typeface="Georgia" panose="02040502050405020303" pitchFamily="18" charset="0"/>
        </a:defRPr>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Georgia" panose="02040502050405020303" pitchFamily="18" charset="0"/>
                <a:ea typeface="+mn-ea"/>
                <a:cs typeface="+mn-cs"/>
              </a:defRPr>
            </a:pPr>
            <a:r>
              <a:rPr lang="en-US"/>
              <a:t>Projected Government Benefits</a:t>
            </a:r>
            <a:r>
              <a:rPr lang="en-US" baseline="0"/>
              <a:t> </a:t>
            </a:r>
            <a:endParaRPr lang="en-US"/>
          </a:p>
        </c:rich>
      </c:tx>
      <c:layout>
        <c:manualLayout>
          <c:xMode val="edge"/>
          <c:yMode val="edge"/>
          <c:x val="3.7938063085625751E-2"/>
          <c:y val="2.3592748580846E-2"/>
        </c:manualLayout>
      </c:layout>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Georgia" panose="02040502050405020303" pitchFamily="18" charset="0"/>
              <a:ea typeface="+mn-ea"/>
              <a:cs typeface="+mn-cs"/>
            </a:defRPr>
          </a:pPr>
          <a:endParaRPr lang="en-US"/>
        </a:p>
      </c:txPr>
    </c:title>
    <c:autoTitleDeleted val="0"/>
    <c:plotArea>
      <c:layout>
        <c:manualLayout>
          <c:layoutTarget val="inner"/>
          <c:xMode val="edge"/>
          <c:yMode val="edge"/>
          <c:x val="6.6093780262200044E-2"/>
          <c:y val="0.20520872523069919"/>
          <c:w val="0.8731203242451836"/>
          <c:h val="0.60809806595404625"/>
        </c:manualLayout>
      </c:layout>
      <c:lineChart>
        <c:grouping val="standard"/>
        <c:varyColors val="0"/>
        <c:ser>
          <c:idx val="1"/>
          <c:order val="0"/>
          <c:tx>
            <c:strRef>
              <c:f>current_projections!$A$47</c:f>
              <c:strCache>
                <c:ptCount val="1"/>
                <c:pt idx="0">
                  <c:v>Total Gov't Benefits to Persons</c:v>
                </c:pt>
              </c:strCache>
            </c:strRef>
          </c:tx>
          <c:spPr>
            <a:ln w="28575" cap="rnd">
              <a:solidFill>
                <a:schemeClr val="tx2">
                  <a:lumMod val="40000"/>
                  <a:lumOff val="60000"/>
                </a:schemeClr>
              </a:solidFill>
              <a:round/>
            </a:ln>
            <a:effectLst/>
          </c:spPr>
          <c:marker>
            <c:symbol val="none"/>
          </c:marker>
          <c:cat>
            <c:numRef>
              <c:f>current_projections!$B$2:$BY$2</c:f>
              <c:numCache>
                <c:formatCode>mmm"-"yyyy</c:formatCode>
                <c:ptCount val="76"/>
                <c:pt idx="0">
                  <c:v>40268</c:v>
                </c:pt>
                <c:pt idx="1">
                  <c:v>40359</c:v>
                </c:pt>
                <c:pt idx="2">
                  <c:v>40451</c:v>
                </c:pt>
                <c:pt idx="3">
                  <c:v>40543</c:v>
                </c:pt>
                <c:pt idx="4">
                  <c:v>40633</c:v>
                </c:pt>
                <c:pt idx="5">
                  <c:v>40724</c:v>
                </c:pt>
                <c:pt idx="6">
                  <c:v>40816</c:v>
                </c:pt>
                <c:pt idx="7">
                  <c:v>40908</c:v>
                </c:pt>
                <c:pt idx="8">
                  <c:v>40999</c:v>
                </c:pt>
                <c:pt idx="9">
                  <c:v>41090</c:v>
                </c:pt>
                <c:pt idx="10">
                  <c:v>41182</c:v>
                </c:pt>
                <c:pt idx="11">
                  <c:v>41274</c:v>
                </c:pt>
                <c:pt idx="12">
                  <c:v>41364</c:v>
                </c:pt>
                <c:pt idx="13">
                  <c:v>41455</c:v>
                </c:pt>
                <c:pt idx="14">
                  <c:v>41547</c:v>
                </c:pt>
                <c:pt idx="15">
                  <c:v>41639</c:v>
                </c:pt>
                <c:pt idx="16">
                  <c:v>41729</c:v>
                </c:pt>
                <c:pt idx="17">
                  <c:v>41820</c:v>
                </c:pt>
                <c:pt idx="18">
                  <c:v>41912</c:v>
                </c:pt>
                <c:pt idx="19">
                  <c:v>42004</c:v>
                </c:pt>
                <c:pt idx="20">
                  <c:v>42094</c:v>
                </c:pt>
                <c:pt idx="21">
                  <c:v>42185</c:v>
                </c:pt>
                <c:pt idx="22">
                  <c:v>42277</c:v>
                </c:pt>
                <c:pt idx="23">
                  <c:v>42369</c:v>
                </c:pt>
                <c:pt idx="24">
                  <c:v>42460</c:v>
                </c:pt>
                <c:pt idx="25">
                  <c:v>42551</c:v>
                </c:pt>
                <c:pt idx="26">
                  <c:v>42643</c:v>
                </c:pt>
                <c:pt idx="27">
                  <c:v>42735</c:v>
                </c:pt>
                <c:pt idx="28">
                  <c:v>42825</c:v>
                </c:pt>
                <c:pt idx="29">
                  <c:v>42916</c:v>
                </c:pt>
                <c:pt idx="30">
                  <c:v>43008</c:v>
                </c:pt>
                <c:pt idx="31">
                  <c:v>43100</c:v>
                </c:pt>
                <c:pt idx="32">
                  <c:v>43190</c:v>
                </c:pt>
                <c:pt idx="33">
                  <c:v>43281</c:v>
                </c:pt>
                <c:pt idx="34">
                  <c:v>43373</c:v>
                </c:pt>
                <c:pt idx="35">
                  <c:v>43465</c:v>
                </c:pt>
                <c:pt idx="36">
                  <c:v>43555</c:v>
                </c:pt>
                <c:pt idx="37">
                  <c:v>43646</c:v>
                </c:pt>
                <c:pt idx="38">
                  <c:v>43738</c:v>
                </c:pt>
                <c:pt idx="39">
                  <c:v>43830</c:v>
                </c:pt>
                <c:pt idx="40">
                  <c:v>43921</c:v>
                </c:pt>
                <c:pt idx="41">
                  <c:v>44012</c:v>
                </c:pt>
                <c:pt idx="42">
                  <c:v>44104</c:v>
                </c:pt>
                <c:pt idx="43">
                  <c:v>44195</c:v>
                </c:pt>
                <c:pt idx="44">
                  <c:v>44285</c:v>
                </c:pt>
                <c:pt idx="45">
                  <c:v>44377</c:v>
                </c:pt>
                <c:pt idx="46">
                  <c:v>44469</c:v>
                </c:pt>
                <c:pt idx="47">
                  <c:v>44560</c:v>
                </c:pt>
                <c:pt idx="48">
                  <c:v>44650</c:v>
                </c:pt>
                <c:pt idx="49">
                  <c:v>44742</c:v>
                </c:pt>
                <c:pt idx="50">
                  <c:v>44834</c:v>
                </c:pt>
                <c:pt idx="51">
                  <c:v>44925</c:v>
                </c:pt>
                <c:pt idx="52">
                  <c:v>45015</c:v>
                </c:pt>
                <c:pt idx="53">
                  <c:v>45107</c:v>
                </c:pt>
                <c:pt idx="54">
                  <c:v>45199</c:v>
                </c:pt>
                <c:pt idx="55">
                  <c:v>45290</c:v>
                </c:pt>
                <c:pt idx="56">
                  <c:v>45381</c:v>
                </c:pt>
                <c:pt idx="57">
                  <c:v>45473</c:v>
                </c:pt>
                <c:pt idx="58">
                  <c:v>45565</c:v>
                </c:pt>
                <c:pt idx="59">
                  <c:v>45656</c:v>
                </c:pt>
                <c:pt idx="60">
                  <c:v>45746</c:v>
                </c:pt>
                <c:pt idx="61">
                  <c:v>45838</c:v>
                </c:pt>
                <c:pt idx="62">
                  <c:v>45930</c:v>
                </c:pt>
                <c:pt idx="63">
                  <c:v>46021</c:v>
                </c:pt>
                <c:pt idx="64">
                  <c:v>46111</c:v>
                </c:pt>
                <c:pt idx="65">
                  <c:v>46203</c:v>
                </c:pt>
                <c:pt idx="66">
                  <c:v>46295</c:v>
                </c:pt>
                <c:pt idx="67">
                  <c:v>46386</c:v>
                </c:pt>
                <c:pt idx="68">
                  <c:v>46476</c:v>
                </c:pt>
                <c:pt idx="69">
                  <c:v>46568</c:v>
                </c:pt>
                <c:pt idx="70">
                  <c:v>46660</c:v>
                </c:pt>
                <c:pt idx="71">
                  <c:v>46751</c:v>
                </c:pt>
                <c:pt idx="72">
                  <c:v>46842</c:v>
                </c:pt>
                <c:pt idx="73">
                  <c:v>46934</c:v>
                </c:pt>
                <c:pt idx="74">
                  <c:v>47026</c:v>
                </c:pt>
                <c:pt idx="75">
                  <c:v>47117</c:v>
                </c:pt>
              </c:numCache>
            </c:numRef>
          </c:cat>
          <c:val>
            <c:numRef>
              <c:f>current_projections!$B$47:$BY$47</c:f>
              <c:numCache>
                <c:formatCode>General</c:formatCode>
                <c:ptCount val="76"/>
                <c:pt idx="0">
                  <c:v>2262.1999999999998</c:v>
                </c:pt>
                <c:pt idx="1">
                  <c:v>2268.6999999999998</c:v>
                </c:pt>
                <c:pt idx="2">
                  <c:v>2292</c:v>
                </c:pt>
                <c:pt idx="3">
                  <c:v>2302.6999999999998</c:v>
                </c:pt>
                <c:pt idx="4">
                  <c:v>2313</c:v>
                </c:pt>
                <c:pt idx="5">
                  <c:v>2312.1</c:v>
                </c:pt>
                <c:pt idx="6">
                  <c:v>2303.1999999999998</c:v>
                </c:pt>
                <c:pt idx="7">
                  <c:v>2312.1999999999998</c:v>
                </c:pt>
                <c:pt idx="8">
                  <c:v>2296.8000000000002</c:v>
                </c:pt>
                <c:pt idx="9">
                  <c:v>2321.8000000000002</c:v>
                </c:pt>
                <c:pt idx="10">
                  <c:v>2325.6</c:v>
                </c:pt>
                <c:pt idx="11">
                  <c:v>2346.1</c:v>
                </c:pt>
                <c:pt idx="12">
                  <c:v>2365.6999999999998</c:v>
                </c:pt>
                <c:pt idx="13">
                  <c:v>2378.3000000000002</c:v>
                </c:pt>
                <c:pt idx="14">
                  <c:v>2396</c:v>
                </c:pt>
                <c:pt idx="15">
                  <c:v>2403.6999999999998</c:v>
                </c:pt>
                <c:pt idx="16">
                  <c:v>2433.1</c:v>
                </c:pt>
                <c:pt idx="17">
                  <c:v>2484.1</c:v>
                </c:pt>
                <c:pt idx="18">
                  <c:v>2523.6</c:v>
                </c:pt>
                <c:pt idx="19">
                  <c:v>2548</c:v>
                </c:pt>
                <c:pt idx="20">
                  <c:v>2596.4</c:v>
                </c:pt>
                <c:pt idx="21">
                  <c:v>2631.7</c:v>
                </c:pt>
                <c:pt idx="22">
                  <c:v>2644.8</c:v>
                </c:pt>
                <c:pt idx="23">
                  <c:v>2656.9</c:v>
                </c:pt>
                <c:pt idx="24">
                  <c:v>2687.4</c:v>
                </c:pt>
                <c:pt idx="25">
                  <c:v>2708.3</c:v>
                </c:pt>
                <c:pt idx="26">
                  <c:v>2726.8</c:v>
                </c:pt>
                <c:pt idx="27">
                  <c:v>2747.1</c:v>
                </c:pt>
                <c:pt idx="28">
                  <c:v>2777.4</c:v>
                </c:pt>
                <c:pt idx="29">
                  <c:v>2786.6</c:v>
                </c:pt>
                <c:pt idx="30">
                  <c:v>2820.5</c:v>
                </c:pt>
                <c:pt idx="31">
                  <c:v>2831.5</c:v>
                </c:pt>
                <c:pt idx="32">
                  <c:v>2875.7</c:v>
                </c:pt>
                <c:pt idx="33">
                  <c:v>2905.2</c:v>
                </c:pt>
                <c:pt idx="34">
                  <c:v>2934.1109708737858</c:v>
                </c:pt>
                <c:pt idx="35">
                  <c:v>2963.3096480111217</c:v>
                </c:pt>
                <c:pt idx="36">
                  <c:v>3005.8501576639424</c:v>
                </c:pt>
                <c:pt idx="37">
                  <c:v>3049.0013679105182</c:v>
                </c:pt>
                <c:pt idx="38">
                  <c:v>3092.7720458111944</c:v>
                </c:pt>
                <c:pt idx="39">
                  <c:v>3137.1710842839739</c:v>
                </c:pt>
                <c:pt idx="40">
                  <c:v>3181.1468820438045</c:v>
                </c:pt>
                <c:pt idx="41">
                  <c:v>3225.7391175868029</c:v>
                </c:pt>
                <c:pt idx="42">
                  <c:v>3270.9564319282517</c:v>
                </c:pt>
                <c:pt idx="43">
                  <c:v>3316.8075872102486</c:v>
                </c:pt>
                <c:pt idx="44">
                  <c:v>3366.3794397364886</c:v>
                </c:pt>
                <c:pt idx="45">
                  <c:v>3416.6921759282027</c:v>
                </c:pt>
                <c:pt idx="46">
                  <c:v>3467.7568687749558</c:v>
                </c:pt>
                <c:pt idx="47">
                  <c:v>3519.5847567593642</c:v>
                </c:pt>
                <c:pt idx="48">
                  <c:v>3573.3851154672238</c:v>
                </c:pt>
                <c:pt idx="49">
                  <c:v>3628.0078662460619</c:v>
                </c:pt>
                <c:pt idx="50">
                  <c:v>3683.4655801778308</c:v>
                </c:pt>
                <c:pt idx="51">
                  <c:v>3739.7710205059925</c:v>
                </c:pt>
                <c:pt idx="52">
                  <c:v>3795.0334361435807</c:v>
                </c:pt>
                <c:pt idx="53">
                  <c:v>3851.1124618263716</c:v>
                </c:pt>
                <c:pt idx="54">
                  <c:v>3908.020164561538</c:v>
                </c:pt>
                <c:pt idx="55">
                  <c:v>3965.7687896698358</c:v>
                </c:pt>
                <c:pt idx="56">
                  <c:v>4023.5362185119902</c:v>
                </c:pt>
                <c:pt idx="57">
                  <c:v>4082.1451174478443</c:v>
                </c:pt>
                <c:pt idx="58">
                  <c:v>4141.607743763775</c:v>
                </c:pt>
                <c:pt idx="59">
                  <c:v>4201.9365332920997</c:v>
                </c:pt>
                <c:pt idx="60">
                  <c:v>4262.2130689686774</c:v>
                </c:pt>
                <c:pt idx="61">
                  <c:v>4323.3542680508981</c:v>
                </c:pt>
                <c:pt idx="62">
                  <c:v>4385.372534085127</c:v>
                </c:pt>
                <c:pt idx="63">
                  <c:v>4448.2804485458837</c:v>
                </c:pt>
                <c:pt idx="64">
                  <c:v>4512.1163426867161</c:v>
                </c:pt>
                <c:pt idx="65">
                  <c:v>4576.8683259608433</c:v>
                </c:pt>
                <c:pt idx="66">
                  <c:v>4642.54954487951</c:v>
                </c:pt>
                <c:pt idx="67">
                  <c:v>4709.1733346154697</c:v>
                </c:pt>
                <c:pt idx="68">
                  <c:v>4772.0368172786839</c:v>
                </c:pt>
                <c:pt idx="69">
                  <c:v>4835.7394742877432</c:v>
                </c:pt>
                <c:pt idx="70">
                  <c:v>4900.2925079106881</c:v>
                </c:pt>
                <c:pt idx="71">
                  <c:v>4965.707269956366</c:v>
                </c:pt>
                <c:pt idx="72">
                  <c:v>5040.1719030527265</c:v>
                </c:pt>
                <c:pt idx="73">
                  <c:v>5115.7531910948428</c:v>
                </c:pt>
                <c:pt idx="74">
                  <c:v>5192.4678791899705</c:v>
                </c:pt>
                <c:pt idx="75">
                  <c:v>5270.3329635512391</c:v>
                </c:pt>
              </c:numCache>
            </c:numRef>
          </c:val>
          <c:smooth val="0"/>
          <c:extLst>
            <c:ext xmlns:c16="http://schemas.microsoft.com/office/drawing/2014/chart" uri="{C3380CC4-5D6E-409C-BE32-E72D297353CC}">
              <c16:uniqueId val="{00000000-5534-4DEB-97DE-9C1248BD4F7C}"/>
            </c:ext>
          </c:extLst>
        </c:ser>
        <c:dLbls>
          <c:showLegendKey val="0"/>
          <c:showVal val="0"/>
          <c:showCatName val="0"/>
          <c:showSerName val="0"/>
          <c:showPercent val="0"/>
          <c:showBubbleSize val="0"/>
        </c:dLbls>
        <c:smooth val="0"/>
        <c:axId val="430275648"/>
        <c:axId val="430274336"/>
      </c:lineChart>
      <c:dateAx>
        <c:axId val="430275648"/>
        <c:scaling>
          <c:orientation val="minMax"/>
        </c:scaling>
        <c:delete val="0"/>
        <c:axPos val="b"/>
        <c:numFmt formatCode="yyyy" sourceLinked="0"/>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Georgia" panose="02040502050405020303" pitchFamily="18" charset="0"/>
                <a:ea typeface="+mn-ea"/>
                <a:cs typeface="+mn-cs"/>
              </a:defRPr>
            </a:pPr>
            <a:endParaRPr lang="en-US"/>
          </a:p>
        </c:txPr>
        <c:crossAx val="430274336"/>
        <c:crosses val="autoZero"/>
        <c:auto val="1"/>
        <c:lblOffset val="100"/>
        <c:baseTimeUnit val="months"/>
        <c:majorUnit val="24"/>
        <c:majorTimeUnit val="months"/>
      </c:dateAx>
      <c:valAx>
        <c:axId val="430274336"/>
        <c:scaling>
          <c:orientation val="minMax"/>
          <c:min val="2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Georgia" panose="02040502050405020303" pitchFamily="18" charset="0"/>
                <a:ea typeface="+mn-ea"/>
                <a:cs typeface="+mn-cs"/>
              </a:defRPr>
            </a:pPr>
            <a:endParaRPr lang="en-US"/>
          </a:p>
        </c:txPr>
        <c:crossAx val="430275648"/>
        <c:crosses val="autoZero"/>
        <c:crossBetween val="between"/>
      </c:valAx>
      <c:spPr>
        <a:noFill/>
        <a:ln>
          <a:noFill/>
        </a:ln>
        <a:effectLst/>
      </c:spPr>
    </c:plotArea>
    <c:legend>
      <c:legendPos val="b"/>
      <c:layout>
        <c:manualLayout>
          <c:xMode val="edge"/>
          <c:yMode val="edge"/>
          <c:x val="6.0964516839975162E-2"/>
          <c:y val="0.90528218888840017"/>
          <c:w val="0.8999999719098678"/>
          <c:h val="7.844895086438218E-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Georgia" panose="02040502050405020303" pitchFamily="18" charset="0"/>
              <a:ea typeface="+mn-ea"/>
              <a:cs typeface="+mn-cs"/>
            </a:defRPr>
          </a:pPr>
          <a:endParaRPr lang="en-US"/>
        </a:p>
      </c:txPr>
    </c:legend>
    <c:plotVisOnly val="1"/>
    <c:dispBlanksAs val="gap"/>
    <c:showDLblsOverMax val="0"/>
  </c:chart>
  <c:spPr>
    <a:solidFill>
      <a:schemeClr val="bg1"/>
    </a:solidFill>
    <a:ln w="9525" cap="flat" cmpd="sng" algn="ctr">
      <a:noFill/>
      <a:round/>
    </a:ln>
    <a:effectLst/>
  </c:spPr>
  <c:txPr>
    <a:bodyPr/>
    <a:lstStyle/>
    <a:p>
      <a:pPr>
        <a:defRPr sz="1000">
          <a:latin typeface="Georgia" panose="02040502050405020303" pitchFamily="18" charset="0"/>
        </a:defRPr>
      </a:pPr>
      <a:endParaRPr lang="en-US"/>
    </a:p>
  </c:txPr>
  <c:externalData r:id="rId3">
    <c:autoUpdate val="0"/>
  </c:externalData>
  <c:userShapes r:id="rId4"/>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Georgia" panose="02040502050405020303" pitchFamily="18" charset="0"/>
                <a:ea typeface="+mn-ea"/>
                <a:cs typeface="+mn-cs"/>
              </a:defRPr>
            </a:pPr>
            <a:r>
              <a:rPr lang="en-US"/>
              <a:t>Projected Tax</a:t>
            </a:r>
            <a:r>
              <a:rPr lang="en-US" baseline="0"/>
              <a:t> Revenues</a:t>
            </a:r>
            <a:endParaRPr lang="en-US"/>
          </a:p>
        </c:rich>
      </c:tx>
      <c:layout>
        <c:manualLayout>
          <c:xMode val="edge"/>
          <c:yMode val="edge"/>
          <c:x val="3.7938063085625751E-2"/>
          <c:y val="2.3592748580846E-2"/>
        </c:manualLayout>
      </c:layout>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Georgia" panose="02040502050405020303" pitchFamily="18" charset="0"/>
              <a:ea typeface="+mn-ea"/>
              <a:cs typeface="+mn-cs"/>
            </a:defRPr>
          </a:pPr>
          <a:endParaRPr lang="en-US"/>
        </a:p>
      </c:txPr>
    </c:title>
    <c:autoTitleDeleted val="0"/>
    <c:plotArea>
      <c:layout>
        <c:manualLayout>
          <c:layoutTarget val="inner"/>
          <c:xMode val="edge"/>
          <c:yMode val="edge"/>
          <c:x val="6.6093780262200044E-2"/>
          <c:y val="0.20520872523069919"/>
          <c:w val="0.8731203242451836"/>
          <c:h val="0.56869579981747564"/>
        </c:manualLayout>
      </c:layout>
      <c:lineChart>
        <c:grouping val="standard"/>
        <c:varyColors val="0"/>
        <c:ser>
          <c:idx val="1"/>
          <c:order val="0"/>
          <c:tx>
            <c:strRef>
              <c:f>current_projections!$A$50</c:f>
              <c:strCache>
                <c:ptCount val="1"/>
                <c:pt idx="0">
                  <c:v>Corporate Taxes</c:v>
                </c:pt>
              </c:strCache>
            </c:strRef>
          </c:tx>
          <c:spPr>
            <a:ln w="28575" cap="rnd">
              <a:solidFill>
                <a:schemeClr val="tx2">
                  <a:lumMod val="40000"/>
                  <a:lumOff val="60000"/>
                </a:schemeClr>
              </a:solidFill>
              <a:round/>
            </a:ln>
            <a:effectLst/>
          </c:spPr>
          <c:marker>
            <c:symbol val="none"/>
          </c:marker>
          <c:cat>
            <c:numRef>
              <c:f>current_projections!$B$2:$BY$2</c:f>
              <c:numCache>
                <c:formatCode>mmm"-"yyyy</c:formatCode>
                <c:ptCount val="76"/>
                <c:pt idx="0">
                  <c:v>40268</c:v>
                </c:pt>
                <c:pt idx="1">
                  <c:v>40359</c:v>
                </c:pt>
                <c:pt idx="2">
                  <c:v>40451</c:v>
                </c:pt>
                <c:pt idx="3">
                  <c:v>40543</c:v>
                </c:pt>
                <c:pt idx="4">
                  <c:v>40633</c:v>
                </c:pt>
                <c:pt idx="5">
                  <c:v>40724</c:v>
                </c:pt>
                <c:pt idx="6">
                  <c:v>40816</c:v>
                </c:pt>
                <c:pt idx="7">
                  <c:v>40908</c:v>
                </c:pt>
                <c:pt idx="8">
                  <c:v>40999</c:v>
                </c:pt>
                <c:pt idx="9">
                  <c:v>41090</c:v>
                </c:pt>
                <c:pt idx="10">
                  <c:v>41182</c:v>
                </c:pt>
                <c:pt idx="11">
                  <c:v>41274</c:v>
                </c:pt>
                <c:pt idx="12">
                  <c:v>41364</c:v>
                </c:pt>
                <c:pt idx="13">
                  <c:v>41455</c:v>
                </c:pt>
                <c:pt idx="14">
                  <c:v>41547</c:v>
                </c:pt>
                <c:pt idx="15">
                  <c:v>41639</c:v>
                </c:pt>
                <c:pt idx="16">
                  <c:v>41729</c:v>
                </c:pt>
                <c:pt idx="17">
                  <c:v>41820</c:v>
                </c:pt>
                <c:pt idx="18">
                  <c:v>41912</c:v>
                </c:pt>
                <c:pt idx="19">
                  <c:v>42004</c:v>
                </c:pt>
                <c:pt idx="20">
                  <c:v>42094</c:v>
                </c:pt>
                <c:pt idx="21">
                  <c:v>42185</c:v>
                </c:pt>
                <c:pt idx="22">
                  <c:v>42277</c:v>
                </c:pt>
                <c:pt idx="23">
                  <c:v>42369</c:v>
                </c:pt>
                <c:pt idx="24">
                  <c:v>42460</c:v>
                </c:pt>
                <c:pt idx="25">
                  <c:v>42551</c:v>
                </c:pt>
                <c:pt idx="26">
                  <c:v>42643</c:v>
                </c:pt>
                <c:pt idx="27">
                  <c:v>42735</c:v>
                </c:pt>
                <c:pt idx="28">
                  <c:v>42825</c:v>
                </c:pt>
                <c:pt idx="29">
                  <c:v>42916</c:v>
                </c:pt>
                <c:pt idx="30">
                  <c:v>43008</c:v>
                </c:pt>
                <c:pt idx="31">
                  <c:v>43100</c:v>
                </c:pt>
                <c:pt idx="32">
                  <c:v>43190</c:v>
                </c:pt>
                <c:pt idx="33">
                  <c:v>43281</c:v>
                </c:pt>
                <c:pt idx="34">
                  <c:v>43373</c:v>
                </c:pt>
                <c:pt idx="35">
                  <c:v>43465</c:v>
                </c:pt>
                <c:pt idx="36">
                  <c:v>43555</c:v>
                </c:pt>
                <c:pt idx="37">
                  <c:v>43646</c:v>
                </c:pt>
                <c:pt idx="38">
                  <c:v>43738</c:v>
                </c:pt>
                <c:pt idx="39">
                  <c:v>43830</c:v>
                </c:pt>
                <c:pt idx="40">
                  <c:v>43921</c:v>
                </c:pt>
                <c:pt idx="41">
                  <c:v>44012</c:v>
                </c:pt>
                <c:pt idx="42">
                  <c:v>44104</c:v>
                </c:pt>
                <c:pt idx="43">
                  <c:v>44195</c:v>
                </c:pt>
                <c:pt idx="44">
                  <c:v>44285</c:v>
                </c:pt>
                <c:pt idx="45">
                  <c:v>44377</c:v>
                </c:pt>
                <c:pt idx="46">
                  <c:v>44469</c:v>
                </c:pt>
                <c:pt idx="47">
                  <c:v>44560</c:v>
                </c:pt>
                <c:pt idx="48">
                  <c:v>44650</c:v>
                </c:pt>
                <c:pt idx="49">
                  <c:v>44742</c:v>
                </c:pt>
                <c:pt idx="50">
                  <c:v>44834</c:v>
                </c:pt>
                <c:pt idx="51">
                  <c:v>44925</c:v>
                </c:pt>
                <c:pt idx="52">
                  <c:v>45015</c:v>
                </c:pt>
                <c:pt idx="53">
                  <c:v>45107</c:v>
                </c:pt>
                <c:pt idx="54">
                  <c:v>45199</c:v>
                </c:pt>
                <c:pt idx="55">
                  <c:v>45290</c:v>
                </c:pt>
                <c:pt idx="56">
                  <c:v>45381</c:v>
                </c:pt>
                <c:pt idx="57">
                  <c:v>45473</c:v>
                </c:pt>
                <c:pt idx="58">
                  <c:v>45565</c:v>
                </c:pt>
                <c:pt idx="59">
                  <c:v>45656</c:v>
                </c:pt>
                <c:pt idx="60">
                  <c:v>45746</c:v>
                </c:pt>
                <c:pt idx="61">
                  <c:v>45838</c:v>
                </c:pt>
                <c:pt idx="62">
                  <c:v>45930</c:v>
                </c:pt>
                <c:pt idx="63">
                  <c:v>46021</c:v>
                </c:pt>
                <c:pt idx="64">
                  <c:v>46111</c:v>
                </c:pt>
                <c:pt idx="65">
                  <c:v>46203</c:v>
                </c:pt>
                <c:pt idx="66">
                  <c:v>46295</c:v>
                </c:pt>
                <c:pt idx="67">
                  <c:v>46386</c:v>
                </c:pt>
                <c:pt idx="68">
                  <c:v>46476</c:v>
                </c:pt>
                <c:pt idx="69">
                  <c:v>46568</c:v>
                </c:pt>
                <c:pt idx="70">
                  <c:v>46660</c:v>
                </c:pt>
                <c:pt idx="71">
                  <c:v>46751</c:v>
                </c:pt>
                <c:pt idx="72">
                  <c:v>46842</c:v>
                </c:pt>
                <c:pt idx="73">
                  <c:v>46934</c:v>
                </c:pt>
                <c:pt idx="74">
                  <c:v>47026</c:v>
                </c:pt>
                <c:pt idx="75">
                  <c:v>47117</c:v>
                </c:pt>
              </c:numCache>
            </c:numRef>
          </c:cat>
          <c:val>
            <c:numRef>
              <c:f>current_projections!$B$50:$BY$50</c:f>
              <c:numCache>
                <c:formatCode>General</c:formatCode>
                <c:ptCount val="76"/>
                <c:pt idx="0">
                  <c:v>256.60000000000002</c:v>
                </c:pt>
                <c:pt idx="1">
                  <c:v>262.5</c:v>
                </c:pt>
                <c:pt idx="2">
                  <c:v>279.39999999999998</c:v>
                </c:pt>
                <c:pt idx="3">
                  <c:v>291.60000000000002</c:v>
                </c:pt>
                <c:pt idx="4">
                  <c:v>285.39999999999998</c:v>
                </c:pt>
                <c:pt idx="5">
                  <c:v>285.39999999999998</c:v>
                </c:pt>
                <c:pt idx="6">
                  <c:v>256.7</c:v>
                </c:pt>
                <c:pt idx="7">
                  <c:v>296.8</c:v>
                </c:pt>
                <c:pt idx="8">
                  <c:v>320.10000000000002</c:v>
                </c:pt>
                <c:pt idx="9">
                  <c:v>334.5</c:v>
                </c:pt>
                <c:pt idx="10">
                  <c:v>342</c:v>
                </c:pt>
                <c:pt idx="11">
                  <c:v>342.8</c:v>
                </c:pt>
                <c:pt idx="12">
                  <c:v>360.8</c:v>
                </c:pt>
                <c:pt idx="13">
                  <c:v>357.3</c:v>
                </c:pt>
                <c:pt idx="14">
                  <c:v>364.9</c:v>
                </c:pt>
                <c:pt idx="15">
                  <c:v>368.1</c:v>
                </c:pt>
                <c:pt idx="16">
                  <c:v>405.7</c:v>
                </c:pt>
                <c:pt idx="17">
                  <c:v>425.8</c:v>
                </c:pt>
                <c:pt idx="18">
                  <c:v>396.3</c:v>
                </c:pt>
                <c:pt idx="19">
                  <c:v>401.7</c:v>
                </c:pt>
                <c:pt idx="20">
                  <c:v>417.5</c:v>
                </c:pt>
                <c:pt idx="21">
                  <c:v>421.9</c:v>
                </c:pt>
                <c:pt idx="22">
                  <c:v>391.5</c:v>
                </c:pt>
                <c:pt idx="23">
                  <c:v>358</c:v>
                </c:pt>
                <c:pt idx="24">
                  <c:v>384.4</c:v>
                </c:pt>
                <c:pt idx="25">
                  <c:v>385.5</c:v>
                </c:pt>
                <c:pt idx="26">
                  <c:v>413</c:v>
                </c:pt>
                <c:pt idx="27">
                  <c:v>388.5</c:v>
                </c:pt>
                <c:pt idx="28">
                  <c:v>348</c:v>
                </c:pt>
                <c:pt idx="29">
                  <c:v>355.8</c:v>
                </c:pt>
                <c:pt idx="30">
                  <c:v>365.2</c:v>
                </c:pt>
                <c:pt idx="31">
                  <c:v>333.8</c:v>
                </c:pt>
                <c:pt idx="32">
                  <c:v>212</c:v>
                </c:pt>
                <c:pt idx="33">
                  <c:v>212</c:v>
                </c:pt>
                <c:pt idx="34">
                  <c:v>202.36173821960409</c:v>
                </c:pt>
                <c:pt idx="35">
                  <c:v>193.16166554367726</c:v>
                </c:pt>
                <c:pt idx="36">
                  <c:v>208.35124525990943</c:v>
                </c:pt>
                <c:pt idx="37">
                  <c:v>224.73528212324877</c:v>
                </c:pt>
                <c:pt idx="38">
                  <c:v>242.40770420168198</c:v>
                </c:pt>
                <c:pt idx="39">
                  <c:v>261.46982574860812</c:v>
                </c:pt>
                <c:pt idx="40">
                  <c:v>271.81204138251991</c:v>
                </c:pt>
                <c:pt idx="41">
                  <c:v>282.56333452245786</c:v>
                </c:pt>
                <c:pt idx="42">
                  <c:v>293.73988587977624</c:v>
                </c:pt>
                <c:pt idx="43">
                  <c:v>305.35851618004699</c:v>
                </c:pt>
                <c:pt idx="44">
                  <c:v>309.12773618959932</c:v>
                </c:pt>
                <c:pt idx="45">
                  <c:v>312.9434819016542</c:v>
                </c:pt>
                <c:pt idx="46">
                  <c:v>316.8063276103594</c:v>
                </c:pt>
                <c:pt idx="47">
                  <c:v>320.71685469871369</c:v>
                </c:pt>
                <c:pt idx="48">
                  <c:v>326.01915093442523</c:v>
                </c:pt>
                <c:pt idx="49">
                  <c:v>331.40910812390126</c:v>
                </c:pt>
                <c:pt idx="50">
                  <c:v>336.88817553411468</c:v>
                </c:pt>
                <c:pt idx="51">
                  <c:v>342.45782639224723</c:v>
                </c:pt>
                <c:pt idx="52">
                  <c:v>350.08267351826493</c:v>
                </c:pt>
                <c:pt idx="53">
                  <c:v>357.87728839147536</c:v>
                </c:pt>
                <c:pt idx="54">
                  <c:v>365.84545090247974</c:v>
                </c:pt>
                <c:pt idx="55">
                  <c:v>373.99102510140415</c:v>
                </c:pt>
                <c:pt idx="56">
                  <c:v>381.29866466407634</c:v>
                </c:pt>
                <c:pt idx="57">
                  <c:v>388.74909266923447</c:v>
                </c:pt>
                <c:pt idx="58">
                  <c:v>396.34509914765829</c:v>
                </c:pt>
                <c:pt idx="59">
                  <c:v>404.08952864624678</c:v>
                </c:pt>
                <c:pt idx="60">
                  <c:v>409.7873584470529</c:v>
                </c:pt>
                <c:pt idx="61">
                  <c:v>415.56553000912095</c:v>
                </c:pt>
                <c:pt idx="62">
                  <c:v>421.42517618457686</c:v>
                </c:pt>
                <c:pt idx="63">
                  <c:v>427.36744579923084</c:v>
                </c:pt>
                <c:pt idx="64">
                  <c:v>426.24909679770246</c:v>
                </c:pt>
                <c:pt idx="65">
                  <c:v>425.1336743281351</c:v>
                </c:pt>
                <c:pt idx="66">
                  <c:v>424.02117073228487</c:v>
                </c:pt>
                <c:pt idx="67">
                  <c:v>422.91157837194839</c:v>
                </c:pt>
                <c:pt idx="68">
                  <c:v>417.16834320317042</c:v>
                </c:pt>
                <c:pt idx="69">
                  <c:v>411.50310247079659</c:v>
                </c:pt>
                <c:pt idx="70">
                  <c:v>405.91479699268797</c:v>
                </c:pt>
                <c:pt idx="71">
                  <c:v>400.40238197063945</c:v>
                </c:pt>
                <c:pt idx="72">
                  <c:v>403.51910710005609</c:v>
                </c:pt>
                <c:pt idx="73">
                  <c:v>406.66009276330004</c:v>
                </c:pt>
                <c:pt idx="74">
                  <c:v>409.82552780394178</c:v>
                </c:pt>
                <c:pt idx="75">
                  <c:v>413.01560253550684</c:v>
                </c:pt>
              </c:numCache>
            </c:numRef>
          </c:val>
          <c:smooth val="0"/>
          <c:extLst>
            <c:ext xmlns:c16="http://schemas.microsoft.com/office/drawing/2014/chart" uri="{C3380CC4-5D6E-409C-BE32-E72D297353CC}">
              <c16:uniqueId val="{00000000-4928-4F59-80AB-27ADAFEE9282}"/>
            </c:ext>
          </c:extLst>
        </c:ser>
        <c:ser>
          <c:idx val="0"/>
          <c:order val="1"/>
          <c:tx>
            <c:strRef>
              <c:f>current_projections!$A$49</c:f>
              <c:strCache>
                <c:ptCount val="1"/>
                <c:pt idx="0">
                  <c:v>Taxes on Production and Imports</c:v>
                </c:pt>
              </c:strCache>
            </c:strRef>
          </c:tx>
          <c:spPr>
            <a:ln w="28575" cap="rnd">
              <a:solidFill>
                <a:schemeClr val="accent1"/>
              </a:solidFill>
              <a:round/>
            </a:ln>
            <a:effectLst/>
          </c:spPr>
          <c:marker>
            <c:symbol val="none"/>
          </c:marker>
          <c:cat>
            <c:numRef>
              <c:f>current_projections!$B$2:$BY$2</c:f>
              <c:numCache>
                <c:formatCode>mmm"-"yyyy</c:formatCode>
                <c:ptCount val="76"/>
                <c:pt idx="0">
                  <c:v>40268</c:v>
                </c:pt>
                <c:pt idx="1">
                  <c:v>40359</c:v>
                </c:pt>
                <c:pt idx="2">
                  <c:v>40451</c:v>
                </c:pt>
                <c:pt idx="3">
                  <c:v>40543</c:v>
                </c:pt>
                <c:pt idx="4">
                  <c:v>40633</c:v>
                </c:pt>
                <c:pt idx="5">
                  <c:v>40724</c:v>
                </c:pt>
                <c:pt idx="6">
                  <c:v>40816</c:v>
                </c:pt>
                <c:pt idx="7">
                  <c:v>40908</c:v>
                </c:pt>
                <c:pt idx="8">
                  <c:v>40999</c:v>
                </c:pt>
                <c:pt idx="9">
                  <c:v>41090</c:v>
                </c:pt>
                <c:pt idx="10">
                  <c:v>41182</c:v>
                </c:pt>
                <c:pt idx="11">
                  <c:v>41274</c:v>
                </c:pt>
                <c:pt idx="12">
                  <c:v>41364</c:v>
                </c:pt>
                <c:pt idx="13">
                  <c:v>41455</c:v>
                </c:pt>
                <c:pt idx="14">
                  <c:v>41547</c:v>
                </c:pt>
                <c:pt idx="15">
                  <c:v>41639</c:v>
                </c:pt>
                <c:pt idx="16">
                  <c:v>41729</c:v>
                </c:pt>
                <c:pt idx="17">
                  <c:v>41820</c:v>
                </c:pt>
                <c:pt idx="18">
                  <c:v>41912</c:v>
                </c:pt>
                <c:pt idx="19">
                  <c:v>42004</c:v>
                </c:pt>
                <c:pt idx="20">
                  <c:v>42094</c:v>
                </c:pt>
                <c:pt idx="21">
                  <c:v>42185</c:v>
                </c:pt>
                <c:pt idx="22">
                  <c:v>42277</c:v>
                </c:pt>
                <c:pt idx="23">
                  <c:v>42369</c:v>
                </c:pt>
                <c:pt idx="24">
                  <c:v>42460</c:v>
                </c:pt>
                <c:pt idx="25">
                  <c:v>42551</c:v>
                </c:pt>
                <c:pt idx="26">
                  <c:v>42643</c:v>
                </c:pt>
                <c:pt idx="27">
                  <c:v>42735</c:v>
                </c:pt>
                <c:pt idx="28">
                  <c:v>42825</c:v>
                </c:pt>
                <c:pt idx="29">
                  <c:v>42916</c:v>
                </c:pt>
                <c:pt idx="30">
                  <c:v>43008</c:v>
                </c:pt>
                <c:pt idx="31">
                  <c:v>43100</c:v>
                </c:pt>
                <c:pt idx="32">
                  <c:v>43190</c:v>
                </c:pt>
                <c:pt idx="33">
                  <c:v>43281</c:v>
                </c:pt>
                <c:pt idx="34">
                  <c:v>43373</c:v>
                </c:pt>
                <c:pt idx="35">
                  <c:v>43465</c:v>
                </c:pt>
                <c:pt idx="36">
                  <c:v>43555</c:v>
                </c:pt>
                <c:pt idx="37">
                  <c:v>43646</c:v>
                </c:pt>
                <c:pt idx="38">
                  <c:v>43738</c:v>
                </c:pt>
                <c:pt idx="39">
                  <c:v>43830</c:v>
                </c:pt>
                <c:pt idx="40">
                  <c:v>43921</c:v>
                </c:pt>
                <c:pt idx="41">
                  <c:v>44012</c:v>
                </c:pt>
                <c:pt idx="42">
                  <c:v>44104</c:v>
                </c:pt>
                <c:pt idx="43">
                  <c:v>44195</c:v>
                </c:pt>
                <c:pt idx="44">
                  <c:v>44285</c:v>
                </c:pt>
                <c:pt idx="45">
                  <c:v>44377</c:v>
                </c:pt>
                <c:pt idx="46">
                  <c:v>44469</c:v>
                </c:pt>
                <c:pt idx="47">
                  <c:v>44560</c:v>
                </c:pt>
                <c:pt idx="48">
                  <c:v>44650</c:v>
                </c:pt>
                <c:pt idx="49">
                  <c:v>44742</c:v>
                </c:pt>
                <c:pt idx="50">
                  <c:v>44834</c:v>
                </c:pt>
                <c:pt idx="51">
                  <c:v>44925</c:v>
                </c:pt>
                <c:pt idx="52">
                  <c:v>45015</c:v>
                </c:pt>
                <c:pt idx="53">
                  <c:v>45107</c:v>
                </c:pt>
                <c:pt idx="54">
                  <c:v>45199</c:v>
                </c:pt>
                <c:pt idx="55">
                  <c:v>45290</c:v>
                </c:pt>
                <c:pt idx="56">
                  <c:v>45381</c:v>
                </c:pt>
                <c:pt idx="57">
                  <c:v>45473</c:v>
                </c:pt>
                <c:pt idx="58">
                  <c:v>45565</c:v>
                </c:pt>
                <c:pt idx="59">
                  <c:v>45656</c:v>
                </c:pt>
                <c:pt idx="60">
                  <c:v>45746</c:v>
                </c:pt>
                <c:pt idx="61">
                  <c:v>45838</c:v>
                </c:pt>
                <c:pt idx="62">
                  <c:v>45930</c:v>
                </c:pt>
                <c:pt idx="63">
                  <c:v>46021</c:v>
                </c:pt>
                <c:pt idx="64">
                  <c:v>46111</c:v>
                </c:pt>
                <c:pt idx="65">
                  <c:v>46203</c:v>
                </c:pt>
                <c:pt idx="66">
                  <c:v>46295</c:v>
                </c:pt>
                <c:pt idx="67">
                  <c:v>46386</c:v>
                </c:pt>
                <c:pt idx="68">
                  <c:v>46476</c:v>
                </c:pt>
                <c:pt idx="69">
                  <c:v>46568</c:v>
                </c:pt>
                <c:pt idx="70">
                  <c:v>46660</c:v>
                </c:pt>
                <c:pt idx="71">
                  <c:v>46751</c:v>
                </c:pt>
                <c:pt idx="72">
                  <c:v>46842</c:v>
                </c:pt>
                <c:pt idx="73">
                  <c:v>46934</c:v>
                </c:pt>
                <c:pt idx="74">
                  <c:v>47026</c:v>
                </c:pt>
                <c:pt idx="75">
                  <c:v>47117</c:v>
                </c:pt>
              </c:numCache>
            </c:numRef>
          </c:cat>
          <c:val>
            <c:numRef>
              <c:f>current_projections!$B$49:$BY$49</c:f>
              <c:numCache>
                <c:formatCode>General</c:formatCode>
                <c:ptCount val="76"/>
                <c:pt idx="0">
                  <c:v>989.9</c:v>
                </c:pt>
                <c:pt idx="1">
                  <c:v>1006.6</c:v>
                </c:pt>
                <c:pt idx="2">
                  <c:v>1013.1</c:v>
                </c:pt>
                <c:pt idx="3">
                  <c:v>1019.5</c:v>
                </c:pt>
                <c:pt idx="4">
                  <c:v>1032.5999999999999</c:v>
                </c:pt>
                <c:pt idx="5">
                  <c:v>1045.5999999999999</c:v>
                </c:pt>
                <c:pt idx="6">
                  <c:v>1043.7</c:v>
                </c:pt>
                <c:pt idx="7">
                  <c:v>1052.9000000000001</c:v>
                </c:pt>
                <c:pt idx="8">
                  <c:v>1072.5</c:v>
                </c:pt>
                <c:pt idx="9">
                  <c:v>1075.8</c:v>
                </c:pt>
                <c:pt idx="10">
                  <c:v>1075</c:v>
                </c:pt>
                <c:pt idx="11">
                  <c:v>1089</c:v>
                </c:pt>
                <c:pt idx="12">
                  <c:v>1115.2</c:v>
                </c:pt>
                <c:pt idx="13">
                  <c:v>1120.7</c:v>
                </c:pt>
                <c:pt idx="14">
                  <c:v>1135.0999999999999</c:v>
                </c:pt>
                <c:pt idx="15">
                  <c:v>1144.7</c:v>
                </c:pt>
                <c:pt idx="16">
                  <c:v>1162.0999999999999</c:v>
                </c:pt>
                <c:pt idx="17">
                  <c:v>1180.2</c:v>
                </c:pt>
                <c:pt idx="18">
                  <c:v>1190.2</c:v>
                </c:pt>
                <c:pt idx="19">
                  <c:v>1198.7</c:v>
                </c:pt>
                <c:pt idx="20">
                  <c:v>1201.2</c:v>
                </c:pt>
                <c:pt idx="21">
                  <c:v>1211.3</c:v>
                </c:pt>
                <c:pt idx="22">
                  <c:v>1213.7</c:v>
                </c:pt>
                <c:pt idx="23">
                  <c:v>1224.4000000000001</c:v>
                </c:pt>
                <c:pt idx="24">
                  <c:v>1228</c:v>
                </c:pt>
                <c:pt idx="25">
                  <c:v>1232.0999999999999</c:v>
                </c:pt>
                <c:pt idx="26">
                  <c:v>1247.5999999999999</c:v>
                </c:pt>
                <c:pt idx="27">
                  <c:v>1259.8</c:v>
                </c:pt>
                <c:pt idx="28">
                  <c:v>1266.5</c:v>
                </c:pt>
                <c:pt idx="29">
                  <c:v>1280.5</c:v>
                </c:pt>
                <c:pt idx="30">
                  <c:v>1290.7</c:v>
                </c:pt>
                <c:pt idx="31">
                  <c:v>1305.8</c:v>
                </c:pt>
                <c:pt idx="32">
                  <c:v>1337.4</c:v>
                </c:pt>
                <c:pt idx="33">
                  <c:v>1353</c:v>
                </c:pt>
                <c:pt idx="34">
                  <c:v>1380.9755639097743</c:v>
                </c:pt>
                <c:pt idx="35">
                  <c:v>1409.5295699304652</c:v>
                </c:pt>
                <c:pt idx="36">
                  <c:v>1380.1643705569138</c:v>
                </c:pt>
                <c:pt idx="37">
                  <c:v>1351.4109461703115</c:v>
                </c:pt>
                <c:pt idx="38">
                  <c:v>1323.2565514584298</c:v>
                </c:pt>
                <c:pt idx="39">
                  <c:v>1295.6887066363793</c:v>
                </c:pt>
                <c:pt idx="40">
                  <c:v>1349.6757360795618</c:v>
                </c:pt>
                <c:pt idx="41">
                  <c:v>1405.9122250828771</c:v>
                </c:pt>
                <c:pt idx="42">
                  <c:v>1464.4919011279969</c:v>
                </c:pt>
                <c:pt idx="43">
                  <c:v>1525.5123970083303</c:v>
                </c:pt>
                <c:pt idx="44">
                  <c:v>1540.3712839921777</c:v>
                </c:pt>
                <c:pt idx="45">
                  <c:v>1555.3749003946991</c:v>
                </c:pt>
                <c:pt idx="46">
                  <c:v>1570.5246559180243</c:v>
                </c:pt>
                <c:pt idx="47">
                  <c:v>1585.821973995148</c:v>
                </c:pt>
                <c:pt idx="48">
                  <c:v>1598.2112081669852</c:v>
                </c:pt>
                <c:pt idx="49">
                  <c:v>1610.6972332307898</c:v>
                </c:pt>
                <c:pt idx="50">
                  <c:v>1623.2808053654053</c:v>
                </c:pt>
                <c:pt idx="51">
                  <c:v>1635.9626866573226</c:v>
                </c:pt>
                <c:pt idx="52">
                  <c:v>1650.8350747178436</c:v>
                </c:pt>
                <c:pt idx="53">
                  <c:v>1665.8426663061875</c:v>
                </c:pt>
                <c:pt idx="54">
                  <c:v>1680.9866905453346</c:v>
                </c:pt>
                <c:pt idx="55">
                  <c:v>1696.2683877321103</c:v>
                </c:pt>
                <c:pt idx="56">
                  <c:v>1706.1880859059822</c:v>
                </c:pt>
                <c:pt idx="57">
                  <c:v>1716.1657940106954</c:v>
                </c:pt>
                <c:pt idx="58">
                  <c:v>1726.2018512856116</c:v>
                </c:pt>
                <c:pt idx="59">
                  <c:v>1736.2965989539484</c:v>
                </c:pt>
                <c:pt idx="60">
                  <c:v>1746.2182938051139</c:v>
                </c:pt>
                <c:pt idx="61">
                  <c:v>1756.1966840554289</c:v>
                </c:pt>
                <c:pt idx="62">
                  <c:v>1766.232093678603</c:v>
                </c:pt>
                <c:pt idx="63">
                  <c:v>1776.3248484996236</c:v>
                </c:pt>
                <c:pt idx="64">
                  <c:v>1788.7293516316042</c:v>
                </c:pt>
                <c:pt idx="65">
                  <c:v>1801.2204783888083</c:v>
                </c:pt>
                <c:pt idx="66">
                  <c:v>1813.7988336848196</c:v>
                </c:pt>
                <c:pt idx="67">
                  <c:v>1826.465026657479</c:v>
                </c:pt>
                <c:pt idx="68">
                  <c:v>1831.4282468386136</c:v>
                </c:pt>
                <c:pt idx="69">
                  <c:v>1836.40495403111</c:v>
                </c:pt>
                <c:pt idx="70">
                  <c:v>1841.3951848844556</c:v>
                </c:pt>
                <c:pt idx="71">
                  <c:v>1846.3989761477287</c:v>
                </c:pt>
                <c:pt idx="72">
                  <c:v>1846.3989761477287</c:v>
                </c:pt>
                <c:pt idx="73">
                  <c:v>1846.3989761477287</c:v>
                </c:pt>
                <c:pt idx="74">
                  <c:v>1846.3989761477287</c:v>
                </c:pt>
                <c:pt idx="75">
                  <c:v>1846.3989761477287</c:v>
                </c:pt>
              </c:numCache>
            </c:numRef>
          </c:val>
          <c:smooth val="0"/>
          <c:extLst>
            <c:ext xmlns:c16="http://schemas.microsoft.com/office/drawing/2014/chart" uri="{C3380CC4-5D6E-409C-BE32-E72D297353CC}">
              <c16:uniqueId val="{00000001-4928-4F59-80AB-27ADAFEE9282}"/>
            </c:ext>
          </c:extLst>
        </c:ser>
        <c:ser>
          <c:idx val="2"/>
          <c:order val="2"/>
          <c:tx>
            <c:v>Income Taxes</c:v>
          </c:tx>
          <c:spPr>
            <a:ln w="28575" cap="rnd">
              <a:solidFill>
                <a:schemeClr val="accent3"/>
              </a:solidFill>
              <a:round/>
            </a:ln>
            <a:effectLst/>
          </c:spPr>
          <c:marker>
            <c:symbol val="none"/>
          </c:marker>
          <c:cat>
            <c:numRef>
              <c:f>current_projections!$B$2:$BY$2</c:f>
              <c:numCache>
                <c:formatCode>mmm"-"yyyy</c:formatCode>
                <c:ptCount val="76"/>
                <c:pt idx="0">
                  <c:v>40268</c:v>
                </c:pt>
                <c:pt idx="1">
                  <c:v>40359</c:v>
                </c:pt>
                <c:pt idx="2">
                  <c:v>40451</c:v>
                </c:pt>
                <c:pt idx="3">
                  <c:v>40543</c:v>
                </c:pt>
                <c:pt idx="4">
                  <c:v>40633</c:v>
                </c:pt>
                <c:pt idx="5">
                  <c:v>40724</c:v>
                </c:pt>
                <c:pt idx="6">
                  <c:v>40816</c:v>
                </c:pt>
                <c:pt idx="7">
                  <c:v>40908</c:v>
                </c:pt>
                <c:pt idx="8">
                  <c:v>40999</c:v>
                </c:pt>
                <c:pt idx="9">
                  <c:v>41090</c:v>
                </c:pt>
                <c:pt idx="10">
                  <c:v>41182</c:v>
                </c:pt>
                <c:pt idx="11">
                  <c:v>41274</c:v>
                </c:pt>
                <c:pt idx="12">
                  <c:v>41364</c:v>
                </c:pt>
                <c:pt idx="13">
                  <c:v>41455</c:v>
                </c:pt>
                <c:pt idx="14">
                  <c:v>41547</c:v>
                </c:pt>
                <c:pt idx="15">
                  <c:v>41639</c:v>
                </c:pt>
                <c:pt idx="16">
                  <c:v>41729</c:v>
                </c:pt>
                <c:pt idx="17">
                  <c:v>41820</c:v>
                </c:pt>
                <c:pt idx="18">
                  <c:v>41912</c:v>
                </c:pt>
                <c:pt idx="19">
                  <c:v>42004</c:v>
                </c:pt>
                <c:pt idx="20">
                  <c:v>42094</c:v>
                </c:pt>
                <c:pt idx="21">
                  <c:v>42185</c:v>
                </c:pt>
                <c:pt idx="22">
                  <c:v>42277</c:v>
                </c:pt>
                <c:pt idx="23">
                  <c:v>42369</c:v>
                </c:pt>
                <c:pt idx="24">
                  <c:v>42460</c:v>
                </c:pt>
                <c:pt idx="25">
                  <c:v>42551</c:v>
                </c:pt>
                <c:pt idx="26">
                  <c:v>42643</c:v>
                </c:pt>
                <c:pt idx="27">
                  <c:v>42735</c:v>
                </c:pt>
                <c:pt idx="28">
                  <c:v>42825</c:v>
                </c:pt>
                <c:pt idx="29">
                  <c:v>42916</c:v>
                </c:pt>
                <c:pt idx="30">
                  <c:v>43008</c:v>
                </c:pt>
                <c:pt idx="31">
                  <c:v>43100</c:v>
                </c:pt>
                <c:pt idx="32">
                  <c:v>43190</c:v>
                </c:pt>
                <c:pt idx="33">
                  <c:v>43281</c:v>
                </c:pt>
                <c:pt idx="34">
                  <c:v>43373</c:v>
                </c:pt>
                <c:pt idx="35">
                  <c:v>43465</c:v>
                </c:pt>
                <c:pt idx="36">
                  <c:v>43555</c:v>
                </c:pt>
                <c:pt idx="37">
                  <c:v>43646</c:v>
                </c:pt>
                <c:pt idx="38">
                  <c:v>43738</c:v>
                </c:pt>
                <c:pt idx="39">
                  <c:v>43830</c:v>
                </c:pt>
                <c:pt idx="40">
                  <c:v>43921</c:v>
                </c:pt>
                <c:pt idx="41">
                  <c:v>44012</c:v>
                </c:pt>
                <c:pt idx="42">
                  <c:v>44104</c:v>
                </c:pt>
                <c:pt idx="43">
                  <c:v>44195</c:v>
                </c:pt>
                <c:pt idx="44">
                  <c:v>44285</c:v>
                </c:pt>
                <c:pt idx="45">
                  <c:v>44377</c:v>
                </c:pt>
                <c:pt idx="46">
                  <c:v>44469</c:v>
                </c:pt>
                <c:pt idx="47">
                  <c:v>44560</c:v>
                </c:pt>
                <c:pt idx="48">
                  <c:v>44650</c:v>
                </c:pt>
                <c:pt idx="49">
                  <c:v>44742</c:v>
                </c:pt>
                <c:pt idx="50">
                  <c:v>44834</c:v>
                </c:pt>
                <c:pt idx="51">
                  <c:v>44925</c:v>
                </c:pt>
                <c:pt idx="52">
                  <c:v>45015</c:v>
                </c:pt>
                <c:pt idx="53">
                  <c:v>45107</c:v>
                </c:pt>
                <c:pt idx="54">
                  <c:v>45199</c:v>
                </c:pt>
                <c:pt idx="55">
                  <c:v>45290</c:v>
                </c:pt>
                <c:pt idx="56">
                  <c:v>45381</c:v>
                </c:pt>
                <c:pt idx="57">
                  <c:v>45473</c:v>
                </c:pt>
                <c:pt idx="58">
                  <c:v>45565</c:v>
                </c:pt>
                <c:pt idx="59">
                  <c:v>45656</c:v>
                </c:pt>
                <c:pt idx="60">
                  <c:v>45746</c:v>
                </c:pt>
                <c:pt idx="61">
                  <c:v>45838</c:v>
                </c:pt>
                <c:pt idx="62">
                  <c:v>45930</c:v>
                </c:pt>
                <c:pt idx="63">
                  <c:v>46021</c:v>
                </c:pt>
                <c:pt idx="64">
                  <c:v>46111</c:v>
                </c:pt>
                <c:pt idx="65">
                  <c:v>46203</c:v>
                </c:pt>
                <c:pt idx="66">
                  <c:v>46295</c:v>
                </c:pt>
                <c:pt idx="67">
                  <c:v>46386</c:v>
                </c:pt>
                <c:pt idx="68">
                  <c:v>46476</c:v>
                </c:pt>
                <c:pt idx="69">
                  <c:v>46568</c:v>
                </c:pt>
                <c:pt idx="70">
                  <c:v>46660</c:v>
                </c:pt>
                <c:pt idx="71">
                  <c:v>46751</c:v>
                </c:pt>
                <c:pt idx="72">
                  <c:v>46842</c:v>
                </c:pt>
                <c:pt idx="73">
                  <c:v>46934</c:v>
                </c:pt>
                <c:pt idx="74">
                  <c:v>47026</c:v>
                </c:pt>
                <c:pt idx="75">
                  <c:v>47117</c:v>
                </c:pt>
              </c:numCache>
            </c:numRef>
          </c:cat>
          <c:val>
            <c:numRef>
              <c:f>current_projections!$B$48:$BY$48</c:f>
              <c:numCache>
                <c:formatCode>General</c:formatCode>
                <c:ptCount val="76"/>
                <c:pt idx="0">
                  <c:v>1191.5</c:v>
                </c:pt>
                <c:pt idx="1">
                  <c:v>1212.9000000000001</c:v>
                </c:pt>
                <c:pt idx="2">
                  <c:v>1255.9000000000001</c:v>
                </c:pt>
                <c:pt idx="3">
                  <c:v>1288.8</c:v>
                </c:pt>
                <c:pt idx="4">
                  <c:v>1426.1</c:v>
                </c:pt>
                <c:pt idx="5">
                  <c:v>1445.4</c:v>
                </c:pt>
                <c:pt idx="6">
                  <c:v>1470.9</c:v>
                </c:pt>
                <c:pt idx="7">
                  <c:v>1470.4</c:v>
                </c:pt>
                <c:pt idx="8">
                  <c:v>1467.8</c:v>
                </c:pt>
                <c:pt idx="9">
                  <c:v>1487.1</c:v>
                </c:pt>
                <c:pt idx="10">
                  <c:v>1509.5</c:v>
                </c:pt>
                <c:pt idx="11">
                  <c:v>1571.4</c:v>
                </c:pt>
                <c:pt idx="12">
                  <c:v>1649.3</c:v>
                </c:pt>
                <c:pt idx="13">
                  <c:v>1681.9</c:v>
                </c:pt>
                <c:pt idx="14">
                  <c:v>1674.5</c:v>
                </c:pt>
                <c:pt idx="15">
                  <c:v>1697.7</c:v>
                </c:pt>
                <c:pt idx="16">
                  <c:v>1748.3</c:v>
                </c:pt>
                <c:pt idx="17">
                  <c:v>1761</c:v>
                </c:pt>
                <c:pt idx="18">
                  <c:v>1798.1</c:v>
                </c:pt>
                <c:pt idx="19">
                  <c:v>1834.4</c:v>
                </c:pt>
                <c:pt idx="20">
                  <c:v>1900.1</c:v>
                </c:pt>
                <c:pt idx="21">
                  <c:v>1940</c:v>
                </c:pt>
                <c:pt idx="22">
                  <c:v>1943.7</c:v>
                </c:pt>
                <c:pt idx="23">
                  <c:v>1957.1</c:v>
                </c:pt>
                <c:pt idx="24">
                  <c:v>1919.9</c:v>
                </c:pt>
                <c:pt idx="25">
                  <c:v>1944.2</c:v>
                </c:pt>
                <c:pt idx="26">
                  <c:v>1968.7</c:v>
                </c:pt>
                <c:pt idx="27">
                  <c:v>1984.3</c:v>
                </c:pt>
                <c:pt idx="28">
                  <c:v>2004.9</c:v>
                </c:pt>
                <c:pt idx="29">
                  <c:v>2014.2</c:v>
                </c:pt>
                <c:pt idx="30">
                  <c:v>2048.5</c:v>
                </c:pt>
                <c:pt idx="31">
                  <c:v>2070.9</c:v>
                </c:pt>
                <c:pt idx="32">
                  <c:v>2029.9</c:v>
                </c:pt>
                <c:pt idx="33">
                  <c:v>2046.3</c:v>
                </c:pt>
                <c:pt idx="34">
                  <c:v>2056.3245417193425</c:v>
                </c:pt>
                <c:pt idx="35">
                  <c:v>2066.398192287184</c:v>
                </c:pt>
                <c:pt idx="36">
                  <c:v>2094.5821725911628</c:v>
                </c:pt>
                <c:pt idx="37">
                  <c:v>2123.1505593221023</c:v>
                </c:pt>
                <c:pt idx="38">
                  <c:v>2152.108595469087</c:v>
                </c:pt>
                <c:pt idx="39">
                  <c:v>2181.4615955312815</c:v>
                </c:pt>
                <c:pt idx="40">
                  <c:v>2209.0344493254747</c:v>
                </c:pt>
                <c:pt idx="41">
                  <c:v>2236.9558136173605</c:v>
                </c:pt>
                <c:pt idx="42">
                  <c:v>2265.2300934485029</c:v>
                </c:pt>
                <c:pt idx="43">
                  <c:v>2293.8617495385342</c:v>
                </c:pt>
                <c:pt idx="44">
                  <c:v>2314.399963300491</c:v>
                </c:pt>
                <c:pt idx="45">
                  <c:v>2335.1220670569587</c:v>
                </c:pt>
                <c:pt idx="46">
                  <c:v>2356.0297072768308</c:v>
                </c:pt>
                <c:pt idx="47">
                  <c:v>2377.1245451707478</c:v>
                </c:pt>
                <c:pt idx="48">
                  <c:v>2405.3777812559756</c:v>
                </c:pt>
                <c:pt idx="49">
                  <c:v>2433.9668202552361</c:v>
                </c:pt>
                <c:pt idx="50">
                  <c:v>2462.8956533430887</c:v>
                </c:pt>
                <c:pt idx="51">
                  <c:v>2492.1683191310672</c:v>
                </c:pt>
                <c:pt idx="52">
                  <c:v>2524.3004532096006</c:v>
                </c:pt>
                <c:pt idx="53">
                  <c:v>2556.8468747311267</c:v>
                </c:pt>
                <c:pt idx="54">
                  <c:v>2589.8129252047097</c:v>
                </c:pt>
                <c:pt idx="55">
                  <c:v>2623.2040150087928</c:v>
                </c:pt>
                <c:pt idx="56">
                  <c:v>2656.6534041163104</c:v>
                </c:pt>
                <c:pt idx="57">
                  <c:v>2690.5293180481513</c:v>
                </c:pt>
                <c:pt idx="58">
                  <c:v>2724.83719557108</c:v>
                </c:pt>
                <c:pt idx="59">
                  <c:v>2759.582544803472</c:v>
                </c:pt>
                <c:pt idx="60">
                  <c:v>2795.9606161477077</c:v>
                </c:pt>
                <c:pt idx="61">
                  <c:v>2832.8182397623468</c:v>
                </c:pt>
                <c:pt idx="62">
                  <c:v>2870.1617373233762</c:v>
                </c:pt>
                <c:pt idx="63">
                  <c:v>2907.9975138419877</c:v>
                </c:pt>
                <c:pt idx="64">
                  <c:v>2988.2381367305798</c:v>
                </c:pt>
                <c:pt idx="65">
                  <c:v>3070.6928459555261</c:v>
                </c:pt>
                <c:pt idx="66">
                  <c:v>3155.4227349895386</c:v>
                </c:pt>
                <c:pt idx="67">
                  <c:v>3242.4905830627208</c:v>
                </c:pt>
                <c:pt idx="68">
                  <c:v>3316.2718059108543</c:v>
                </c:pt>
                <c:pt idx="69">
                  <c:v>3391.73188293158</c:v>
                </c:pt>
                <c:pt idx="70">
                  <c:v>3468.9090155970889</c:v>
                </c:pt>
                <c:pt idx="71">
                  <c:v>3547.8422746346273</c:v>
                </c:pt>
                <c:pt idx="72">
                  <c:v>3585.8131442039885</c:v>
                </c:pt>
                <c:pt idx="73">
                  <c:v>3624.1903979427252</c:v>
                </c:pt>
                <c:pt idx="74">
                  <c:v>3662.9783851874477</c:v>
                </c:pt>
                <c:pt idx="75">
                  <c:v>3702.1815018236475</c:v>
                </c:pt>
              </c:numCache>
            </c:numRef>
          </c:val>
          <c:smooth val="0"/>
          <c:extLst>
            <c:ext xmlns:c16="http://schemas.microsoft.com/office/drawing/2014/chart" uri="{C3380CC4-5D6E-409C-BE32-E72D297353CC}">
              <c16:uniqueId val="{00000002-4928-4F59-80AB-27ADAFEE9282}"/>
            </c:ext>
          </c:extLst>
        </c:ser>
        <c:ser>
          <c:idx val="3"/>
          <c:order val="3"/>
          <c:tx>
            <c:v>Payroll Taxes</c:v>
          </c:tx>
          <c:spPr>
            <a:ln w="28575" cap="rnd">
              <a:solidFill>
                <a:schemeClr val="accent4"/>
              </a:solidFill>
              <a:round/>
            </a:ln>
            <a:effectLst/>
          </c:spPr>
          <c:marker>
            <c:symbol val="none"/>
          </c:marker>
          <c:cat>
            <c:numRef>
              <c:f>current_projections!$B$2:$BY$2</c:f>
              <c:numCache>
                <c:formatCode>mmm"-"yyyy</c:formatCode>
                <c:ptCount val="76"/>
                <c:pt idx="0">
                  <c:v>40268</c:v>
                </c:pt>
                <c:pt idx="1">
                  <c:v>40359</c:v>
                </c:pt>
                <c:pt idx="2">
                  <c:v>40451</c:v>
                </c:pt>
                <c:pt idx="3">
                  <c:v>40543</c:v>
                </c:pt>
                <c:pt idx="4">
                  <c:v>40633</c:v>
                </c:pt>
                <c:pt idx="5">
                  <c:v>40724</c:v>
                </c:pt>
                <c:pt idx="6">
                  <c:v>40816</c:v>
                </c:pt>
                <c:pt idx="7">
                  <c:v>40908</c:v>
                </c:pt>
                <c:pt idx="8">
                  <c:v>40999</c:v>
                </c:pt>
                <c:pt idx="9">
                  <c:v>41090</c:v>
                </c:pt>
                <c:pt idx="10">
                  <c:v>41182</c:v>
                </c:pt>
                <c:pt idx="11">
                  <c:v>41274</c:v>
                </c:pt>
                <c:pt idx="12">
                  <c:v>41364</c:v>
                </c:pt>
                <c:pt idx="13">
                  <c:v>41455</c:v>
                </c:pt>
                <c:pt idx="14">
                  <c:v>41547</c:v>
                </c:pt>
                <c:pt idx="15">
                  <c:v>41639</c:v>
                </c:pt>
                <c:pt idx="16">
                  <c:v>41729</c:v>
                </c:pt>
                <c:pt idx="17">
                  <c:v>41820</c:v>
                </c:pt>
                <c:pt idx="18">
                  <c:v>41912</c:v>
                </c:pt>
                <c:pt idx="19">
                  <c:v>42004</c:v>
                </c:pt>
                <c:pt idx="20">
                  <c:v>42094</c:v>
                </c:pt>
                <c:pt idx="21">
                  <c:v>42185</c:v>
                </c:pt>
                <c:pt idx="22">
                  <c:v>42277</c:v>
                </c:pt>
                <c:pt idx="23">
                  <c:v>42369</c:v>
                </c:pt>
                <c:pt idx="24">
                  <c:v>42460</c:v>
                </c:pt>
                <c:pt idx="25">
                  <c:v>42551</c:v>
                </c:pt>
                <c:pt idx="26">
                  <c:v>42643</c:v>
                </c:pt>
                <c:pt idx="27">
                  <c:v>42735</c:v>
                </c:pt>
                <c:pt idx="28">
                  <c:v>42825</c:v>
                </c:pt>
                <c:pt idx="29">
                  <c:v>42916</c:v>
                </c:pt>
                <c:pt idx="30">
                  <c:v>43008</c:v>
                </c:pt>
                <c:pt idx="31">
                  <c:v>43100</c:v>
                </c:pt>
                <c:pt idx="32">
                  <c:v>43190</c:v>
                </c:pt>
                <c:pt idx="33">
                  <c:v>43281</c:v>
                </c:pt>
                <c:pt idx="34">
                  <c:v>43373</c:v>
                </c:pt>
                <c:pt idx="35">
                  <c:v>43465</c:v>
                </c:pt>
                <c:pt idx="36">
                  <c:v>43555</c:v>
                </c:pt>
                <c:pt idx="37">
                  <c:v>43646</c:v>
                </c:pt>
                <c:pt idx="38">
                  <c:v>43738</c:v>
                </c:pt>
                <c:pt idx="39">
                  <c:v>43830</c:v>
                </c:pt>
                <c:pt idx="40">
                  <c:v>43921</c:v>
                </c:pt>
                <c:pt idx="41">
                  <c:v>44012</c:v>
                </c:pt>
                <c:pt idx="42">
                  <c:v>44104</c:v>
                </c:pt>
                <c:pt idx="43">
                  <c:v>44195</c:v>
                </c:pt>
                <c:pt idx="44">
                  <c:v>44285</c:v>
                </c:pt>
                <c:pt idx="45">
                  <c:v>44377</c:v>
                </c:pt>
                <c:pt idx="46">
                  <c:v>44469</c:v>
                </c:pt>
                <c:pt idx="47">
                  <c:v>44560</c:v>
                </c:pt>
                <c:pt idx="48">
                  <c:v>44650</c:v>
                </c:pt>
                <c:pt idx="49">
                  <c:v>44742</c:v>
                </c:pt>
                <c:pt idx="50">
                  <c:v>44834</c:v>
                </c:pt>
                <c:pt idx="51">
                  <c:v>44925</c:v>
                </c:pt>
                <c:pt idx="52">
                  <c:v>45015</c:v>
                </c:pt>
                <c:pt idx="53">
                  <c:v>45107</c:v>
                </c:pt>
                <c:pt idx="54">
                  <c:v>45199</c:v>
                </c:pt>
                <c:pt idx="55">
                  <c:v>45290</c:v>
                </c:pt>
                <c:pt idx="56">
                  <c:v>45381</c:v>
                </c:pt>
                <c:pt idx="57">
                  <c:v>45473</c:v>
                </c:pt>
                <c:pt idx="58">
                  <c:v>45565</c:v>
                </c:pt>
                <c:pt idx="59">
                  <c:v>45656</c:v>
                </c:pt>
                <c:pt idx="60">
                  <c:v>45746</c:v>
                </c:pt>
                <c:pt idx="61">
                  <c:v>45838</c:v>
                </c:pt>
                <c:pt idx="62">
                  <c:v>45930</c:v>
                </c:pt>
                <c:pt idx="63">
                  <c:v>46021</c:v>
                </c:pt>
                <c:pt idx="64">
                  <c:v>46111</c:v>
                </c:pt>
                <c:pt idx="65">
                  <c:v>46203</c:v>
                </c:pt>
                <c:pt idx="66">
                  <c:v>46295</c:v>
                </c:pt>
                <c:pt idx="67">
                  <c:v>46386</c:v>
                </c:pt>
                <c:pt idx="68">
                  <c:v>46476</c:v>
                </c:pt>
                <c:pt idx="69">
                  <c:v>46568</c:v>
                </c:pt>
                <c:pt idx="70">
                  <c:v>46660</c:v>
                </c:pt>
                <c:pt idx="71">
                  <c:v>46751</c:v>
                </c:pt>
                <c:pt idx="72">
                  <c:v>46842</c:v>
                </c:pt>
                <c:pt idx="73">
                  <c:v>46934</c:v>
                </c:pt>
                <c:pt idx="74">
                  <c:v>47026</c:v>
                </c:pt>
                <c:pt idx="75">
                  <c:v>47117</c:v>
                </c:pt>
              </c:numCache>
            </c:numRef>
          </c:cat>
          <c:val>
            <c:numRef>
              <c:f>current_projections!$B$52:$BY$52</c:f>
              <c:numCache>
                <c:formatCode>General</c:formatCode>
                <c:ptCount val="76"/>
                <c:pt idx="0">
                  <c:v>973.6</c:v>
                </c:pt>
                <c:pt idx="1">
                  <c:v>984.5</c:v>
                </c:pt>
                <c:pt idx="2">
                  <c:v>987.4</c:v>
                </c:pt>
                <c:pt idx="3">
                  <c:v>989.5</c:v>
                </c:pt>
                <c:pt idx="4">
                  <c:v>911.8</c:v>
                </c:pt>
                <c:pt idx="5">
                  <c:v>914.5</c:v>
                </c:pt>
                <c:pt idx="6">
                  <c:v>922.9</c:v>
                </c:pt>
                <c:pt idx="7">
                  <c:v>917.4</c:v>
                </c:pt>
                <c:pt idx="8">
                  <c:v>940.3</c:v>
                </c:pt>
                <c:pt idx="9">
                  <c:v>944.7</c:v>
                </c:pt>
                <c:pt idx="10">
                  <c:v>947.6</c:v>
                </c:pt>
                <c:pt idx="11">
                  <c:v>969.4</c:v>
                </c:pt>
                <c:pt idx="12">
                  <c:v>1090.5999999999999</c:v>
                </c:pt>
                <c:pt idx="13">
                  <c:v>1103.0999999999999</c:v>
                </c:pt>
                <c:pt idx="14">
                  <c:v>1106.3</c:v>
                </c:pt>
                <c:pt idx="15">
                  <c:v>1117.2</c:v>
                </c:pt>
                <c:pt idx="16">
                  <c:v>1142.0999999999999</c:v>
                </c:pt>
                <c:pt idx="17">
                  <c:v>1144.9000000000001</c:v>
                </c:pt>
                <c:pt idx="18">
                  <c:v>1155.5999999999999</c:v>
                </c:pt>
                <c:pt idx="19">
                  <c:v>1172.5999999999999</c:v>
                </c:pt>
                <c:pt idx="20">
                  <c:v>1187.8</c:v>
                </c:pt>
                <c:pt idx="21">
                  <c:v>1201.4000000000001</c:v>
                </c:pt>
                <c:pt idx="22">
                  <c:v>1211.8</c:v>
                </c:pt>
                <c:pt idx="23">
                  <c:v>1220.2</c:v>
                </c:pt>
                <c:pt idx="24">
                  <c:v>1225.9000000000001</c:v>
                </c:pt>
                <c:pt idx="25">
                  <c:v>1232.4000000000001</c:v>
                </c:pt>
                <c:pt idx="26">
                  <c:v>1243.5999999999999</c:v>
                </c:pt>
                <c:pt idx="27">
                  <c:v>1257.5999999999999</c:v>
                </c:pt>
                <c:pt idx="28">
                  <c:v>1280.5</c:v>
                </c:pt>
                <c:pt idx="29">
                  <c:v>1290.5999999999999</c:v>
                </c:pt>
                <c:pt idx="30">
                  <c:v>1306</c:v>
                </c:pt>
                <c:pt idx="31">
                  <c:v>1317.3</c:v>
                </c:pt>
                <c:pt idx="32">
                  <c:v>1343.4</c:v>
                </c:pt>
                <c:pt idx="33">
                  <c:v>1356.7</c:v>
                </c:pt>
                <c:pt idx="34">
                  <c:v>1371.6675334909378</c:v>
                </c:pt>
                <c:pt idx="35">
                  <c:v>1386.8001934348883</c:v>
                </c:pt>
                <c:pt idx="36">
                  <c:v>1399.0982328861035</c:v>
                </c:pt>
                <c:pt idx="37">
                  <c:v>1411.505330423018</c:v>
                </c:pt>
                <c:pt idx="38">
                  <c:v>1424.0224531645051</c:v>
                </c:pt>
                <c:pt idx="39">
                  <c:v>1436.6505768057752</c:v>
                </c:pt>
                <c:pt idx="40">
                  <c:v>1453.1427390395152</c:v>
                </c:pt>
                <c:pt idx="41">
                  <c:v>1469.8242245642036</c:v>
                </c:pt>
                <c:pt idx="42">
                  <c:v>1486.6972067339459</c:v>
                </c:pt>
                <c:pt idx="43">
                  <c:v>1503.7638838520652</c:v>
                </c:pt>
                <c:pt idx="44">
                  <c:v>1520.0066296358332</c:v>
                </c:pt>
                <c:pt idx="45">
                  <c:v>1536.4248197120389</c:v>
                </c:pt>
                <c:pt idx="46">
                  <c:v>1553.0203491235627</c:v>
                </c:pt>
                <c:pt idx="47">
                  <c:v>1569.7951333823887</c:v>
                </c:pt>
                <c:pt idx="48">
                  <c:v>1588.1461118955428</c:v>
                </c:pt>
                <c:pt idx="49">
                  <c:v>1606.7116142056109</c:v>
                </c:pt>
                <c:pt idx="50">
                  <c:v>1625.4941481058102</c:v>
                </c:pt>
                <c:pt idx="51">
                  <c:v>1644.4962507055775</c:v>
                </c:pt>
                <c:pt idx="52">
                  <c:v>1663.6488075501063</c:v>
                </c:pt>
                <c:pt idx="53">
                  <c:v>1683.0244238473554</c:v>
                </c:pt>
                <c:pt idx="54">
                  <c:v>1702.625697449917</c:v>
                </c:pt>
                <c:pt idx="55">
                  <c:v>1722.4552564661651</c:v>
                </c:pt>
                <c:pt idx="56">
                  <c:v>1741.8853919811797</c:v>
                </c:pt>
                <c:pt idx="57">
                  <c:v>1761.5347089029185</c:v>
                </c:pt>
                <c:pt idx="58">
                  <c:v>1781.4056797045673</c:v>
                </c:pt>
                <c:pt idx="59">
                  <c:v>1801.500804750015</c:v>
                </c:pt>
                <c:pt idx="60">
                  <c:v>1821.7335296575047</c:v>
                </c:pt>
                <c:pt idx="61">
                  <c:v>1842.1934890775203</c:v>
                </c:pt>
                <c:pt idx="62">
                  <c:v>1862.8832350896218</c:v>
                </c:pt>
                <c:pt idx="63">
                  <c:v>1883.8053484358732</c:v>
                </c:pt>
                <c:pt idx="64">
                  <c:v>1904.5787463318018</c:v>
                </c:pt>
                <c:pt idx="65">
                  <c:v>1925.5812199443383</c:v>
                </c:pt>
                <c:pt idx="66">
                  <c:v>1946.8152953736517</c:v>
                </c:pt>
                <c:pt idx="67">
                  <c:v>1968.2835265761248</c:v>
                </c:pt>
                <c:pt idx="68">
                  <c:v>1989.3346872881691</c:v>
                </c:pt>
                <c:pt idx="69">
                  <c:v>2010.6109941040854</c:v>
                </c:pt>
                <c:pt idx="70">
                  <c:v>2032.1148550035944</c:v>
                </c:pt>
                <c:pt idx="71">
                  <c:v>2053.8487037202103</c:v>
                </c:pt>
                <c:pt idx="72">
                  <c:v>2076.230388312033</c:v>
                </c:pt>
                <c:pt idx="73">
                  <c:v>2098.8559758769716</c:v>
                </c:pt>
                <c:pt idx="74">
                  <c:v>2121.7281243320413</c:v>
                </c:pt>
                <c:pt idx="75">
                  <c:v>2144.8495205587365</c:v>
                </c:pt>
              </c:numCache>
            </c:numRef>
          </c:val>
          <c:smooth val="0"/>
          <c:extLst>
            <c:ext xmlns:c16="http://schemas.microsoft.com/office/drawing/2014/chart" uri="{C3380CC4-5D6E-409C-BE32-E72D297353CC}">
              <c16:uniqueId val="{00000003-4928-4F59-80AB-27ADAFEE9282}"/>
            </c:ext>
          </c:extLst>
        </c:ser>
        <c:dLbls>
          <c:showLegendKey val="0"/>
          <c:showVal val="0"/>
          <c:showCatName val="0"/>
          <c:showSerName val="0"/>
          <c:showPercent val="0"/>
          <c:showBubbleSize val="0"/>
        </c:dLbls>
        <c:smooth val="0"/>
        <c:axId val="430275648"/>
        <c:axId val="430274336"/>
      </c:lineChart>
      <c:dateAx>
        <c:axId val="430275648"/>
        <c:scaling>
          <c:orientation val="minMax"/>
        </c:scaling>
        <c:delete val="0"/>
        <c:axPos val="b"/>
        <c:numFmt formatCode="yyyy" sourceLinked="0"/>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Georgia" panose="02040502050405020303" pitchFamily="18" charset="0"/>
                <a:ea typeface="+mn-ea"/>
                <a:cs typeface="+mn-cs"/>
              </a:defRPr>
            </a:pPr>
            <a:endParaRPr lang="en-US"/>
          </a:p>
        </c:txPr>
        <c:crossAx val="430274336"/>
        <c:crosses val="autoZero"/>
        <c:auto val="1"/>
        <c:lblOffset val="100"/>
        <c:baseTimeUnit val="months"/>
        <c:majorUnit val="24"/>
        <c:majorTimeUnit val="months"/>
      </c:dateAx>
      <c:valAx>
        <c:axId val="4302743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Georgia" panose="02040502050405020303" pitchFamily="18" charset="0"/>
                <a:ea typeface="+mn-ea"/>
                <a:cs typeface="+mn-cs"/>
              </a:defRPr>
            </a:pPr>
            <a:endParaRPr lang="en-US"/>
          </a:p>
        </c:txPr>
        <c:crossAx val="430275648"/>
        <c:crosses val="autoZero"/>
        <c:crossBetween val="between"/>
      </c:valAx>
      <c:spPr>
        <a:noFill/>
        <a:ln>
          <a:noFill/>
        </a:ln>
        <a:effectLst/>
      </c:spPr>
    </c:plotArea>
    <c:legend>
      <c:legendPos val="b"/>
      <c:layout>
        <c:manualLayout>
          <c:xMode val="edge"/>
          <c:yMode val="edge"/>
          <c:x val="0.10426937658433721"/>
          <c:y val="0.86109238285419831"/>
          <c:w val="0.78831899858671517"/>
          <c:h val="0.12263874161500556"/>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Georgia" panose="02040502050405020303" pitchFamily="18" charset="0"/>
              <a:ea typeface="+mn-ea"/>
              <a:cs typeface="+mn-cs"/>
            </a:defRPr>
          </a:pPr>
          <a:endParaRPr lang="en-US"/>
        </a:p>
      </c:txPr>
    </c:legend>
    <c:plotVisOnly val="1"/>
    <c:dispBlanksAs val="gap"/>
    <c:showDLblsOverMax val="0"/>
  </c:chart>
  <c:spPr>
    <a:solidFill>
      <a:schemeClr val="bg1"/>
    </a:solidFill>
    <a:ln w="9525" cap="flat" cmpd="sng" algn="ctr">
      <a:noFill/>
      <a:round/>
    </a:ln>
    <a:effectLst/>
  </c:spPr>
  <c:txPr>
    <a:bodyPr/>
    <a:lstStyle/>
    <a:p>
      <a:pPr>
        <a:defRPr sz="1000">
          <a:latin typeface="Georgia" panose="02040502050405020303" pitchFamily="18" charset="0"/>
        </a:defRPr>
      </a:pPr>
      <a:endParaRPr lang="en-US"/>
    </a:p>
  </c:txPr>
  <c:externalData r:id="rId3">
    <c:autoUpdate val="0"/>
  </c:externalData>
  <c:userShapes r:id="rId4"/>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Georgia" panose="02040502050405020303" pitchFamily="18" charset="0"/>
                <a:ea typeface="+mn-ea"/>
                <a:cs typeface="+mn-cs"/>
              </a:defRPr>
            </a:pPr>
            <a:r>
              <a:rPr lang="en-US" dirty="0"/>
              <a:t>Projected </a:t>
            </a:r>
            <a:r>
              <a:rPr lang="en-US" dirty="0" smtClean="0"/>
              <a:t>Government </a:t>
            </a:r>
            <a:r>
              <a:rPr lang="en-US" dirty="0"/>
              <a:t>Consumption and Investment</a:t>
            </a:r>
          </a:p>
        </c:rich>
      </c:tx>
      <c:layout>
        <c:manualLayout>
          <c:xMode val="edge"/>
          <c:yMode val="edge"/>
          <c:x val="3.7938063085625751E-2"/>
          <c:y val="2.3592748580846E-2"/>
        </c:manualLayout>
      </c:layout>
      <c:overlay val="0"/>
      <c:spPr>
        <a:noFill/>
        <a:ln>
          <a:noFill/>
        </a:ln>
        <a:effectLst/>
      </c:spPr>
    </c:title>
    <c:autoTitleDeleted val="0"/>
    <c:plotArea>
      <c:layout>
        <c:manualLayout>
          <c:layoutTarget val="inner"/>
          <c:xMode val="edge"/>
          <c:yMode val="edge"/>
          <c:x val="6.6093780262200044E-2"/>
          <c:y val="0.17541342248420064"/>
          <c:w val="0.8731203242451836"/>
          <c:h val="0.59692488159650425"/>
        </c:manualLayout>
      </c:layout>
      <c:lineChart>
        <c:grouping val="standard"/>
        <c:varyColors val="0"/>
        <c:ser>
          <c:idx val="1"/>
          <c:order val="0"/>
          <c:tx>
            <c:strRef>
              <c:f>current_projections!$A$63</c:f>
              <c:strCache>
                <c:ptCount val="1"/>
                <c:pt idx="0">
                  <c:v>Nominal Federal Consumption &amp; Investment</c:v>
                </c:pt>
              </c:strCache>
            </c:strRef>
          </c:tx>
          <c:spPr>
            <a:ln w="28575" cap="rnd">
              <a:solidFill>
                <a:schemeClr val="tx2">
                  <a:lumMod val="40000"/>
                  <a:lumOff val="60000"/>
                </a:schemeClr>
              </a:solidFill>
              <a:round/>
            </a:ln>
            <a:effectLst/>
          </c:spPr>
          <c:marker>
            <c:symbol val="none"/>
          </c:marker>
          <c:cat>
            <c:numRef>
              <c:f>current_projections!$B$2:$BY$2</c:f>
              <c:numCache>
                <c:formatCode>mmm"-"yyyy</c:formatCode>
                <c:ptCount val="76"/>
                <c:pt idx="0">
                  <c:v>40268</c:v>
                </c:pt>
                <c:pt idx="1">
                  <c:v>40359</c:v>
                </c:pt>
                <c:pt idx="2">
                  <c:v>40451</c:v>
                </c:pt>
                <c:pt idx="3">
                  <c:v>40543</c:v>
                </c:pt>
                <c:pt idx="4">
                  <c:v>40633</c:v>
                </c:pt>
                <c:pt idx="5">
                  <c:v>40724</c:v>
                </c:pt>
                <c:pt idx="6">
                  <c:v>40816</c:v>
                </c:pt>
                <c:pt idx="7">
                  <c:v>40908</c:v>
                </c:pt>
                <c:pt idx="8">
                  <c:v>40999</c:v>
                </c:pt>
                <c:pt idx="9">
                  <c:v>41090</c:v>
                </c:pt>
                <c:pt idx="10">
                  <c:v>41182</c:v>
                </c:pt>
                <c:pt idx="11">
                  <c:v>41274</c:v>
                </c:pt>
                <c:pt idx="12">
                  <c:v>41364</c:v>
                </c:pt>
                <c:pt idx="13">
                  <c:v>41455</c:v>
                </c:pt>
                <c:pt idx="14">
                  <c:v>41547</c:v>
                </c:pt>
                <c:pt idx="15">
                  <c:v>41639</c:v>
                </c:pt>
                <c:pt idx="16">
                  <c:v>41729</c:v>
                </c:pt>
                <c:pt idx="17">
                  <c:v>41820</c:v>
                </c:pt>
                <c:pt idx="18">
                  <c:v>41912</c:v>
                </c:pt>
                <c:pt idx="19">
                  <c:v>42004</c:v>
                </c:pt>
                <c:pt idx="20">
                  <c:v>42094</c:v>
                </c:pt>
                <c:pt idx="21">
                  <c:v>42185</c:v>
                </c:pt>
                <c:pt idx="22">
                  <c:v>42277</c:v>
                </c:pt>
                <c:pt idx="23">
                  <c:v>42369</c:v>
                </c:pt>
                <c:pt idx="24">
                  <c:v>42460</c:v>
                </c:pt>
                <c:pt idx="25">
                  <c:v>42551</c:v>
                </c:pt>
                <c:pt idx="26">
                  <c:v>42643</c:v>
                </c:pt>
                <c:pt idx="27">
                  <c:v>42735</c:v>
                </c:pt>
                <c:pt idx="28">
                  <c:v>42825</c:v>
                </c:pt>
                <c:pt idx="29">
                  <c:v>42916</c:v>
                </c:pt>
                <c:pt idx="30">
                  <c:v>43008</c:v>
                </c:pt>
                <c:pt idx="31">
                  <c:v>43100</c:v>
                </c:pt>
                <c:pt idx="32">
                  <c:v>43190</c:v>
                </c:pt>
                <c:pt idx="33">
                  <c:v>43281</c:v>
                </c:pt>
                <c:pt idx="34">
                  <c:v>43373</c:v>
                </c:pt>
                <c:pt idx="35">
                  <c:v>43465</c:v>
                </c:pt>
                <c:pt idx="36">
                  <c:v>43555</c:v>
                </c:pt>
                <c:pt idx="37">
                  <c:v>43646</c:v>
                </c:pt>
                <c:pt idx="38">
                  <c:v>43738</c:v>
                </c:pt>
                <c:pt idx="39">
                  <c:v>43830</c:v>
                </c:pt>
                <c:pt idx="40">
                  <c:v>43921</c:v>
                </c:pt>
                <c:pt idx="41">
                  <c:v>44012</c:v>
                </c:pt>
                <c:pt idx="42">
                  <c:v>44104</c:v>
                </c:pt>
                <c:pt idx="43">
                  <c:v>44195</c:v>
                </c:pt>
                <c:pt idx="44">
                  <c:v>44285</c:v>
                </c:pt>
                <c:pt idx="45">
                  <c:v>44377</c:v>
                </c:pt>
                <c:pt idx="46">
                  <c:v>44469</c:v>
                </c:pt>
                <c:pt idx="47">
                  <c:v>44560</c:v>
                </c:pt>
                <c:pt idx="48">
                  <c:v>44650</c:v>
                </c:pt>
                <c:pt idx="49">
                  <c:v>44742</c:v>
                </c:pt>
                <c:pt idx="50">
                  <c:v>44834</c:v>
                </c:pt>
                <c:pt idx="51">
                  <c:v>44925</c:v>
                </c:pt>
                <c:pt idx="52">
                  <c:v>45015</c:v>
                </c:pt>
                <c:pt idx="53">
                  <c:v>45107</c:v>
                </c:pt>
                <c:pt idx="54">
                  <c:v>45199</c:v>
                </c:pt>
                <c:pt idx="55">
                  <c:v>45290</c:v>
                </c:pt>
                <c:pt idx="56">
                  <c:v>45381</c:v>
                </c:pt>
                <c:pt idx="57">
                  <c:v>45473</c:v>
                </c:pt>
                <c:pt idx="58">
                  <c:v>45565</c:v>
                </c:pt>
                <c:pt idx="59">
                  <c:v>45656</c:v>
                </c:pt>
                <c:pt idx="60">
                  <c:v>45746</c:v>
                </c:pt>
                <c:pt idx="61">
                  <c:v>45838</c:v>
                </c:pt>
                <c:pt idx="62">
                  <c:v>45930</c:v>
                </c:pt>
                <c:pt idx="63">
                  <c:v>46021</c:v>
                </c:pt>
                <c:pt idx="64">
                  <c:v>46111</c:v>
                </c:pt>
                <c:pt idx="65">
                  <c:v>46203</c:v>
                </c:pt>
                <c:pt idx="66">
                  <c:v>46295</c:v>
                </c:pt>
                <c:pt idx="67">
                  <c:v>46386</c:v>
                </c:pt>
                <c:pt idx="68">
                  <c:v>46476</c:v>
                </c:pt>
                <c:pt idx="69">
                  <c:v>46568</c:v>
                </c:pt>
                <c:pt idx="70">
                  <c:v>46660</c:v>
                </c:pt>
                <c:pt idx="71">
                  <c:v>46751</c:v>
                </c:pt>
                <c:pt idx="72">
                  <c:v>46842</c:v>
                </c:pt>
                <c:pt idx="73">
                  <c:v>46934</c:v>
                </c:pt>
                <c:pt idx="74">
                  <c:v>47026</c:v>
                </c:pt>
                <c:pt idx="75">
                  <c:v>47117</c:v>
                </c:pt>
              </c:numCache>
            </c:numRef>
          </c:cat>
          <c:val>
            <c:numRef>
              <c:f>current_projections!$B$63:$BY$63</c:f>
              <c:numCache>
                <c:formatCode>0</c:formatCode>
                <c:ptCount val="76"/>
                <c:pt idx="0">
                  <c:v>8.6656160419525321</c:v>
                </c:pt>
                <c:pt idx="1">
                  <c:v>8.7269949953437251</c:v>
                </c:pt>
                <c:pt idx="2">
                  <c:v>8.6359989124596321</c:v>
                </c:pt>
                <c:pt idx="3">
                  <c:v>8.6025667943939954</c:v>
                </c:pt>
                <c:pt idx="4">
                  <c:v>8.5353726988446805</c:v>
                </c:pt>
                <c:pt idx="5">
                  <c:v>8.4653011706095675</c:v>
                </c:pt>
                <c:pt idx="6">
                  <c:v>8.2606994657482407</c:v>
                </c:pt>
                <c:pt idx="7">
                  <c:v>8.1739625866489405</c:v>
                </c:pt>
                <c:pt idx="8">
                  <c:v>8.0874917289853805</c:v>
                </c:pt>
                <c:pt idx="9">
                  <c:v>7.9753347820434248</c:v>
                </c:pt>
                <c:pt idx="10">
                  <c:v>7.9552444455379767</c:v>
                </c:pt>
                <c:pt idx="11">
                  <c:v>7.7578565795988723</c:v>
                </c:pt>
                <c:pt idx="12">
                  <c:v>7.4835843955195065</c:v>
                </c:pt>
                <c:pt idx="13">
                  <c:v>7.4065837635759317</c:v>
                </c:pt>
                <c:pt idx="14">
                  <c:v>7.2314184477140673</c:v>
                </c:pt>
                <c:pt idx="15">
                  <c:v>7.1158045085493846</c:v>
                </c:pt>
                <c:pt idx="16">
                  <c:v>7.0935338451373742</c:v>
                </c:pt>
                <c:pt idx="17">
                  <c:v>6.9276589883965158</c:v>
                </c:pt>
                <c:pt idx="18">
                  <c:v>6.9233287057416</c:v>
                </c:pt>
                <c:pt idx="19">
                  <c:v>6.7802786108697477</c:v>
                </c:pt>
                <c:pt idx="20">
                  <c:v>6.7583359301963224</c:v>
                </c:pt>
                <c:pt idx="21">
                  <c:v>6.7009488894864804</c:v>
                </c:pt>
                <c:pt idx="22">
                  <c:v>6.6629934919344738</c:v>
                </c:pt>
                <c:pt idx="23">
                  <c:v>6.6828662337096265</c:v>
                </c:pt>
                <c:pt idx="24">
                  <c:v>6.6461695574471324</c:v>
                </c:pt>
                <c:pt idx="25">
                  <c:v>6.5737874650630079</c:v>
                </c:pt>
                <c:pt idx="26">
                  <c:v>6.5740760441711537</c:v>
                </c:pt>
                <c:pt idx="27">
                  <c:v>6.555070814365199</c:v>
                </c:pt>
                <c:pt idx="28">
                  <c:v>6.5356475634830362</c:v>
                </c:pt>
                <c:pt idx="29">
                  <c:v>6.5292291480492386</c:v>
                </c:pt>
                <c:pt idx="30">
                  <c:v>6.451876394341463</c:v>
                </c:pt>
                <c:pt idx="31">
                  <c:v>6.4573059429804651</c:v>
                </c:pt>
                <c:pt idx="32">
                  <c:v>6.4607554513247845</c:v>
                </c:pt>
                <c:pt idx="33">
                  <c:v>6.4330351672589146</c:v>
                </c:pt>
                <c:pt idx="34">
                  <c:v>6.5012226512609574</c:v>
                </c:pt>
                <c:pt idx="35">
                  <c:v>6.5352209662951548</c:v>
                </c:pt>
                <c:pt idx="36">
                  <c:v>6.5495852598664364</c:v>
                </c:pt>
                <c:pt idx="37">
                  <c:v>6.4857904406141973</c:v>
                </c:pt>
                <c:pt idx="38">
                  <c:v>6.4117567147889716</c:v>
                </c:pt>
                <c:pt idx="39">
                  <c:v>6.3104342581670947</c:v>
                </c:pt>
                <c:pt idx="40">
                  <c:v>6.1799350423667647</c:v>
                </c:pt>
                <c:pt idx="41">
                  <c:v>6.1024729560210424</c:v>
                </c:pt>
                <c:pt idx="42">
                  <c:v>6.0509676417617788</c:v>
                </c:pt>
                <c:pt idx="43">
                  <c:v>6.0072175809614627</c:v>
                </c:pt>
                <c:pt idx="44">
                  <c:v>6.0261343446225863</c:v>
                </c:pt>
                <c:pt idx="45">
                  <c:v>5.9823226232331645</c:v>
                </c:pt>
                <c:pt idx="46">
                  <c:v>5.9392110836582077</c:v>
                </c:pt>
                <c:pt idx="47">
                  <c:v>5.8902451307411265</c:v>
                </c:pt>
                <c:pt idx="48">
                  <c:v>5.9130811337880491</c:v>
                </c:pt>
                <c:pt idx="49">
                  <c:v>5.8624883962020196</c:v>
                </c:pt>
                <c:pt idx="50">
                  <c:v>5.8178653809279384</c:v>
                </c:pt>
                <c:pt idx="51">
                  <c:v>5.7781810218034497</c:v>
                </c:pt>
                <c:pt idx="52">
                  <c:v>5.8100042397895511</c:v>
                </c:pt>
                <c:pt idx="53">
                  <c:v>5.7734708438035147</c:v>
                </c:pt>
                <c:pt idx="54">
                  <c:v>5.7352574290072127</c:v>
                </c:pt>
                <c:pt idx="55">
                  <c:v>5.6976821480196813</c:v>
                </c:pt>
                <c:pt idx="56">
                  <c:v>5.7238969629495866</c:v>
                </c:pt>
                <c:pt idx="57">
                  <c:v>5.6866217664999583</c:v>
                </c:pt>
                <c:pt idx="58">
                  <c:v>5.650267711753922</c:v>
                </c:pt>
                <c:pt idx="59">
                  <c:v>5.6134094428600019</c:v>
                </c:pt>
                <c:pt idx="60">
                  <c:v>5.6402331667165688</c:v>
                </c:pt>
                <c:pt idx="61">
                  <c:v>5.6049845897807673</c:v>
                </c:pt>
                <c:pt idx="62">
                  <c:v>5.5717085164337679</c:v>
                </c:pt>
                <c:pt idx="63">
                  <c:v>5.5392612612117844</c:v>
                </c:pt>
                <c:pt idx="64">
                  <c:v>5.5671027409478961</c:v>
                </c:pt>
                <c:pt idx="65">
                  <c:v>5.5353989197710769</c:v>
                </c:pt>
                <c:pt idx="66">
                  <c:v>5.5032897809084194</c:v>
                </c:pt>
                <c:pt idx="67">
                  <c:v>5.4703509651389961</c:v>
                </c:pt>
                <c:pt idx="68">
                  <c:v>5.4970204152511615</c:v>
                </c:pt>
                <c:pt idx="69">
                  <c:v>5.4637345009564182</c:v>
                </c:pt>
                <c:pt idx="70">
                  <c:v>5.4314608969219131</c:v>
                </c:pt>
                <c:pt idx="71">
                  <c:v>5.4006120139207043</c:v>
                </c:pt>
                <c:pt idx="72">
                  <c:v>5.4309963131294907</c:v>
                </c:pt>
                <c:pt idx="73">
                  <c:v>5.4024711556842977</c:v>
                </c:pt>
                <c:pt idx="74">
                  <c:v>5.374871760912872</c:v>
                </c:pt>
                <c:pt idx="75">
                  <c:v>5.3469739269446688</c:v>
                </c:pt>
              </c:numCache>
            </c:numRef>
          </c:val>
          <c:smooth val="0"/>
          <c:extLst>
            <c:ext xmlns:c16="http://schemas.microsoft.com/office/drawing/2014/chart" uri="{C3380CC4-5D6E-409C-BE32-E72D297353CC}">
              <c16:uniqueId val="{00000000-36FF-487F-806E-2D5B5A0E283B}"/>
            </c:ext>
          </c:extLst>
        </c:ser>
        <c:ser>
          <c:idx val="2"/>
          <c:order val="1"/>
          <c:tx>
            <c:strRef>
              <c:f>current_projections!$A$64</c:f>
              <c:strCache>
                <c:ptCount val="1"/>
                <c:pt idx="0">
                  <c:v>Nominal S&amp;L Consumption &amp; Investment</c:v>
                </c:pt>
              </c:strCache>
            </c:strRef>
          </c:tx>
          <c:spPr>
            <a:ln w="28575" cap="rnd">
              <a:solidFill>
                <a:schemeClr val="tx2"/>
              </a:solidFill>
              <a:round/>
            </a:ln>
            <a:effectLst/>
          </c:spPr>
          <c:marker>
            <c:symbol val="none"/>
          </c:marker>
          <c:cat>
            <c:numRef>
              <c:f>current_projections!$B$2:$BY$2</c:f>
              <c:numCache>
                <c:formatCode>mmm"-"yyyy</c:formatCode>
                <c:ptCount val="76"/>
                <c:pt idx="0">
                  <c:v>40268</c:v>
                </c:pt>
                <c:pt idx="1">
                  <c:v>40359</c:v>
                </c:pt>
                <c:pt idx="2">
                  <c:v>40451</c:v>
                </c:pt>
                <c:pt idx="3">
                  <c:v>40543</c:v>
                </c:pt>
                <c:pt idx="4">
                  <c:v>40633</c:v>
                </c:pt>
                <c:pt idx="5">
                  <c:v>40724</c:v>
                </c:pt>
                <c:pt idx="6">
                  <c:v>40816</c:v>
                </c:pt>
                <c:pt idx="7">
                  <c:v>40908</c:v>
                </c:pt>
                <c:pt idx="8">
                  <c:v>40999</c:v>
                </c:pt>
                <c:pt idx="9">
                  <c:v>41090</c:v>
                </c:pt>
                <c:pt idx="10">
                  <c:v>41182</c:v>
                </c:pt>
                <c:pt idx="11">
                  <c:v>41274</c:v>
                </c:pt>
                <c:pt idx="12">
                  <c:v>41364</c:v>
                </c:pt>
                <c:pt idx="13">
                  <c:v>41455</c:v>
                </c:pt>
                <c:pt idx="14">
                  <c:v>41547</c:v>
                </c:pt>
                <c:pt idx="15">
                  <c:v>41639</c:v>
                </c:pt>
                <c:pt idx="16">
                  <c:v>41729</c:v>
                </c:pt>
                <c:pt idx="17">
                  <c:v>41820</c:v>
                </c:pt>
                <c:pt idx="18">
                  <c:v>41912</c:v>
                </c:pt>
                <c:pt idx="19">
                  <c:v>42004</c:v>
                </c:pt>
                <c:pt idx="20">
                  <c:v>42094</c:v>
                </c:pt>
                <c:pt idx="21">
                  <c:v>42185</c:v>
                </c:pt>
                <c:pt idx="22">
                  <c:v>42277</c:v>
                </c:pt>
                <c:pt idx="23">
                  <c:v>42369</c:v>
                </c:pt>
                <c:pt idx="24">
                  <c:v>42460</c:v>
                </c:pt>
                <c:pt idx="25">
                  <c:v>42551</c:v>
                </c:pt>
                <c:pt idx="26">
                  <c:v>42643</c:v>
                </c:pt>
                <c:pt idx="27">
                  <c:v>42735</c:v>
                </c:pt>
                <c:pt idx="28">
                  <c:v>42825</c:v>
                </c:pt>
                <c:pt idx="29">
                  <c:v>42916</c:v>
                </c:pt>
                <c:pt idx="30">
                  <c:v>43008</c:v>
                </c:pt>
                <c:pt idx="31">
                  <c:v>43100</c:v>
                </c:pt>
                <c:pt idx="32">
                  <c:v>43190</c:v>
                </c:pt>
                <c:pt idx="33">
                  <c:v>43281</c:v>
                </c:pt>
                <c:pt idx="34">
                  <c:v>43373</c:v>
                </c:pt>
                <c:pt idx="35">
                  <c:v>43465</c:v>
                </c:pt>
                <c:pt idx="36">
                  <c:v>43555</c:v>
                </c:pt>
                <c:pt idx="37">
                  <c:v>43646</c:v>
                </c:pt>
                <c:pt idx="38">
                  <c:v>43738</c:v>
                </c:pt>
                <c:pt idx="39">
                  <c:v>43830</c:v>
                </c:pt>
                <c:pt idx="40">
                  <c:v>43921</c:v>
                </c:pt>
                <c:pt idx="41">
                  <c:v>44012</c:v>
                </c:pt>
                <c:pt idx="42">
                  <c:v>44104</c:v>
                </c:pt>
                <c:pt idx="43">
                  <c:v>44195</c:v>
                </c:pt>
                <c:pt idx="44">
                  <c:v>44285</c:v>
                </c:pt>
                <c:pt idx="45">
                  <c:v>44377</c:v>
                </c:pt>
                <c:pt idx="46">
                  <c:v>44469</c:v>
                </c:pt>
                <c:pt idx="47">
                  <c:v>44560</c:v>
                </c:pt>
                <c:pt idx="48">
                  <c:v>44650</c:v>
                </c:pt>
                <c:pt idx="49">
                  <c:v>44742</c:v>
                </c:pt>
                <c:pt idx="50">
                  <c:v>44834</c:v>
                </c:pt>
                <c:pt idx="51">
                  <c:v>44925</c:v>
                </c:pt>
                <c:pt idx="52">
                  <c:v>45015</c:v>
                </c:pt>
                <c:pt idx="53">
                  <c:v>45107</c:v>
                </c:pt>
                <c:pt idx="54">
                  <c:v>45199</c:v>
                </c:pt>
                <c:pt idx="55">
                  <c:v>45290</c:v>
                </c:pt>
                <c:pt idx="56">
                  <c:v>45381</c:v>
                </c:pt>
                <c:pt idx="57">
                  <c:v>45473</c:v>
                </c:pt>
                <c:pt idx="58">
                  <c:v>45565</c:v>
                </c:pt>
                <c:pt idx="59">
                  <c:v>45656</c:v>
                </c:pt>
                <c:pt idx="60">
                  <c:v>45746</c:v>
                </c:pt>
                <c:pt idx="61">
                  <c:v>45838</c:v>
                </c:pt>
                <c:pt idx="62">
                  <c:v>45930</c:v>
                </c:pt>
                <c:pt idx="63">
                  <c:v>46021</c:v>
                </c:pt>
                <c:pt idx="64">
                  <c:v>46111</c:v>
                </c:pt>
                <c:pt idx="65">
                  <c:v>46203</c:v>
                </c:pt>
                <c:pt idx="66">
                  <c:v>46295</c:v>
                </c:pt>
                <c:pt idx="67">
                  <c:v>46386</c:v>
                </c:pt>
                <c:pt idx="68">
                  <c:v>46476</c:v>
                </c:pt>
                <c:pt idx="69">
                  <c:v>46568</c:v>
                </c:pt>
                <c:pt idx="70">
                  <c:v>46660</c:v>
                </c:pt>
                <c:pt idx="71">
                  <c:v>46751</c:v>
                </c:pt>
                <c:pt idx="72">
                  <c:v>46842</c:v>
                </c:pt>
                <c:pt idx="73">
                  <c:v>46934</c:v>
                </c:pt>
                <c:pt idx="74">
                  <c:v>47026</c:v>
                </c:pt>
                <c:pt idx="75">
                  <c:v>47117</c:v>
                </c:pt>
              </c:numCache>
            </c:numRef>
          </c:cat>
          <c:val>
            <c:numRef>
              <c:f>current_projections!$B$64:$BY$64</c:f>
              <c:numCache>
                <c:formatCode>0</c:formatCode>
                <c:ptCount val="76"/>
                <c:pt idx="0">
                  <c:v>12.608855136060429</c:v>
                </c:pt>
                <c:pt idx="1">
                  <c:v>12.475462444978929</c:v>
                </c:pt>
                <c:pt idx="2">
                  <c:v>12.305121386746597</c:v>
                </c:pt>
                <c:pt idx="3">
                  <c:v>12.158154427589103</c:v>
                </c:pt>
                <c:pt idx="4">
                  <c:v>12.110586295777781</c:v>
                </c:pt>
                <c:pt idx="5">
                  <c:v>11.981647113485886</c:v>
                </c:pt>
                <c:pt idx="6">
                  <c:v>11.861928308929636</c:v>
                </c:pt>
                <c:pt idx="7">
                  <c:v>11.650049061500965</c:v>
                </c:pt>
                <c:pt idx="8">
                  <c:v>11.54196681606512</c:v>
                </c:pt>
                <c:pt idx="9">
                  <c:v>11.409520625545589</c:v>
                </c:pt>
                <c:pt idx="10">
                  <c:v>11.356814211549343</c:v>
                </c:pt>
                <c:pt idx="11">
                  <c:v>11.392575295404948</c:v>
                </c:pt>
                <c:pt idx="12">
                  <c:v>11.376255310930862</c:v>
                </c:pt>
                <c:pt idx="13">
                  <c:v>11.417306270623094</c:v>
                </c:pt>
                <c:pt idx="14">
                  <c:v>11.37001667784458</c:v>
                </c:pt>
                <c:pt idx="15">
                  <c:v>11.256739116436714</c:v>
                </c:pt>
                <c:pt idx="16">
                  <c:v>11.26066339626613</c:v>
                </c:pt>
                <c:pt idx="17">
                  <c:v>11.154724603748466</c:v>
                </c:pt>
                <c:pt idx="18">
                  <c:v>11.079131818643551</c:v>
                </c:pt>
                <c:pt idx="19">
                  <c:v>11.091739776326484</c:v>
                </c:pt>
                <c:pt idx="20">
                  <c:v>10.984730445621688</c:v>
                </c:pt>
                <c:pt idx="21">
                  <c:v>11.067267428778408</c:v>
                </c:pt>
                <c:pt idx="22">
                  <c:v>11.104079951557736</c:v>
                </c:pt>
                <c:pt idx="23">
                  <c:v>11.04476310857342</c:v>
                </c:pt>
                <c:pt idx="24">
                  <c:v>11.077130332281317</c:v>
                </c:pt>
                <c:pt idx="25">
                  <c:v>11.012998438899826</c:v>
                </c:pt>
                <c:pt idx="26">
                  <c:v>10.982680482563458</c:v>
                </c:pt>
                <c:pt idx="27">
                  <c:v>10.950408868656215</c:v>
                </c:pt>
                <c:pt idx="28">
                  <c:v>10.927014079509044</c:v>
                </c:pt>
                <c:pt idx="29">
                  <c:v>10.826949599929749</c:v>
                </c:pt>
                <c:pt idx="30">
                  <c:v>10.764188461361746</c:v>
                </c:pt>
                <c:pt idx="31">
                  <c:v>10.783186599300114</c:v>
                </c:pt>
                <c:pt idx="32">
                  <c:v>10.787884836086024</c:v>
                </c:pt>
                <c:pt idx="33">
                  <c:v>10.730547726994242</c:v>
                </c:pt>
                <c:pt idx="34">
                  <c:v>10.718633691980221</c:v>
                </c:pt>
                <c:pt idx="35">
                  <c:v>10.696429356096555</c:v>
                </c:pt>
                <c:pt idx="36">
                  <c:v>10.669722425839208</c:v>
                </c:pt>
                <c:pt idx="37">
                  <c:v>10.651056850953687</c:v>
                </c:pt>
                <c:pt idx="38">
                  <c:v>10.636076646713585</c:v>
                </c:pt>
                <c:pt idx="39">
                  <c:v>10.624084245239645</c:v>
                </c:pt>
                <c:pt idx="40">
                  <c:v>10.616512739660427</c:v>
                </c:pt>
                <c:pt idx="41">
                  <c:v>10.614988009406394</c:v>
                </c:pt>
                <c:pt idx="42">
                  <c:v>10.61396275721374</c:v>
                </c:pt>
                <c:pt idx="43">
                  <c:v>10.612753398532396</c:v>
                </c:pt>
                <c:pt idx="44">
                  <c:v>10.606185076369206</c:v>
                </c:pt>
                <c:pt idx="45">
                  <c:v>10.605265536322754</c:v>
                </c:pt>
                <c:pt idx="46">
                  <c:v>10.60510790127673</c:v>
                </c:pt>
                <c:pt idx="47">
                  <c:v>10.60442482284618</c:v>
                </c:pt>
                <c:pt idx="48">
                  <c:v>10.596627625387255</c:v>
                </c:pt>
                <c:pt idx="49">
                  <c:v>10.594790166114601</c:v>
                </c:pt>
                <c:pt idx="50">
                  <c:v>10.592270877351341</c:v>
                </c:pt>
                <c:pt idx="51">
                  <c:v>10.589831023602713</c:v>
                </c:pt>
                <c:pt idx="52">
                  <c:v>10.580918701332134</c:v>
                </c:pt>
                <c:pt idx="53">
                  <c:v>10.577014245270231</c:v>
                </c:pt>
                <c:pt idx="54">
                  <c:v>10.571304726623532</c:v>
                </c:pt>
                <c:pt idx="55">
                  <c:v>10.564473029876199</c:v>
                </c:pt>
                <c:pt idx="56">
                  <c:v>10.552550130746832</c:v>
                </c:pt>
                <c:pt idx="57">
                  <c:v>10.544711304035339</c:v>
                </c:pt>
                <c:pt idx="58">
                  <c:v>10.535469000405273</c:v>
                </c:pt>
                <c:pt idx="59">
                  <c:v>10.523914720374229</c:v>
                </c:pt>
                <c:pt idx="60">
                  <c:v>10.507637980895156</c:v>
                </c:pt>
                <c:pt idx="61">
                  <c:v>10.496424574775494</c:v>
                </c:pt>
                <c:pt idx="62">
                  <c:v>10.489899211013276</c:v>
                </c:pt>
                <c:pt idx="63">
                  <c:v>10.484598447485922</c:v>
                </c:pt>
                <c:pt idx="64">
                  <c:v>10.474188690260583</c:v>
                </c:pt>
                <c:pt idx="65">
                  <c:v>10.467987690758548</c:v>
                </c:pt>
                <c:pt idx="66">
                  <c:v>10.459120579611067</c:v>
                </c:pt>
                <c:pt idx="67">
                  <c:v>10.447102859102481</c:v>
                </c:pt>
                <c:pt idx="68">
                  <c:v>10.427841594922043</c:v>
                </c:pt>
                <c:pt idx="69">
                  <c:v>10.411862147304646</c:v>
                </c:pt>
                <c:pt idx="70">
                  <c:v>10.395803687257088</c:v>
                </c:pt>
                <c:pt idx="71">
                  <c:v>10.380360437586118</c:v>
                </c:pt>
                <c:pt idx="72">
                  <c:v>10.36170712943934</c:v>
                </c:pt>
                <c:pt idx="73">
                  <c:v>10.347517720086303</c:v>
                </c:pt>
                <c:pt idx="74">
                  <c:v>10.332758393729351</c:v>
                </c:pt>
                <c:pt idx="75">
                  <c:v>10.317226798430953</c:v>
                </c:pt>
              </c:numCache>
            </c:numRef>
          </c:val>
          <c:smooth val="0"/>
          <c:extLst>
            <c:ext xmlns:c16="http://schemas.microsoft.com/office/drawing/2014/chart" uri="{C3380CC4-5D6E-409C-BE32-E72D297353CC}">
              <c16:uniqueId val="{00000001-36FF-487F-806E-2D5B5A0E283B}"/>
            </c:ext>
          </c:extLst>
        </c:ser>
        <c:dLbls>
          <c:showLegendKey val="0"/>
          <c:showVal val="0"/>
          <c:showCatName val="0"/>
          <c:showSerName val="0"/>
          <c:showPercent val="0"/>
          <c:showBubbleSize val="0"/>
        </c:dLbls>
        <c:smooth val="0"/>
        <c:axId val="430275648"/>
        <c:axId val="430274336"/>
      </c:lineChart>
      <c:dateAx>
        <c:axId val="430275648"/>
        <c:scaling>
          <c:orientation val="minMax"/>
        </c:scaling>
        <c:delete val="0"/>
        <c:axPos val="b"/>
        <c:numFmt formatCode="yyyy" sourceLinked="0"/>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Georgia" panose="02040502050405020303" pitchFamily="18" charset="0"/>
                <a:ea typeface="+mn-ea"/>
                <a:cs typeface="+mn-cs"/>
              </a:defRPr>
            </a:pPr>
            <a:endParaRPr lang="en-US"/>
          </a:p>
        </c:txPr>
        <c:crossAx val="430274336"/>
        <c:crosses val="autoZero"/>
        <c:auto val="1"/>
        <c:lblOffset val="100"/>
        <c:baseTimeUnit val="months"/>
        <c:majorUnit val="24"/>
        <c:majorTimeUnit val="months"/>
      </c:dateAx>
      <c:valAx>
        <c:axId val="430274336"/>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Georgia" panose="02040502050405020303" pitchFamily="18" charset="0"/>
                <a:ea typeface="+mn-ea"/>
                <a:cs typeface="+mn-cs"/>
              </a:defRPr>
            </a:pPr>
            <a:endParaRPr lang="en-US"/>
          </a:p>
        </c:txPr>
        <c:crossAx val="430275648"/>
        <c:crosses val="autoZero"/>
        <c:crossBetween val="between"/>
      </c:valAx>
    </c:plotArea>
    <c:legend>
      <c:legendPos val="b"/>
      <c:layout>
        <c:manualLayout>
          <c:xMode val="edge"/>
          <c:yMode val="edge"/>
          <c:x val="6.0964516839975162E-2"/>
          <c:y val="0.90528218888840017"/>
          <c:w val="0.8999999719098678"/>
          <c:h val="7.844895086438218E-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Georgia" panose="02040502050405020303" pitchFamily="18" charset="0"/>
              <a:ea typeface="+mn-ea"/>
              <a:cs typeface="+mn-cs"/>
            </a:defRPr>
          </a:pPr>
          <a:endParaRPr lang="en-US"/>
        </a:p>
      </c:txPr>
    </c:legend>
    <c:plotVisOnly val="1"/>
    <c:dispBlanksAs val="gap"/>
    <c:showDLblsOverMax val="0"/>
  </c:chart>
  <c:spPr>
    <a:solidFill>
      <a:schemeClr val="bg1"/>
    </a:solidFill>
    <a:ln w="9525" cap="flat" cmpd="sng" algn="ctr">
      <a:noFill/>
      <a:round/>
    </a:ln>
    <a:effectLst/>
  </c:spPr>
  <c:txPr>
    <a:bodyPr/>
    <a:lstStyle/>
    <a:p>
      <a:pPr>
        <a:defRPr sz="1000">
          <a:latin typeface="Georgia" panose="02040502050405020303" pitchFamily="18" charset="0"/>
        </a:defRPr>
      </a:pPr>
      <a:endParaRPr lang="en-US"/>
    </a:p>
  </c:txPr>
  <c:externalData r:id="rId1">
    <c:autoUpdate val="0"/>
  </c:externalData>
  <c:userShapes r:id="rId2"/>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Georgia" panose="02040502050405020303" pitchFamily="18" charset="0"/>
                <a:ea typeface="+mn-ea"/>
                <a:cs typeface="+mn-cs"/>
              </a:defRPr>
            </a:pPr>
            <a:r>
              <a:rPr lang="en-US" sz="1400"/>
              <a:t>Projected Tax</a:t>
            </a:r>
            <a:r>
              <a:rPr lang="en-US" sz="1400" baseline="0"/>
              <a:t> Revenues</a:t>
            </a:r>
            <a:endParaRPr lang="en-US" sz="1400"/>
          </a:p>
        </c:rich>
      </c:tx>
      <c:layout>
        <c:manualLayout>
          <c:xMode val="edge"/>
          <c:yMode val="edge"/>
          <c:x val="3.7938063085625751E-2"/>
          <c:y val="2.359274858084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Georgia" panose="02040502050405020303" pitchFamily="18" charset="0"/>
              <a:ea typeface="+mn-ea"/>
              <a:cs typeface="+mn-cs"/>
            </a:defRPr>
          </a:pPr>
          <a:endParaRPr lang="en-US"/>
        </a:p>
      </c:txPr>
    </c:title>
    <c:autoTitleDeleted val="0"/>
    <c:plotArea>
      <c:layout>
        <c:manualLayout>
          <c:layoutTarget val="inner"/>
          <c:xMode val="edge"/>
          <c:yMode val="edge"/>
          <c:x val="6.6093780262200044E-2"/>
          <c:y val="0.1441124576409081"/>
          <c:w val="0.71978723171976999"/>
          <c:h val="0.79234167971640612"/>
        </c:manualLayout>
      </c:layout>
      <c:lineChart>
        <c:grouping val="standard"/>
        <c:varyColors val="0"/>
        <c:ser>
          <c:idx val="1"/>
          <c:order val="0"/>
          <c:tx>
            <c:strRef>
              <c:f>current_projections!$A$50</c:f>
              <c:strCache>
                <c:ptCount val="1"/>
                <c:pt idx="0">
                  <c:v>Corporate Taxes</c:v>
                </c:pt>
              </c:strCache>
            </c:strRef>
          </c:tx>
          <c:spPr>
            <a:ln w="28575" cap="rnd">
              <a:solidFill>
                <a:schemeClr val="tx2">
                  <a:lumMod val="40000"/>
                  <a:lumOff val="60000"/>
                </a:schemeClr>
              </a:solidFill>
              <a:round/>
            </a:ln>
            <a:effectLst/>
          </c:spPr>
          <c:marker>
            <c:symbol val="none"/>
          </c:marker>
          <c:cat>
            <c:numRef>
              <c:f>current_projections!$B$2:$BY$2</c:f>
              <c:numCache>
                <c:formatCode>mmm"-"yyyy</c:formatCode>
                <c:ptCount val="76"/>
                <c:pt idx="0">
                  <c:v>40268</c:v>
                </c:pt>
                <c:pt idx="1">
                  <c:v>40359</c:v>
                </c:pt>
                <c:pt idx="2">
                  <c:v>40451</c:v>
                </c:pt>
                <c:pt idx="3">
                  <c:v>40543</c:v>
                </c:pt>
                <c:pt idx="4">
                  <c:v>40633</c:v>
                </c:pt>
                <c:pt idx="5">
                  <c:v>40724</c:v>
                </c:pt>
                <c:pt idx="6">
                  <c:v>40816</c:v>
                </c:pt>
                <c:pt idx="7">
                  <c:v>40908</c:v>
                </c:pt>
                <c:pt idx="8">
                  <c:v>40999</c:v>
                </c:pt>
                <c:pt idx="9">
                  <c:v>41090</c:v>
                </c:pt>
                <c:pt idx="10">
                  <c:v>41182</c:v>
                </c:pt>
                <c:pt idx="11">
                  <c:v>41274</c:v>
                </c:pt>
                <c:pt idx="12">
                  <c:v>41364</c:v>
                </c:pt>
                <c:pt idx="13">
                  <c:v>41455</c:v>
                </c:pt>
                <c:pt idx="14">
                  <c:v>41547</c:v>
                </c:pt>
                <c:pt idx="15">
                  <c:v>41639</c:v>
                </c:pt>
                <c:pt idx="16">
                  <c:v>41729</c:v>
                </c:pt>
                <c:pt idx="17">
                  <c:v>41820</c:v>
                </c:pt>
                <c:pt idx="18">
                  <c:v>41912</c:v>
                </c:pt>
                <c:pt idx="19">
                  <c:v>42004</c:v>
                </c:pt>
                <c:pt idx="20">
                  <c:v>42094</c:v>
                </c:pt>
                <c:pt idx="21">
                  <c:v>42185</c:v>
                </c:pt>
                <c:pt idx="22">
                  <c:v>42277</c:v>
                </c:pt>
                <c:pt idx="23">
                  <c:v>42369</c:v>
                </c:pt>
                <c:pt idx="24">
                  <c:v>42460</c:v>
                </c:pt>
                <c:pt idx="25">
                  <c:v>42551</c:v>
                </c:pt>
                <c:pt idx="26">
                  <c:v>42643</c:v>
                </c:pt>
                <c:pt idx="27">
                  <c:v>42735</c:v>
                </c:pt>
                <c:pt idx="28">
                  <c:v>42825</c:v>
                </c:pt>
                <c:pt idx="29">
                  <c:v>42916</c:v>
                </c:pt>
                <c:pt idx="30">
                  <c:v>43008</c:v>
                </c:pt>
                <c:pt idx="31">
                  <c:v>43100</c:v>
                </c:pt>
                <c:pt idx="32">
                  <c:v>43190</c:v>
                </c:pt>
                <c:pt idx="33">
                  <c:v>43281</c:v>
                </c:pt>
                <c:pt idx="34">
                  <c:v>43373</c:v>
                </c:pt>
                <c:pt idx="35">
                  <c:v>43465</c:v>
                </c:pt>
                <c:pt idx="36">
                  <c:v>43555</c:v>
                </c:pt>
                <c:pt idx="37">
                  <c:v>43646</c:v>
                </c:pt>
                <c:pt idx="38">
                  <c:v>43738</c:v>
                </c:pt>
                <c:pt idx="39">
                  <c:v>43830</c:v>
                </c:pt>
                <c:pt idx="40">
                  <c:v>43921</c:v>
                </c:pt>
                <c:pt idx="41">
                  <c:v>44012</c:v>
                </c:pt>
                <c:pt idx="42">
                  <c:v>44104</c:v>
                </c:pt>
                <c:pt idx="43">
                  <c:v>44195</c:v>
                </c:pt>
                <c:pt idx="44">
                  <c:v>44285</c:v>
                </c:pt>
                <c:pt idx="45">
                  <c:v>44377</c:v>
                </c:pt>
                <c:pt idx="46">
                  <c:v>44469</c:v>
                </c:pt>
                <c:pt idx="47">
                  <c:v>44560</c:v>
                </c:pt>
                <c:pt idx="48">
                  <c:v>44650</c:v>
                </c:pt>
                <c:pt idx="49">
                  <c:v>44742</c:v>
                </c:pt>
                <c:pt idx="50">
                  <c:v>44834</c:v>
                </c:pt>
                <c:pt idx="51">
                  <c:v>44925</c:v>
                </c:pt>
                <c:pt idx="52">
                  <c:v>45015</c:v>
                </c:pt>
                <c:pt idx="53">
                  <c:v>45107</c:v>
                </c:pt>
                <c:pt idx="54">
                  <c:v>45199</c:v>
                </c:pt>
                <c:pt idx="55">
                  <c:v>45290</c:v>
                </c:pt>
                <c:pt idx="56">
                  <c:v>45381</c:v>
                </c:pt>
                <c:pt idx="57">
                  <c:v>45473</c:v>
                </c:pt>
                <c:pt idx="58">
                  <c:v>45565</c:v>
                </c:pt>
                <c:pt idx="59">
                  <c:v>45656</c:v>
                </c:pt>
                <c:pt idx="60">
                  <c:v>45746</c:v>
                </c:pt>
                <c:pt idx="61">
                  <c:v>45838</c:v>
                </c:pt>
                <c:pt idx="62">
                  <c:v>45930</c:v>
                </c:pt>
                <c:pt idx="63">
                  <c:v>46021</c:v>
                </c:pt>
                <c:pt idx="64">
                  <c:v>46111</c:v>
                </c:pt>
                <c:pt idx="65">
                  <c:v>46203</c:v>
                </c:pt>
                <c:pt idx="66">
                  <c:v>46295</c:v>
                </c:pt>
                <c:pt idx="67">
                  <c:v>46386</c:v>
                </c:pt>
                <c:pt idx="68">
                  <c:v>46476</c:v>
                </c:pt>
                <c:pt idx="69">
                  <c:v>46568</c:v>
                </c:pt>
                <c:pt idx="70">
                  <c:v>46660</c:v>
                </c:pt>
                <c:pt idx="71">
                  <c:v>46751</c:v>
                </c:pt>
                <c:pt idx="72">
                  <c:v>46842</c:v>
                </c:pt>
                <c:pt idx="73">
                  <c:v>46934</c:v>
                </c:pt>
                <c:pt idx="74">
                  <c:v>47026</c:v>
                </c:pt>
                <c:pt idx="75">
                  <c:v>47117</c:v>
                </c:pt>
              </c:numCache>
            </c:numRef>
          </c:cat>
          <c:val>
            <c:numRef>
              <c:f>current_projections!$B$70:$BY$70</c:f>
              <c:numCache>
                <c:formatCode>0</c:formatCode>
                <c:ptCount val="76"/>
                <c:pt idx="0">
                  <c:v>1.7430407434075565</c:v>
                </c:pt>
                <c:pt idx="1">
                  <c:v>1.7586643530460067</c:v>
                </c:pt>
                <c:pt idx="2">
                  <c:v>1.8527974323437155</c:v>
                </c:pt>
                <c:pt idx="3">
                  <c:v>1.9132853918429482</c:v>
                </c:pt>
                <c:pt idx="4">
                  <c:v>1.8670923340616781</c:v>
                </c:pt>
                <c:pt idx="5">
                  <c:v>1.8417418463881465</c:v>
                </c:pt>
                <c:pt idx="6">
                  <c:v>1.6463676652620913</c:v>
                </c:pt>
                <c:pt idx="7">
                  <c:v>1.8788972240686228</c:v>
                </c:pt>
                <c:pt idx="8">
                  <c:v>1.9981522865454004</c:v>
                </c:pt>
                <c:pt idx="9">
                  <c:v>2.0709125016251555</c:v>
                </c:pt>
                <c:pt idx="10">
                  <c:v>2.1036832910956376</c:v>
                </c:pt>
                <c:pt idx="11">
                  <c:v>2.0954954183961023</c:v>
                </c:pt>
                <c:pt idx="12">
                  <c:v>2.1774816531479337</c:v>
                </c:pt>
                <c:pt idx="13">
                  <c:v>2.147506596385361</c:v>
                </c:pt>
                <c:pt idx="14">
                  <c:v>2.1657457251894803</c:v>
                </c:pt>
                <c:pt idx="15">
                  <c:v>2.1547611382009122</c:v>
                </c:pt>
                <c:pt idx="16">
                  <c:v>2.3721123318267661</c:v>
                </c:pt>
                <c:pt idx="17">
                  <c:v>2.4435033111822699</c:v>
                </c:pt>
                <c:pt idx="18">
                  <c:v>2.2364812243930521</c:v>
                </c:pt>
                <c:pt idx="19">
                  <c:v>2.2518709532752195</c:v>
                </c:pt>
                <c:pt idx="20">
                  <c:v>2.3232649245425812</c:v>
                </c:pt>
                <c:pt idx="21">
                  <c:v>2.3154220609945506</c:v>
                </c:pt>
                <c:pt idx="22">
                  <c:v>2.1357147143379285</c:v>
                </c:pt>
                <c:pt idx="23">
                  <c:v>1.9504859870112887</c:v>
                </c:pt>
                <c:pt idx="24">
                  <c:v>2.0880977342727238</c:v>
                </c:pt>
                <c:pt idx="25">
                  <c:v>2.0680553841862159</c:v>
                </c:pt>
                <c:pt idx="26">
                  <c:v>2.1968552522394096</c:v>
                </c:pt>
                <c:pt idx="27">
                  <c:v>2.0469777440566514</c:v>
                </c:pt>
                <c:pt idx="28">
                  <c:v>1.8160374896934655</c:v>
                </c:pt>
                <c:pt idx="29">
                  <c:v>1.8378953567056322</c:v>
                </c:pt>
                <c:pt idx="30">
                  <c:v>1.8643972616027078</c:v>
                </c:pt>
                <c:pt idx="31">
                  <c:v>1.6831553363789471</c:v>
                </c:pt>
                <c:pt idx="32">
                  <c:v>1.0578314455366498</c:v>
                </c:pt>
                <c:pt idx="33">
                  <c:v>1.039088347016297</c:v>
                </c:pt>
                <c:pt idx="34">
                  <c:v>0.97888004167597775</c:v>
                </c:pt>
                <c:pt idx="35">
                  <c:v>0.9228229861288989</c:v>
                </c:pt>
                <c:pt idx="36">
                  <c:v>0.98330340579480369</c:v>
                </c:pt>
                <c:pt idx="37">
                  <c:v>1.048280929465494</c:v>
                </c:pt>
                <c:pt idx="38">
                  <c:v>1.1179582902675103</c:v>
                </c:pt>
                <c:pt idx="39">
                  <c:v>1.192670862257625</c:v>
                </c:pt>
                <c:pt idx="40">
                  <c:v>1.2272300149899271</c:v>
                </c:pt>
                <c:pt idx="41">
                  <c:v>1.2636191924618878</c:v>
                </c:pt>
                <c:pt idx="42">
                  <c:v>1.3012774726856184</c:v>
                </c:pt>
                <c:pt idx="43">
                  <c:v>1.3402837527847802</c:v>
                </c:pt>
                <c:pt idx="44">
                  <c:v>1.3436032495370664</c:v>
                </c:pt>
                <c:pt idx="45">
                  <c:v>1.3477283868400536</c:v>
                </c:pt>
                <c:pt idx="46">
                  <c:v>1.3519800547768972</c:v>
                </c:pt>
                <c:pt idx="47">
                  <c:v>1.3562518551232561</c:v>
                </c:pt>
                <c:pt idx="48">
                  <c:v>1.3652639731424681</c:v>
                </c:pt>
                <c:pt idx="49">
                  <c:v>1.3751496352536805</c:v>
                </c:pt>
                <c:pt idx="50">
                  <c:v>1.3849867992727256</c:v>
                </c:pt>
                <c:pt idx="51">
                  <c:v>1.394821781168708</c:v>
                </c:pt>
                <c:pt idx="52">
                  <c:v>1.4117739624508672</c:v>
                </c:pt>
                <c:pt idx="53">
                  <c:v>1.4296824114907498</c:v>
                </c:pt>
                <c:pt idx="54">
                  <c:v>1.4475814178496595</c:v>
                </c:pt>
                <c:pt idx="55">
                  <c:v>1.465635558031497</c:v>
                </c:pt>
                <c:pt idx="56">
                  <c:v>1.4793102847976403</c:v>
                </c:pt>
                <c:pt idx="57">
                  <c:v>1.4938113579323542</c:v>
                </c:pt>
                <c:pt idx="58">
                  <c:v>1.5083500030257577</c:v>
                </c:pt>
                <c:pt idx="59">
                  <c:v>1.5228303125818932</c:v>
                </c:pt>
                <c:pt idx="60">
                  <c:v>1.5286305661413953</c:v>
                </c:pt>
                <c:pt idx="61">
                  <c:v>1.5353191627654867</c:v>
                </c:pt>
                <c:pt idx="62">
                  <c:v>1.5425144388748231</c:v>
                </c:pt>
                <c:pt idx="63">
                  <c:v>1.5499123433517048</c:v>
                </c:pt>
                <c:pt idx="64">
                  <c:v>1.5309943547337204</c:v>
                </c:pt>
                <c:pt idx="65">
                  <c:v>1.5130003111443453</c:v>
                </c:pt>
                <c:pt idx="66">
                  <c:v>1.4950436962228388</c:v>
                </c:pt>
                <c:pt idx="67">
                  <c:v>1.4770148479506036</c:v>
                </c:pt>
                <c:pt idx="68">
                  <c:v>1.4422457446694812</c:v>
                </c:pt>
                <c:pt idx="69">
                  <c:v>1.4087622803975473</c:v>
                </c:pt>
                <c:pt idx="70">
                  <c:v>1.3760902410897113</c:v>
                </c:pt>
                <c:pt idx="71">
                  <c:v>1.3443057249342465</c:v>
                </c:pt>
                <c:pt idx="72">
                  <c:v>1.3413196939248337</c:v>
                </c:pt>
                <c:pt idx="73">
                  <c:v>1.3389600449038854</c:v>
                </c:pt>
                <c:pt idx="74">
                  <c:v>1.3366045469764665</c:v>
                </c:pt>
                <c:pt idx="75">
                  <c:v>1.3342631050525107</c:v>
                </c:pt>
              </c:numCache>
            </c:numRef>
          </c:val>
          <c:smooth val="0"/>
          <c:extLst>
            <c:ext xmlns:c16="http://schemas.microsoft.com/office/drawing/2014/chart" uri="{C3380CC4-5D6E-409C-BE32-E72D297353CC}">
              <c16:uniqueId val="{00000000-5D85-4E85-BB56-6BF9BCD9845B}"/>
            </c:ext>
          </c:extLst>
        </c:ser>
        <c:ser>
          <c:idx val="0"/>
          <c:order val="1"/>
          <c:tx>
            <c:strRef>
              <c:f>current_projections!$A$49</c:f>
              <c:strCache>
                <c:ptCount val="1"/>
                <c:pt idx="0">
                  <c:v>Taxes on Production and Imports</c:v>
                </c:pt>
              </c:strCache>
            </c:strRef>
          </c:tx>
          <c:spPr>
            <a:ln w="28575" cap="rnd">
              <a:solidFill>
                <a:schemeClr val="accent1"/>
              </a:solidFill>
              <a:round/>
            </a:ln>
            <a:effectLst/>
          </c:spPr>
          <c:marker>
            <c:symbol val="none"/>
          </c:marker>
          <c:cat>
            <c:numRef>
              <c:f>current_projections!$B$2:$BY$2</c:f>
              <c:numCache>
                <c:formatCode>mmm"-"yyyy</c:formatCode>
                <c:ptCount val="76"/>
                <c:pt idx="0">
                  <c:v>40268</c:v>
                </c:pt>
                <c:pt idx="1">
                  <c:v>40359</c:v>
                </c:pt>
                <c:pt idx="2">
                  <c:v>40451</c:v>
                </c:pt>
                <c:pt idx="3">
                  <c:v>40543</c:v>
                </c:pt>
                <c:pt idx="4">
                  <c:v>40633</c:v>
                </c:pt>
                <c:pt idx="5">
                  <c:v>40724</c:v>
                </c:pt>
                <c:pt idx="6">
                  <c:v>40816</c:v>
                </c:pt>
                <c:pt idx="7">
                  <c:v>40908</c:v>
                </c:pt>
                <c:pt idx="8">
                  <c:v>40999</c:v>
                </c:pt>
                <c:pt idx="9">
                  <c:v>41090</c:v>
                </c:pt>
                <c:pt idx="10">
                  <c:v>41182</c:v>
                </c:pt>
                <c:pt idx="11">
                  <c:v>41274</c:v>
                </c:pt>
                <c:pt idx="12">
                  <c:v>41364</c:v>
                </c:pt>
                <c:pt idx="13">
                  <c:v>41455</c:v>
                </c:pt>
                <c:pt idx="14">
                  <c:v>41547</c:v>
                </c:pt>
                <c:pt idx="15">
                  <c:v>41639</c:v>
                </c:pt>
                <c:pt idx="16">
                  <c:v>41729</c:v>
                </c:pt>
                <c:pt idx="17">
                  <c:v>41820</c:v>
                </c:pt>
                <c:pt idx="18">
                  <c:v>41912</c:v>
                </c:pt>
                <c:pt idx="19">
                  <c:v>42004</c:v>
                </c:pt>
                <c:pt idx="20">
                  <c:v>42094</c:v>
                </c:pt>
                <c:pt idx="21">
                  <c:v>42185</c:v>
                </c:pt>
                <c:pt idx="22">
                  <c:v>42277</c:v>
                </c:pt>
                <c:pt idx="23">
                  <c:v>42369</c:v>
                </c:pt>
                <c:pt idx="24">
                  <c:v>42460</c:v>
                </c:pt>
                <c:pt idx="25">
                  <c:v>42551</c:v>
                </c:pt>
                <c:pt idx="26">
                  <c:v>42643</c:v>
                </c:pt>
                <c:pt idx="27">
                  <c:v>42735</c:v>
                </c:pt>
                <c:pt idx="28">
                  <c:v>42825</c:v>
                </c:pt>
                <c:pt idx="29">
                  <c:v>42916</c:v>
                </c:pt>
                <c:pt idx="30">
                  <c:v>43008</c:v>
                </c:pt>
                <c:pt idx="31">
                  <c:v>43100</c:v>
                </c:pt>
                <c:pt idx="32">
                  <c:v>43190</c:v>
                </c:pt>
                <c:pt idx="33">
                  <c:v>43281</c:v>
                </c:pt>
                <c:pt idx="34">
                  <c:v>43373</c:v>
                </c:pt>
                <c:pt idx="35">
                  <c:v>43465</c:v>
                </c:pt>
                <c:pt idx="36">
                  <c:v>43555</c:v>
                </c:pt>
                <c:pt idx="37">
                  <c:v>43646</c:v>
                </c:pt>
                <c:pt idx="38">
                  <c:v>43738</c:v>
                </c:pt>
                <c:pt idx="39">
                  <c:v>43830</c:v>
                </c:pt>
                <c:pt idx="40">
                  <c:v>43921</c:v>
                </c:pt>
                <c:pt idx="41">
                  <c:v>44012</c:v>
                </c:pt>
                <c:pt idx="42">
                  <c:v>44104</c:v>
                </c:pt>
                <c:pt idx="43">
                  <c:v>44195</c:v>
                </c:pt>
                <c:pt idx="44">
                  <c:v>44285</c:v>
                </c:pt>
                <c:pt idx="45">
                  <c:v>44377</c:v>
                </c:pt>
                <c:pt idx="46">
                  <c:v>44469</c:v>
                </c:pt>
                <c:pt idx="47">
                  <c:v>44560</c:v>
                </c:pt>
                <c:pt idx="48">
                  <c:v>44650</c:v>
                </c:pt>
                <c:pt idx="49">
                  <c:v>44742</c:v>
                </c:pt>
                <c:pt idx="50">
                  <c:v>44834</c:v>
                </c:pt>
                <c:pt idx="51">
                  <c:v>44925</c:v>
                </c:pt>
                <c:pt idx="52">
                  <c:v>45015</c:v>
                </c:pt>
                <c:pt idx="53">
                  <c:v>45107</c:v>
                </c:pt>
                <c:pt idx="54">
                  <c:v>45199</c:v>
                </c:pt>
                <c:pt idx="55">
                  <c:v>45290</c:v>
                </c:pt>
                <c:pt idx="56">
                  <c:v>45381</c:v>
                </c:pt>
                <c:pt idx="57">
                  <c:v>45473</c:v>
                </c:pt>
                <c:pt idx="58">
                  <c:v>45565</c:v>
                </c:pt>
                <c:pt idx="59">
                  <c:v>45656</c:v>
                </c:pt>
                <c:pt idx="60">
                  <c:v>45746</c:v>
                </c:pt>
                <c:pt idx="61">
                  <c:v>45838</c:v>
                </c:pt>
                <c:pt idx="62">
                  <c:v>45930</c:v>
                </c:pt>
                <c:pt idx="63">
                  <c:v>46021</c:v>
                </c:pt>
                <c:pt idx="64">
                  <c:v>46111</c:v>
                </c:pt>
                <c:pt idx="65">
                  <c:v>46203</c:v>
                </c:pt>
                <c:pt idx="66">
                  <c:v>46295</c:v>
                </c:pt>
                <c:pt idx="67">
                  <c:v>46386</c:v>
                </c:pt>
                <c:pt idx="68">
                  <c:v>46476</c:v>
                </c:pt>
                <c:pt idx="69">
                  <c:v>46568</c:v>
                </c:pt>
                <c:pt idx="70">
                  <c:v>46660</c:v>
                </c:pt>
                <c:pt idx="71">
                  <c:v>46751</c:v>
                </c:pt>
                <c:pt idx="72">
                  <c:v>46842</c:v>
                </c:pt>
                <c:pt idx="73">
                  <c:v>46934</c:v>
                </c:pt>
                <c:pt idx="74">
                  <c:v>47026</c:v>
                </c:pt>
                <c:pt idx="75">
                  <c:v>47117</c:v>
                </c:pt>
              </c:numCache>
            </c:numRef>
          </c:cat>
          <c:val>
            <c:numRef>
              <c:f>current_projections!$B$69:$BY$69</c:f>
              <c:numCache>
                <c:formatCode>0</c:formatCode>
                <c:ptCount val="76"/>
                <c:pt idx="0">
                  <c:v>6.7242245982039757</c:v>
                </c:pt>
                <c:pt idx="1">
                  <c:v>6.74389157248042</c:v>
                </c:pt>
                <c:pt idx="2">
                  <c:v>6.7182143117659932</c:v>
                </c:pt>
                <c:pt idx="3">
                  <c:v>6.6892814025510479</c:v>
                </c:pt>
                <c:pt idx="4">
                  <c:v>6.7552892226772556</c:v>
                </c:pt>
                <c:pt idx="5">
                  <c:v>6.7474606677766147</c:v>
                </c:pt>
                <c:pt idx="6">
                  <c:v>6.6938602736036019</c:v>
                </c:pt>
                <c:pt idx="7">
                  <c:v>6.6654005634159477</c:v>
                </c:pt>
                <c:pt idx="8">
                  <c:v>6.6948401353325266</c:v>
                </c:pt>
                <c:pt idx="9">
                  <c:v>6.6603517765271825</c:v>
                </c:pt>
                <c:pt idx="10">
                  <c:v>6.6124547892626033</c:v>
                </c:pt>
                <c:pt idx="11">
                  <c:v>6.6569268104823678</c:v>
                </c:pt>
                <c:pt idx="12">
                  <c:v>6.7303978370027044</c:v>
                </c:pt>
                <c:pt idx="13">
                  <c:v>6.7358260357376825</c:v>
                </c:pt>
                <c:pt idx="14">
                  <c:v>6.7370182862772783</c:v>
                </c:pt>
                <c:pt idx="15">
                  <c:v>6.700774449602239</c:v>
                </c:pt>
                <c:pt idx="16">
                  <c:v>6.794754106028801</c:v>
                </c:pt>
                <c:pt idx="17">
                  <c:v>6.7727163171848641</c:v>
                </c:pt>
                <c:pt idx="18">
                  <c:v>6.7167800990981839</c:v>
                </c:pt>
                <c:pt idx="19">
                  <c:v>6.7197354037615273</c:v>
                </c:pt>
                <c:pt idx="20">
                  <c:v>6.6843253349953251</c:v>
                </c:pt>
                <c:pt idx="21">
                  <c:v>6.6477144879893313</c:v>
                </c:pt>
                <c:pt idx="22">
                  <c:v>6.620988374947494</c:v>
                </c:pt>
                <c:pt idx="23">
                  <c:v>6.670880006973805</c:v>
                </c:pt>
                <c:pt idx="24">
                  <c:v>6.6706139898202528</c:v>
                </c:pt>
                <c:pt idx="25">
                  <c:v>6.6097303212862171</c:v>
                </c:pt>
                <c:pt idx="26">
                  <c:v>6.6363114108810821</c:v>
                </c:pt>
                <c:pt idx="27">
                  <c:v>6.637792952284606</c:v>
                </c:pt>
                <c:pt idx="28">
                  <c:v>6.6092283928068225</c:v>
                </c:pt>
                <c:pt idx="29">
                  <c:v>6.6144603829723492</c:v>
                </c:pt>
                <c:pt idx="30">
                  <c:v>6.589204670182407</c:v>
                </c:pt>
                <c:pt idx="31">
                  <c:v>6.5843745903044608</c:v>
                </c:pt>
                <c:pt idx="32">
                  <c:v>6.6733196946260165</c:v>
                </c:pt>
                <c:pt idx="33">
                  <c:v>6.6315402524200469</c:v>
                </c:pt>
                <c:pt idx="34">
                  <c:v>6.6801631051741399</c:v>
                </c:pt>
                <c:pt idx="35">
                  <c:v>6.7339773815839914</c:v>
                </c:pt>
                <c:pt idx="36">
                  <c:v>6.5136175424932263</c:v>
                </c:pt>
                <c:pt idx="37">
                  <c:v>6.303675637207407</c:v>
                </c:pt>
                <c:pt idx="38">
                  <c:v>6.1027170597801614</c:v>
                </c:pt>
                <c:pt idx="39">
                  <c:v>5.9101663549018655</c:v>
                </c:pt>
                <c:pt idx="40">
                  <c:v>6.0937792358119625</c:v>
                </c:pt>
                <c:pt idx="41">
                  <c:v>6.2872193716638174</c:v>
                </c:pt>
                <c:pt idx="42">
                  <c:v>6.4877478731246523</c:v>
                </c:pt>
                <c:pt idx="43">
                  <c:v>6.6957997633721522</c:v>
                </c:pt>
                <c:pt idx="44">
                  <c:v>6.6951218553746425</c:v>
                </c:pt>
                <c:pt idx="45">
                  <c:v>6.6984073056975086</c:v>
                </c:pt>
                <c:pt idx="46">
                  <c:v>6.702258841710985</c:v>
                </c:pt>
                <c:pt idx="47">
                  <c:v>6.7061458187054548</c:v>
                </c:pt>
                <c:pt idx="48">
                  <c:v>6.6927975786973359</c:v>
                </c:pt>
                <c:pt idx="49">
                  <c:v>6.6834304142098215</c:v>
                </c:pt>
                <c:pt idx="50">
                  <c:v>6.6734977663715025</c:v>
                </c:pt>
                <c:pt idx="51">
                  <c:v>6.663233287929816</c:v>
                </c:pt>
                <c:pt idx="52">
                  <c:v>6.6573016920978478</c:v>
                </c:pt>
                <c:pt idx="53">
                  <c:v>6.6548675693652672</c:v>
                </c:pt>
                <c:pt idx="54">
                  <c:v>6.6513471491399345</c:v>
                </c:pt>
                <c:pt idx="55">
                  <c:v>6.6475158443998845</c:v>
                </c:pt>
                <c:pt idx="56">
                  <c:v>6.6194346248328566</c:v>
                </c:pt>
                <c:pt idx="57">
                  <c:v>6.5945567553245104</c:v>
                </c:pt>
                <c:pt idx="58">
                  <c:v>6.5693169240871754</c:v>
                </c:pt>
                <c:pt idx="59">
                  <c:v>6.5433150454998259</c:v>
                </c:pt>
                <c:pt idx="60">
                  <c:v>6.513921437648901</c:v>
                </c:pt>
                <c:pt idx="61">
                  <c:v>6.4883206808715004</c:v>
                </c:pt>
                <c:pt idx="62">
                  <c:v>6.464821422320763</c:v>
                </c:pt>
                <c:pt idx="63">
                  <c:v>6.4421093266549141</c:v>
                </c:pt>
                <c:pt idx="64">
                  <c:v>6.4247280758326175</c:v>
                </c:pt>
                <c:pt idx="65">
                  <c:v>6.4103299945569097</c:v>
                </c:pt>
                <c:pt idx="66">
                  <c:v>6.3952196250807578</c:v>
                </c:pt>
                <c:pt idx="67">
                  <c:v>6.378912523560575</c:v>
                </c:pt>
                <c:pt idx="68">
                  <c:v>6.3316635567049051</c:v>
                </c:pt>
                <c:pt idx="69">
                  <c:v>6.2868493949151141</c:v>
                </c:pt>
                <c:pt idx="70">
                  <c:v>6.2425069563421935</c:v>
                </c:pt>
                <c:pt idx="71">
                  <c:v>6.199075794534437</c:v>
                </c:pt>
                <c:pt idx="72">
                  <c:v>6.1375316954582289</c:v>
                </c:pt>
                <c:pt idx="73">
                  <c:v>6.0794125118449909</c:v>
                </c:pt>
                <c:pt idx="74">
                  <c:v>6.0218436862048721</c:v>
                </c:pt>
                <c:pt idx="75">
                  <c:v>5.9648643197900775</c:v>
                </c:pt>
              </c:numCache>
            </c:numRef>
          </c:val>
          <c:smooth val="0"/>
          <c:extLst>
            <c:ext xmlns:c16="http://schemas.microsoft.com/office/drawing/2014/chart" uri="{C3380CC4-5D6E-409C-BE32-E72D297353CC}">
              <c16:uniqueId val="{00000001-5D85-4E85-BB56-6BF9BCD9845B}"/>
            </c:ext>
          </c:extLst>
        </c:ser>
        <c:ser>
          <c:idx val="2"/>
          <c:order val="2"/>
          <c:tx>
            <c:v>Income Taxes</c:v>
          </c:tx>
          <c:spPr>
            <a:ln w="28575" cap="rnd">
              <a:solidFill>
                <a:schemeClr val="accent3"/>
              </a:solidFill>
              <a:round/>
            </a:ln>
            <a:effectLst/>
          </c:spPr>
          <c:marker>
            <c:symbol val="none"/>
          </c:marker>
          <c:cat>
            <c:numRef>
              <c:f>current_projections!$B$2:$BY$2</c:f>
              <c:numCache>
                <c:formatCode>mmm"-"yyyy</c:formatCode>
                <c:ptCount val="76"/>
                <c:pt idx="0">
                  <c:v>40268</c:v>
                </c:pt>
                <c:pt idx="1">
                  <c:v>40359</c:v>
                </c:pt>
                <c:pt idx="2">
                  <c:v>40451</c:v>
                </c:pt>
                <c:pt idx="3">
                  <c:v>40543</c:v>
                </c:pt>
                <c:pt idx="4">
                  <c:v>40633</c:v>
                </c:pt>
                <c:pt idx="5">
                  <c:v>40724</c:v>
                </c:pt>
                <c:pt idx="6">
                  <c:v>40816</c:v>
                </c:pt>
                <c:pt idx="7">
                  <c:v>40908</c:v>
                </c:pt>
                <c:pt idx="8">
                  <c:v>40999</c:v>
                </c:pt>
                <c:pt idx="9">
                  <c:v>41090</c:v>
                </c:pt>
                <c:pt idx="10">
                  <c:v>41182</c:v>
                </c:pt>
                <c:pt idx="11">
                  <c:v>41274</c:v>
                </c:pt>
                <c:pt idx="12">
                  <c:v>41364</c:v>
                </c:pt>
                <c:pt idx="13">
                  <c:v>41455</c:v>
                </c:pt>
                <c:pt idx="14">
                  <c:v>41547</c:v>
                </c:pt>
                <c:pt idx="15">
                  <c:v>41639</c:v>
                </c:pt>
                <c:pt idx="16">
                  <c:v>41729</c:v>
                </c:pt>
                <c:pt idx="17">
                  <c:v>41820</c:v>
                </c:pt>
                <c:pt idx="18">
                  <c:v>41912</c:v>
                </c:pt>
                <c:pt idx="19">
                  <c:v>42004</c:v>
                </c:pt>
                <c:pt idx="20">
                  <c:v>42094</c:v>
                </c:pt>
                <c:pt idx="21">
                  <c:v>42185</c:v>
                </c:pt>
                <c:pt idx="22">
                  <c:v>42277</c:v>
                </c:pt>
                <c:pt idx="23">
                  <c:v>42369</c:v>
                </c:pt>
                <c:pt idx="24">
                  <c:v>42460</c:v>
                </c:pt>
                <c:pt idx="25">
                  <c:v>42551</c:v>
                </c:pt>
                <c:pt idx="26">
                  <c:v>42643</c:v>
                </c:pt>
                <c:pt idx="27">
                  <c:v>42735</c:v>
                </c:pt>
                <c:pt idx="28">
                  <c:v>42825</c:v>
                </c:pt>
                <c:pt idx="29">
                  <c:v>42916</c:v>
                </c:pt>
                <c:pt idx="30">
                  <c:v>43008</c:v>
                </c:pt>
                <c:pt idx="31">
                  <c:v>43100</c:v>
                </c:pt>
                <c:pt idx="32">
                  <c:v>43190</c:v>
                </c:pt>
                <c:pt idx="33">
                  <c:v>43281</c:v>
                </c:pt>
                <c:pt idx="34">
                  <c:v>43373</c:v>
                </c:pt>
                <c:pt idx="35">
                  <c:v>43465</c:v>
                </c:pt>
                <c:pt idx="36">
                  <c:v>43555</c:v>
                </c:pt>
                <c:pt idx="37">
                  <c:v>43646</c:v>
                </c:pt>
                <c:pt idx="38">
                  <c:v>43738</c:v>
                </c:pt>
                <c:pt idx="39">
                  <c:v>43830</c:v>
                </c:pt>
                <c:pt idx="40">
                  <c:v>43921</c:v>
                </c:pt>
                <c:pt idx="41">
                  <c:v>44012</c:v>
                </c:pt>
                <c:pt idx="42">
                  <c:v>44104</c:v>
                </c:pt>
                <c:pt idx="43">
                  <c:v>44195</c:v>
                </c:pt>
                <c:pt idx="44">
                  <c:v>44285</c:v>
                </c:pt>
                <c:pt idx="45">
                  <c:v>44377</c:v>
                </c:pt>
                <c:pt idx="46">
                  <c:v>44469</c:v>
                </c:pt>
                <c:pt idx="47">
                  <c:v>44560</c:v>
                </c:pt>
                <c:pt idx="48">
                  <c:v>44650</c:v>
                </c:pt>
                <c:pt idx="49">
                  <c:v>44742</c:v>
                </c:pt>
                <c:pt idx="50">
                  <c:v>44834</c:v>
                </c:pt>
                <c:pt idx="51">
                  <c:v>44925</c:v>
                </c:pt>
                <c:pt idx="52">
                  <c:v>45015</c:v>
                </c:pt>
                <c:pt idx="53">
                  <c:v>45107</c:v>
                </c:pt>
                <c:pt idx="54">
                  <c:v>45199</c:v>
                </c:pt>
                <c:pt idx="55">
                  <c:v>45290</c:v>
                </c:pt>
                <c:pt idx="56">
                  <c:v>45381</c:v>
                </c:pt>
                <c:pt idx="57">
                  <c:v>45473</c:v>
                </c:pt>
                <c:pt idx="58">
                  <c:v>45565</c:v>
                </c:pt>
                <c:pt idx="59">
                  <c:v>45656</c:v>
                </c:pt>
                <c:pt idx="60">
                  <c:v>45746</c:v>
                </c:pt>
                <c:pt idx="61">
                  <c:v>45838</c:v>
                </c:pt>
                <c:pt idx="62">
                  <c:v>45930</c:v>
                </c:pt>
                <c:pt idx="63">
                  <c:v>46021</c:v>
                </c:pt>
                <c:pt idx="64">
                  <c:v>46111</c:v>
                </c:pt>
                <c:pt idx="65">
                  <c:v>46203</c:v>
                </c:pt>
                <c:pt idx="66">
                  <c:v>46295</c:v>
                </c:pt>
                <c:pt idx="67">
                  <c:v>46386</c:v>
                </c:pt>
                <c:pt idx="68">
                  <c:v>46476</c:v>
                </c:pt>
                <c:pt idx="69">
                  <c:v>46568</c:v>
                </c:pt>
                <c:pt idx="70">
                  <c:v>46660</c:v>
                </c:pt>
                <c:pt idx="71">
                  <c:v>46751</c:v>
                </c:pt>
                <c:pt idx="72">
                  <c:v>46842</c:v>
                </c:pt>
                <c:pt idx="73">
                  <c:v>46934</c:v>
                </c:pt>
                <c:pt idx="74">
                  <c:v>47026</c:v>
                </c:pt>
                <c:pt idx="75">
                  <c:v>47117</c:v>
                </c:pt>
              </c:numCache>
            </c:numRef>
          </c:cat>
          <c:val>
            <c:numRef>
              <c:f>current_projections!$B$68:$BY$68</c:f>
              <c:numCache>
                <c:formatCode>0</c:formatCode>
                <c:ptCount val="76"/>
                <c:pt idx="0">
                  <c:v>8.0936595704212912</c:v>
                </c:pt>
                <c:pt idx="1">
                  <c:v>8.1260342621314354</c:v>
                </c:pt>
                <c:pt idx="2">
                  <c:v>8.3283045643538767</c:v>
                </c:pt>
                <c:pt idx="3">
                  <c:v>8.4562490157996955</c:v>
                </c:pt>
                <c:pt idx="4">
                  <c:v>9.3295738528568997</c:v>
                </c:pt>
                <c:pt idx="5">
                  <c:v>9.3274480195144616</c:v>
                </c:pt>
                <c:pt idx="6">
                  <c:v>9.4337444442306584</c:v>
                </c:pt>
                <c:pt idx="7">
                  <c:v>9.3083910992941483</c:v>
                </c:pt>
                <c:pt idx="8">
                  <c:v>9.1624115157492607</c:v>
                </c:pt>
                <c:pt idx="9">
                  <c:v>9.2067383592429568</c:v>
                </c:pt>
                <c:pt idx="10">
                  <c:v>9.285116748271534</c:v>
                </c:pt>
                <c:pt idx="11">
                  <c:v>9.6057803397538954</c:v>
                </c:pt>
                <c:pt idx="12">
                  <c:v>9.9537707609115493</c:v>
                </c:pt>
                <c:pt idx="13">
                  <c:v>10.108847871426081</c:v>
                </c:pt>
                <c:pt idx="14">
                  <c:v>9.9384522248007254</c:v>
                </c:pt>
                <c:pt idx="15">
                  <c:v>9.9378918346201814</c:v>
                </c:pt>
                <c:pt idx="16">
                  <c:v>10.222243011419115</c:v>
                </c:pt>
                <c:pt idx="17">
                  <c:v>10.105705333471061</c:v>
                </c:pt>
                <c:pt idx="18">
                  <c:v>10.147405726926941</c:v>
                </c:pt>
                <c:pt idx="19">
                  <c:v>10.283375844381535</c:v>
                </c:pt>
                <c:pt idx="20">
                  <c:v>10.573498642211636</c:v>
                </c:pt>
                <c:pt idx="21">
                  <c:v>10.646880299429789</c:v>
                </c:pt>
                <c:pt idx="22">
                  <c:v>10.603291673712981</c:v>
                </c:pt>
                <c:pt idx="23">
                  <c:v>10.662838338491042</c:v>
                </c:pt>
                <c:pt idx="24">
                  <c:v>10.429081269589497</c:v>
                </c:pt>
                <c:pt idx="25">
                  <c:v>10.429865831218784</c:v>
                </c:pt>
                <c:pt idx="26">
                  <c:v>10.472031319815317</c:v>
                </c:pt>
                <c:pt idx="27">
                  <c:v>10.455129826336199</c:v>
                </c:pt>
                <c:pt idx="28">
                  <c:v>10.462567710018474</c:v>
                </c:pt>
                <c:pt idx="29">
                  <c:v>10.404409295886691</c:v>
                </c:pt>
                <c:pt idx="30">
                  <c:v>10.457880039411684</c:v>
                </c:pt>
                <c:pt idx="31">
                  <c:v>10.442319910446859</c:v>
                </c:pt>
                <c:pt idx="32">
                  <c:v>10.128736091013423</c:v>
                </c:pt>
                <c:pt idx="33">
                  <c:v>10.029653228770984</c:v>
                </c:pt>
                <c:pt idx="34">
                  <c:v>9.9470140492327701</c:v>
                </c:pt>
                <c:pt idx="35">
                  <c:v>9.8721438592412092</c:v>
                </c:pt>
                <c:pt idx="36">
                  <c:v>9.8852770544120965</c:v>
                </c:pt>
                <c:pt idx="37">
                  <c:v>9.9034660721442336</c:v>
                </c:pt>
                <c:pt idx="38">
                  <c:v>9.9252936443755946</c:v>
                </c:pt>
                <c:pt idx="39">
                  <c:v>9.9505389376197932</c:v>
                </c:pt>
                <c:pt idx="40">
                  <c:v>9.9737795521126262</c:v>
                </c:pt>
                <c:pt idx="41">
                  <c:v>10.003634418999376</c:v>
                </c:pt>
                <c:pt idx="42">
                  <c:v>10.035044720690488</c:v>
                </c:pt>
                <c:pt idx="43">
                  <c:v>10.068249192788878</c:v>
                </c:pt>
                <c:pt idx="44">
                  <c:v>10.059386290435466</c:v>
                </c:pt>
                <c:pt idx="45">
                  <c:v>10.056481372883487</c:v>
                </c:pt>
                <c:pt idx="46">
                  <c:v>10.054424091610123</c:v>
                </c:pt>
                <c:pt idx="47">
                  <c:v>10.052417037063764</c:v>
                </c:pt>
                <c:pt idx="48">
                  <c:v>10.072953129083755</c:v>
                </c:pt>
                <c:pt idx="49">
                  <c:v>10.099506932809485</c:v>
                </c:pt>
                <c:pt idx="50">
                  <c:v>10.125252874958601</c:v>
                </c:pt>
                <c:pt idx="51">
                  <c:v>10.150536463082904</c:v>
                </c:pt>
                <c:pt idx="52">
                  <c:v>10.179714458385801</c:v>
                </c:pt>
                <c:pt idx="53">
                  <c:v>10.214336378003186</c:v>
                </c:pt>
                <c:pt idx="54">
                  <c:v>10.247401073281454</c:v>
                </c:pt>
                <c:pt idx="55">
                  <c:v>10.280089152742185</c:v>
                </c:pt>
                <c:pt idx="56">
                  <c:v>10.306919661820107</c:v>
                </c:pt>
                <c:pt idx="57">
                  <c:v>10.33865629512862</c:v>
                </c:pt>
                <c:pt idx="58">
                  <c:v>10.36977169901413</c:v>
                </c:pt>
                <c:pt idx="59">
                  <c:v>10.399616053841141</c:v>
                </c:pt>
                <c:pt idx="60">
                  <c:v>10.429777228286904</c:v>
                </c:pt>
                <c:pt idx="61">
                  <c:v>10.465930915981572</c:v>
                </c:pt>
                <c:pt idx="62">
                  <c:v>10.505461400788001</c:v>
                </c:pt>
                <c:pt idx="63">
                  <c:v>10.546290517544794</c:v>
                </c:pt>
                <c:pt idx="64">
                  <c:v>10.733103606095874</c:v>
                </c:pt>
                <c:pt idx="65">
                  <c:v>10.928231546705213</c:v>
                </c:pt>
                <c:pt idx="66">
                  <c:v>11.125611630941025</c:v>
                </c:pt>
                <c:pt idx="67">
                  <c:v>11.324368923547341</c:v>
                </c:pt>
                <c:pt idx="68">
                  <c:v>11.465105102457246</c:v>
                </c:pt>
                <c:pt idx="69">
                  <c:v>11.611440869354936</c:v>
                </c:pt>
                <c:pt idx="70">
                  <c:v>11.759935530700202</c:v>
                </c:pt>
                <c:pt idx="71">
                  <c:v>11.9114792911117</c:v>
                </c:pt>
                <c:pt idx="72">
                  <c:v>11.919440007738537</c:v>
                </c:pt>
                <c:pt idx="73">
                  <c:v>11.932929304656765</c:v>
                </c:pt>
                <c:pt idx="74">
                  <c:v>11.946433867487759</c:v>
                </c:pt>
                <c:pt idx="75">
                  <c:v>11.960042564412619</c:v>
                </c:pt>
              </c:numCache>
            </c:numRef>
          </c:val>
          <c:smooth val="0"/>
          <c:extLst>
            <c:ext xmlns:c16="http://schemas.microsoft.com/office/drawing/2014/chart" uri="{C3380CC4-5D6E-409C-BE32-E72D297353CC}">
              <c16:uniqueId val="{00000002-5D85-4E85-BB56-6BF9BCD9845B}"/>
            </c:ext>
          </c:extLst>
        </c:ser>
        <c:ser>
          <c:idx val="3"/>
          <c:order val="3"/>
          <c:tx>
            <c:v>Payroll Taxes</c:v>
          </c:tx>
          <c:spPr>
            <a:ln w="28575" cap="rnd">
              <a:solidFill>
                <a:schemeClr val="accent4"/>
              </a:solidFill>
              <a:round/>
            </a:ln>
            <a:effectLst/>
          </c:spPr>
          <c:marker>
            <c:symbol val="none"/>
          </c:marker>
          <c:cat>
            <c:numRef>
              <c:f>current_projections!$B$2:$BY$2</c:f>
              <c:numCache>
                <c:formatCode>mmm"-"yyyy</c:formatCode>
                <c:ptCount val="76"/>
                <c:pt idx="0">
                  <c:v>40268</c:v>
                </c:pt>
                <c:pt idx="1">
                  <c:v>40359</c:v>
                </c:pt>
                <c:pt idx="2">
                  <c:v>40451</c:v>
                </c:pt>
                <c:pt idx="3">
                  <c:v>40543</c:v>
                </c:pt>
                <c:pt idx="4">
                  <c:v>40633</c:v>
                </c:pt>
                <c:pt idx="5">
                  <c:v>40724</c:v>
                </c:pt>
                <c:pt idx="6">
                  <c:v>40816</c:v>
                </c:pt>
                <c:pt idx="7">
                  <c:v>40908</c:v>
                </c:pt>
                <c:pt idx="8">
                  <c:v>40999</c:v>
                </c:pt>
                <c:pt idx="9">
                  <c:v>41090</c:v>
                </c:pt>
                <c:pt idx="10">
                  <c:v>41182</c:v>
                </c:pt>
                <c:pt idx="11">
                  <c:v>41274</c:v>
                </c:pt>
                <c:pt idx="12">
                  <c:v>41364</c:v>
                </c:pt>
                <c:pt idx="13">
                  <c:v>41455</c:v>
                </c:pt>
                <c:pt idx="14">
                  <c:v>41547</c:v>
                </c:pt>
                <c:pt idx="15">
                  <c:v>41639</c:v>
                </c:pt>
                <c:pt idx="16">
                  <c:v>41729</c:v>
                </c:pt>
                <c:pt idx="17">
                  <c:v>41820</c:v>
                </c:pt>
                <c:pt idx="18">
                  <c:v>41912</c:v>
                </c:pt>
                <c:pt idx="19">
                  <c:v>42004</c:v>
                </c:pt>
                <c:pt idx="20">
                  <c:v>42094</c:v>
                </c:pt>
                <c:pt idx="21">
                  <c:v>42185</c:v>
                </c:pt>
                <c:pt idx="22">
                  <c:v>42277</c:v>
                </c:pt>
                <c:pt idx="23">
                  <c:v>42369</c:v>
                </c:pt>
                <c:pt idx="24">
                  <c:v>42460</c:v>
                </c:pt>
                <c:pt idx="25">
                  <c:v>42551</c:v>
                </c:pt>
                <c:pt idx="26">
                  <c:v>42643</c:v>
                </c:pt>
                <c:pt idx="27">
                  <c:v>42735</c:v>
                </c:pt>
                <c:pt idx="28">
                  <c:v>42825</c:v>
                </c:pt>
                <c:pt idx="29">
                  <c:v>42916</c:v>
                </c:pt>
                <c:pt idx="30">
                  <c:v>43008</c:v>
                </c:pt>
                <c:pt idx="31">
                  <c:v>43100</c:v>
                </c:pt>
                <c:pt idx="32">
                  <c:v>43190</c:v>
                </c:pt>
                <c:pt idx="33">
                  <c:v>43281</c:v>
                </c:pt>
                <c:pt idx="34">
                  <c:v>43373</c:v>
                </c:pt>
                <c:pt idx="35">
                  <c:v>43465</c:v>
                </c:pt>
                <c:pt idx="36">
                  <c:v>43555</c:v>
                </c:pt>
                <c:pt idx="37">
                  <c:v>43646</c:v>
                </c:pt>
                <c:pt idx="38">
                  <c:v>43738</c:v>
                </c:pt>
                <c:pt idx="39">
                  <c:v>43830</c:v>
                </c:pt>
                <c:pt idx="40">
                  <c:v>43921</c:v>
                </c:pt>
                <c:pt idx="41">
                  <c:v>44012</c:v>
                </c:pt>
                <c:pt idx="42">
                  <c:v>44104</c:v>
                </c:pt>
                <c:pt idx="43">
                  <c:v>44195</c:v>
                </c:pt>
                <c:pt idx="44">
                  <c:v>44285</c:v>
                </c:pt>
                <c:pt idx="45">
                  <c:v>44377</c:v>
                </c:pt>
                <c:pt idx="46">
                  <c:v>44469</c:v>
                </c:pt>
                <c:pt idx="47">
                  <c:v>44560</c:v>
                </c:pt>
                <c:pt idx="48">
                  <c:v>44650</c:v>
                </c:pt>
                <c:pt idx="49">
                  <c:v>44742</c:v>
                </c:pt>
                <c:pt idx="50">
                  <c:v>44834</c:v>
                </c:pt>
                <c:pt idx="51">
                  <c:v>44925</c:v>
                </c:pt>
                <c:pt idx="52">
                  <c:v>45015</c:v>
                </c:pt>
                <c:pt idx="53">
                  <c:v>45107</c:v>
                </c:pt>
                <c:pt idx="54">
                  <c:v>45199</c:v>
                </c:pt>
                <c:pt idx="55">
                  <c:v>45290</c:v>
                </c:pt>
                <c:pt idx="56">
                  <c:v>45381</c:v>
                </c:pt>
                <c:pt idx="57">
                  <c:v>45473</c:v>
                </c:pt>
                <c:pt idx="58">
                  <c:v>45565</c:v>
                </c:pt>
                <c:pt idx="59">
                  <c:v>45656</c:v>
                </c:pt>
                <c:pt idx="60">
                  <c:v>45746</c:v>
                </c:pt>
                <c:pt idx="61">
                  <c:v>45838</c:v>
                </c:pt>
                <c:pt idx="62">
                  <c:v>45930</c:v>
                </c:pt>
                <c:pt idx="63">
                  <c:v>46021</c:v>
                </c:pt>
                <c:pt idx="64">
                  <c:v>46111</c:v>
                </c:pt>
                <c:pt idx="65">
                  <c:v>46203</c:v>
                </c:pt>
                <c:pt idx="66">
                  <c:v>46295</c:v>
                </c:pt>
                <c:pt idx="67">
                  <c:v>46386</c:v>
                </c:pt>
                <c:pt idx="68">
                  <c:v>46476</c:v>
                </c:pt>
                <c:pt idx="69">
                  <c:v>46568</c:v>
                </c:pt>
                <c:pt idx="70">
                  <c:v>46660</c:v>
                </c:pt>
                <c:pt idx="71">
                  <c:v>46751</c:v>
                </c:pt>
                <c:pt idx="72">
                  <c:v>46842</c:v>
                </c:pt>
                <c:pt idx="73">
                  <c:v>46934</c:v>
                </c:pt>
                <c:pt idx="74">
                  <c:v>47026</c:v>
                </c:pt>
                <c:pt idx="75">
                  <c:v>47117</c:v>
                </c:pt>
              </c:numCache>
            </c:numRef>
          </c:cat>
          <c:val>
            <c:numRef>
              <c:f>current_projections!$B$72:$BY$72</c:f>
              <c:numCache>
                <c:formatCode>0</c:formatCode>
                <c:ptCount val="76"/>
                <c:pt idx="0">
                  <c:v>6.6135014332875954</c:v>
                </c:pt>
                <c:pt idx="1">
                  <c:v>6.5958287831382609</c:v>
                </c:pt>
                <c:pt idx="2">
                  <c:v>6.5477887784401752</c:v>
                </c:pt>
                <c:pt idx="3">
                  <c:v>6.4924413416618556</c:v>
                </c:pt>
                <c:pt idx="4">
                  <c:v>5.9650132802993632</c:v>
                </c:pt>
                <c:pt idx="5">
                  <c:v>5.9014468063138059</c:v>
                </c:pt>
                <c:pt idx="6">
                  <c:v>5.9190990193626183</c:v>
                </c:pt>
                <c:pt idx="7">
                  <c:v>5.8076156110530812</c:v>
                </c:pt>
                <c:pt idx="8">
                  <c:v>5.8696113559470158</c:v>
                </c:pt>
                <c:pt idx="9">
                  <c:v>5.8487026615404618</c:v>
                </c:pt>
                <c:pt idx="10">
                  <c:v>5.8288020077258071</c:v>
                </c:pt>
                <c:pt idx="11">
                  <c:v>5.9258263086148828</c:v>
                </c:pt>
                <c:pt idx="12">
                  <c:v>6.581933178833526</c:v>
                </c:pt>
                <c:pt idx="13">
                  <c:v>6.6300434550033343</c:v>
                </c:pt>
                <c:pt idx="14">
                  <c:v>6.5660852172571174</c:v>
                </c:pt>
                <c:pt idx="15">
                  <c:v>6.5397966411248554</c:v>
                </c:pt>
                <c:pt idx="16">
                  <c:v>6.6778148735009841</c:v>
                </c:pt>
                <c:pt idx="17">
                  <c:v>6.5701431211192611</c:v>
                </c:pt>
                <c:pt idx="18">
                  <c:v>6.521518301560965</c:v>
                </c:pt>
                <c:pt idx="19">
                  <c:v>6.5734226532499918</c:v>
                </c:pt>
                <c:pt idx="20">
                  <c:v>6.6097582691537191</c:v>
                </c:pt>
                <c:pt idx="21">
                  <c:v>6.5933824699664685</c:v>
                </c:pt>
                <c:pt idx="22">
                  <c:v>6.6106234759507077</c:v>
                </c:pt>
                <c:pt idx="23">
                  <c:v>6.6479972104781409</c:v>
                </c:pt>
                <c:pt idx="24">
                  <c:v>6.6592065880461311</c:v>
                </c:pt>
                <c:pt idx="25">
                  <c:v>6.6113397029081531</c:v>
                </c:pt>
                <c:pt idx="26">
                  <c:v>6.6150343624332431</c:v>
                </c:pt>
                <c:pt idx="27">
                  <c:v>6.6262013151239243</c:v>
                </c:pt>
                <c:pt idx="28">
                  <c:v>6.6822873722772487</c:v>
                </c:pt>
                <c:pt idx="29">
                  <c:v>6.6666322298040717</c:v>
                </c:pt>
                <c:pt idx="30">
                  <c:v>6.6673133177796728</c:v>
                </c:pt>
                <c:pt idx="31">
                  <c:v>6.6423622666626327</c:v>
                </c:pt>
                <c:pt idx="32">
                  <c:v>6.7032583204430916</c:v>
                </c:pt>
                <c:pt idx="33">
                  <c:v>6.6496752848915577</c:v>
                </c:pt>
                <c:pt idx="34">
                  <c:v>6.6351375717680954</c:v>
                </c:pt>
                <c:pt idx="35">
                  <c:v>6.6253885938891912</c:v>
                </c:pt>
                <c:pt idx="36">
                  <c:v>6.6029749700906342</c:v>
                </c:pt>
                <c:pt idx="37">
                  <c:v>6.583986749841408</c:v>
                </c:pt>
                <c:pt idx="38">
                  <c:v>6.5674385733128418</c:v>
                </c:pt>
                <c:pt idx="39">
                  <c:v>6.5531511228728441</c:v>
                </c:pt>
                <c:pt idx="40">
                  <c:v>6.5609322395849308</c:v>
                </c:pt>
                <c:pt idx="41">
                  <c:v>6.5730329196590196</c:v>
                </c:pt>
                <c:pt idx="42">
                  <c:v>6.5861181161462197</c:v>
                </c:pt>
                <c:pt idx="43">
                  <c:v>6.600340893597644</c:v>
                </c:pt>
                <c:pt idx="44">
                  <c:v>6.606608232798564</c:v>
                </c:pt>
                <c:pt idx="45">
                  <c:v>6.6167965256495123</c:v>
                </c:pt>
                <c:pt idx="46">
                  <c:v>6.627558712337577</c:v>
                </c:pt>
                <c:pt idx="47">
                  <c:v>6.6383712942476141</c:v>
                </c:pt>
                <c:pt idx="48">
                  <c:v>6.6506481734055738</c:v>
                </c:pt>
                <c:pt idx="49">
                  <c:v>6.666892478424769</c:v>
                </c:pt>
                <c:pt idx="50">
                  <c:v>6.6825970779542452</c:v>
                </c:pt>
                <c:pt idx="51">
                  <c:v>6.697990271383512</c:v>
                </c:pt>
                <c:pt idx="52">
                  <c:v>6.7089754701588653</c:v>
                </c:pt>
                <c:pt idx="53">
                  <c:v>6.723506897291089</c:v>
                </c:pt>
                <c:pt idx="54">
                  <c:v>6.7369686163975482</c:v>
                </c:pt>
                <c:pt idx="55">
                  <c:v>6.7501397134077772</c:v>
                </c:pt>
                <c:pt idx="56">
                  <c:v>6.7579281390001098</c:v>
                </c:pt>
                <c:pt idx="57">
                  <c:v>6.7688918255306625</c:v>
                </c:pt>
                <c:pt idx="58">
                  <c:v>6.7794032729327416</c:v>
                </c:pt>
                <c:pt idx="59">
                  <c:v>6.7890401486143004</c:v>
                </c:pt>
                <c:pt idx="60">
                  <c:v>6.7956160662260201</c:v>
                </c:pt>
                <c:pt idx="61">
                  <c:v>6.8060384248916215</c:v>
                </c:pt>
                <c:pt idx="62">
                  <c:v>6.8185871429879397</c:v>
                </c:pt>
                <c:pt idx="63">
                  <c:v>6.8319035310526539</c:v>
                </c:pt>
                <c:pt idx="64">
                  <c:v>6.8408339881215019</c:v>
                </c:pt>
                <c:pt idx="65">
                  <c:v>6.852915120200076</c:v>
                </c:pt>
                <c:pt idx="66">
                  <c:v>6.8642184304902001</c:v>
                </c:pt>
                <c:pt idx="67">
                  <c:v>6.8742123469900847</c:v>
                </c:pt>
                <c:pt idx="68">
                  <c:v>6.877581998276014</c:v>
                </c:pt>
                <c:pt idx="69">
                  <c:v>6.8832359028142802</c:v>
                </c:pt>
                <c:pt idx="70">
                  <c:v>6.8890649995059254</c:v>
                </c:pt>
                <c:pt idx="71">
                  <c:v>6.8955647990183975</c:v>
                </c:pt>
                <c:pt idx="72">
                  <c:v>6.901503943597886</c:v>
                </c:pt>
                <c:pt idx="73">
                  <c:v>6.9106468564712786</c:v>
                </c:pt>
                <c:pt idx="74">
                  <c:v>6.9198018816112876</c:v>
                </c:pt>
                <c:pt idx="75">
                  <c:v>6.9290205106114859</c:v>
                </c:pt>
              </c:numCache>
            </c:numRef>
          </c:val>
          <c:smooth val="0"/>
          <c:extLst>
            <c:ext xmlns:c16="http://schemas.microsoft.com/office/drawing/2014/chart" uri="{C3380CC4-5D6E-409C-BE32-E72D297353CC}">
              <c16:uniqueId val="{00000003-5D85-4E85-BB56-6BF9BCD9845B}"/>
            </c:ext>
          </c:extLst>
        </c:ser>
        <c:dLbls>
          <c:showLegendKey val="0"/>
          <c:showVal val="0"/>
          <c:showCatName val="0"/>
          <c:showSerName val="0"/>
          <c:showPercent val="0"/>
          <c:showBubbleSize val="0"/>
        </c:dLbls>
        <c:smooth val="0"/>
        <c:axId val="430275648"/>
        <c:axId val="430274336"/>
      </c:lineChart>
      <c:dateAx>
        <c:axId val="430275648"/>
        <c:scaling>
          <c:orientation val="minMax"/>
        </c:scaling>
        <c:delete val="0"/>
        <c:axPos val="b"/>
        <c:numFmt formatCode="yyyy" sourceLinked="0"/>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Georgia" panose="02040502050405020303" pitchFamily="18" charset="0"/>
                <a:ea typeface="+mn-ea"/>
                <a:cs typeface="+mn-cs"/>
              </a:defRPr>
            </a:pPr>
            <a:endParaRPr lang="en-US"/>
          </a:p>
        </c:txPr>
        <c:crossAx val="430274336"/>
        <c:crosses val="autoZero"/>
        <c:auto val="1"/>
        <c:lblOffset val="100"/>
        <c:baseTimeUnit val="months"/>
        <c:majorUnit val="24"/>
        <c:majorTimeUnit val="months"/>
      </c:dateAx>
      <c:valAx>
        <c:axId val="430274336"/>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Georgia" panose="02040502050405020303" pitchFamily="18" charset="0"/>
                <a:ea typeface="+mn-ea"/>
                <a:cs typeface="+mn-cs"/>
              </a:defRPr>
            </a:pPr>
            <a:endParaRPr lang="en-US"/>
          </a:p>
        </c:txPr>
        <c:crossAx val="430275648"/>
        <c:crosses val="autoZero"/>
        <c:crossBetween val="between"/>
      </c:valAx>
      <c:spPr>
        <a:noFill/>
        <a:ln>
          <a:noFill/>
        </a:ln>
        <a:effectLst/>
      </c:spPr>
    </c:plotArea>
    <c:legend>
      <c:legendPos val="r"/>
      <c:layout>
        <c:manualLayout>
          <c:xMode val="edge"/>
          <c:yMode val="edge"/>
          <c:x val="0.81219410047235419"/>
          <c:y val="0.20036496559588207"/>
          <c:w val="0.17967932893723546"/>
          <c:h val="0.61551867276141314"/>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Georgia" panose="02040502050405020303" pitchFamily="18" charset="0"/>
              <a:ea typeface="+mn-ea"/>
              <a:cs typeface="+mn-cs"/>
            </a:defRPr>
          </a:pPr>
          <a:endParaRPr lang="en-US"/>
        </a:p>
      </c:txPr>
    </c:legend>
    <c:plotVisOnly val="1"/>
    <c:dispBlanksAs val="gap"/>
    <c:showDLblsOverMax val="0"/>
  </c:chart>
  <c:spPr>
    <a:solidFill>
      <a:schemeClr val="bg1"/>
    </a:solidFill>
    <a:ln w="9525" cap="flat" cmpd="sng" algn="ctr">
      <a:noFill/>
      <a:round/>
    </a:ln>
    <a:effectLst/>
  </c:spPr>
  <c:txPr>
    <a:bodyPr/>
    <a:lstStyle/>
    <a:p>
      <a:pPr>
        <a:defRPr sz="1000">
          <a:latin typeface="Georgia" panose="02040502050405020303" pitchFamily="18" charset="0"/>
        </a:defRPr>
      </a:pPr>
      <a:endParaRPr lang="en-US"/>
    </a:p>
  </c:txPr>
  <c:externalData r:id="rId3">
    <c:autoUpdate val="0"/>
  </c:externalData>
  <c:userShapes r:id="rId4"/>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4.8518876433711881E-2"/>
          <c:y val="0.13586879567636417"/>
          <c:w val="0.92699425869185947"/>
          <c:h val="0.66504345724726943"/>
        </c:manualLayout>
      </c:layout>
      <c:areaChart>
        <c:grouping val="standard"/>
        <c:varyColors val="0"/>
        <c:ser>
          <c:idx val="5"/>
          <c:order val="0"/>
          <c:tx>
            <c:strRef>
              <c:f>Fiscal_impact_072718!$H$1</c:f>
              <c:strCache>
                <c:ptCount val="1"/>
                <c:pt idx="0">
                  <c:v>projection</c:v>
                </c:pt>
              </c:strCache>
            </c:strRef>
          </c:tx>
          <c:spPr>
            <a:solidFill>
              <a:srgbClr val="E971A7">
                <a:alpha val="24000"/>
              </a:srgbClr>
            </a:solidFill>
            <a:ln>
              <a:noFill/>
            </a:ln>
            <a:effectLst/>
          </c:spPr>
          <c:val>
            <c:numRef>
              <c:f>Fiscal_impact_072718!$H$2:$H$109</c:f>
              <c:numCache>
                <c:formatCode>0.00</c:formatCode>
                <c:ptCount val="108"/>
                <c:pt idx="0">
                  <c:v>#N/A</c:v>
                </c:pt>
                <c:pt idx="1">
                  <c:v>#N/A</c:v>
                </c:pt>
                <c:pt idx="2">
                  <c:v>#N/A</c:v>
                </c:pt>
                <c:pt idx="3">
                  <c:v>#N/A</c:v>
                </c:pt>
                <c:pt idx="4">
                  <c:v>#N/A</c:v>
                </c:pt>
                <c:pt idx="5">
                  <c:v>#N/A</c:v>
                </c:pt>
                <c:pt idx="6">
                  <c:v>#N/A</c:v>
                </c:pt>
                <c:pt idx="7">
                  <c:v>#N/A</c:v>
                </c:pt>
                <c:pt idx="8">
                  <c:v>#N/A</c:v>
                </c:pt>
                <c:pt idx="9">
                  <c:v>#N/A</c:v>
                </c:pt>
                <c:pt idx="10">
                  <c:v>#N/A</c:v>
                </c:pt>
                <c:pt idx="11">
                  <c:v>#N/A</c:v>
                </c:pt>
                <c:pt idx="12">
                  <c:v>#N/A</c:v>
                </c:pt>
                <c:pt idx="13">
                  <c:v>#N/A</c:v>
                </c:pt>
                <c:pt idx="14">
                  <c:v>#N/A</c:v>
                </c:pt>
                <c:pt idx="15">
                  <c:v>#N/A</c:v>
                </c:pt>
                <c:pt idx="16">
                  <c:v>#N/A</c:v>
                </c:pt>
                <c:pt idx="17">
                  <c:v>#N/A</c:v>
                </c:pt>
                <c:pt idx="18">
                  <c:v>#N/A</c:v>
                </c:pt>
                <c:pt idx="19">
                  <c:v>#N/A</c:v>
                </c:pt>
                <c:pt idx="20">
                  <c:v>#N/A</c:v>
                </c:pt>
                <c:pt idx="21">
                  <c:v>#N/A</c:v>
                </c:pt>
                <c:pt idx="22">
                  <c:v>#N/A</c:v>
                </c:pt>
                <c:pt idx="23">
                  <c:v>#N/A</c:v>
                </c:pt>
                <c:pt idx="24">
                  <c:v>#N/A</c:v>
                </c:pt>
                <c:pt idx="25">
                  <c:v>#N/A</c:v>
                </c:pt>
                <c:pt idx="26">
                  <c:v>#N/A</c:v>
                </c:pt>
                <c:pt idx="27">
                  <c:v>#N/A</c:v>
                </c:pt>
                <c:pt idx="28">
                  <c:v>#N/A</c:v>
                </c:pt>
                <c:pt idx="29">
                  <c:v>#N/A</c:v>
                </c:pt>
                <c:pt idx="30">
                  <c:v>#N/A</c:v>
                </c:pt>
                <c:pt idx="31">
                  <c:v>#N/A</c:v>
                </c:pt>
                <c:pt idx="32">
                  <c:v>#N/A</c:v>
                </c:pt>
                <c:pt idx="33">
                  <c:v>#N/A</c:v>
                </c:pt>
                <c:pt idx="34">
                  <c:v>#N/A</c:v>
                </c:pt>
                <c:pt idx="35">
                  <c:v>#N/A</c:v>
                </c:pt>
                <c:pt idx="36">
                  <c:v>#N/A</c:v>
                </c:pt>
                <c:pt idx="37">
                  <c:v>#N/A</c:v>
                </c:pt>
                <c:pt idx="38">
                  <c:v>#N/A</c:v>
                </c:pt>
                <c:pt idx="39">
                  <c:v>#N/A</c:v>
                </c:pt>
                <c:pt idx="40">
                  <c:v>#N/A</c:v>
                </c:pt>
                <c:pt idx="41">
                  <c:v>#N/A</c:v>
                </c:pt>
                <c:pt idx="42">
                  <c:v>#N/A</c:v>
                </c:pt>
                <c:pt idx="43">
                  <c:v>#N/A</c:v>
                </c:pt>
                <c:pt idx="44">
                  <c:v>#N/A</c:v>
                </c:pt>
                <c:pt idx="45">
                  <c:v>#N/A</c:v>
                </c:pt>
                <c:pt idx="46">
                  <c:v>#N/A</c:v>
                </c:pt>
                <c:pt idx="47">
                  <c:v>#N/A</c:v>
                </c:pt>
                <c:pt idx="48">
                  <c:v>#N/A</c:v>
                </c:pt>
                <c:pt idx="49">
                  <c:v>#N/A</c:v>
                </c:pt>
                <c:pt idx="50">
                  <c:v>#N/A</c:v>
                </c:pt>
                <c:pt idx="51">
                  <c:v>#N/A</c:v>
                </c:pt>
                <c:pt idx="52">
                  <c:v>#N/A</c:v>
                </c:pt>
                <c:pt idx="53">
                  <c:v>#N/A</c:v>
                </c:pt>
                <c:pt idx="54">
                  <c:v>#N/A</c:v>
                </c:pt>
                <c:pt idx="55">
                  <c:v>#N/A</c:v>
                </c:pt>
                <c:pt idx="56">
                  <c:v>#N/A</c:v>
                </c:pt>
                <c:pt idx="57">
                  <c:v>#N/A</c:v>
                </c:pt>
                <c:pt idx="58">
                  <c:v>#N/A</c:v>
                </c:pt>
                <c:pt idx="59">
                  <c:v>#N/A</c:v>
                </c:pt>
                <c:pt idx="60">
                  <c:v>#N/A</c:v>
                </c:pt>
                <c:pt idx="61">
                  <c:v>#N/A</c:v>
                </c:pt>
                <c:pt idx="62">
                  <c:v>#N/A</c:v>
                </c:pt>
                <c:pt idx="63">
                  <c:v>#N/A</c:v>
                </c:pt>
                <c:pt idx="64">
                  <c:v>#N/A</c:v>
                </c:pt>
                <c:pt idx="65">
                  <c:v>#N/A</c:v>
                </c:pt>
                <c:pt idx="66">
                  <c:v>#N/A</c:v>
                </c:pt>
                <c:pt idx="67">
                  <c:v>#N/A</c:v>
                </c:pt>
                <c:pt idx="68">
                  <c:v>#N/A</c:v>
                </c:pt>
                <c:pt idx="69">
                  <c:v>#N/A</c:v>
                </c:pt>
                <c:pt idx="70">
                  <c:v>#N/A</c:v>
                </c:pt>
                <c:pt idx="71">
                  <c:v>#N/A</c:v>
                </c:pt>
                <c:pt idx="72">
                  <c:v>1</c:v>
                </c:pt>
                <c:pt idx="73">
                  <c:v>1</c:v>
                </c:pt>
                <c:pt idx="74">
                  <c:v>1</c:v>
                </c:pt>
                <c:pt idx="75">
                  <c:v>1</c:v>
                </c:pt>
                <c:pt idx="76">
                  <c:v>1</c:v>
                </c:pt>
                <c:pt idx="77">
                  <c:v>1</c:v>
                </c:pt>
                <c:pt idx="78">
                  <c:v>1</c:v>
                </c:pt>
                <c:pt idx="79">
                  <c:v>1</c:v>
                </c:pt>
                <c:pt idx="80">
                  <c:v>1</c:v>
                </c:pt>
                <c:pt idx="81">
                  <c:v>1</c:v>
                </c:pt>
                <c:pt idx="82">
                  <c:v>1</c:v>
                </c:pt>
                <c:pt idx="83">
                  <c:v>1</c:v>
                </c:pt>
                <c:pt idx="84">
                  <c:v>1</c:v>
                </c:pt>
                <c:pt idx="85">
                  <c:v>1</c:v>
                </c:pt>
                <c:pt idx="86">
                  <c:v>1</c:v>
                </c:pt>
                <c:pt idx="87">
                  <c:v>1</c:v>
                </c:pt>
                <c:pt idx="88">
                  <c:v>1</c:v>
                </c:pt>
                <c:pt idx="89">
                  <c:v>1</c:v>
                </c:pt>
                <c:pt idx="90">
                  <c:v>1</c:v>
                </c:pt>
                <c:pt idx="91">
                  <c:v>1</c:v>
                </c:pt>
                <c:pt idx="92">
                  <c:v>1</c:v>
                </c:pt>
                <c:pt idx="93">
                  <c:v>1</c:v>
                </c:pt>
                <c:pt idx="94">
                  <c:v>1</c:v>
                </c:pt>
                <c:pt idx="95">
                  <c:v>1</c:v>
                </c:pt>
                <c:pt idx="96">
                  <c:v>1</c:v>
                </c:pt>
                <c:pt idx="97">
                  <c:v>1</c:v>
                </c:pt>
                <c:pt idx="98">
                  <c:v>1</c:v>
                </c:pt>
                <c:pt idx="99">
                  <c:v>1</c:v>
                </c:pt>
                <c:pt idx="100">
                  <c:v>1</c:v>
                </c:pt>
                <c:pt idx="101">
                  <c:v>1</c:v>
                </c:pt>
                <c:pt idx="102">
                  <c:v>1</c:v>
                </c:pt>
                <c:pt idx="103">
                  <c:v>1</c:v>
                </c:pt>
                <c:pt idx="104">
                  <c:v>1</c:v>
                </c:pt>
                <c:pt idx="105">
                  <c:v>1</c:v>
                </c:pt>
                <c:pt idx="106">
                  <c:v>1</c:v>
                </c:pt>
                <c:pt idx="107">
                  <c:v>1</c:v>
                </c:pt>
              </c:numCache>
            </c:numRef>
          </c:val>
          <c:extLst>
            <c:ext xmlns:c16="http://schemas.microsoft.com/office/drawing/2014/chart" uri="{C3380CC4-5D6E-409C-BE32-E72D297353CC}">
              <c16:uniqueId val="{00000000-94B1-49D3-9B9C-F3810CEFF074}"/>
            </c:ext>
          </c:extLst>
        </c:ser>
        <c:dLbls>
          <c:showLegendKey val="0"/>
          <c:showVal val="0"/>
          <c:showCatName val="0"/>
          <c:showSerName val="0"/>
          <c:showPercent val="0"/>
          <c:showBubbleSize val="0"/>
        </c:dLbls>
        <c:axId val="220990672"/>
        <c:axId val="220989360"/>
      </c:areaChart>
      <c:barChart>
        <c:barDir val="col"/>
        <c:grouping val="clustered"/>
        <c:varyColors val="0"/>
        <c:ser>
          <c:idx val="1"/>
          <c:order val="1"/>
          <c:tx>
            <c:v>Quarterly fiscal impact</c:v>
          </c:tx>
          <c:spPr>
            <a:solidFill>
              <a:srgbClr val="E971A7"/>
            </a:solidFill>
            <a:ln w="50800">
              <a:solidFill>
                <a:srgbClr val="E971A7"/>
              </a:solidFill>
            </a:ln>
            <a:effectLst/>
          </c:spPr>
          <c:invertIfNegative val="0"/>
          <c:cat>
            <c:numRef>
              <c:f>Fiscal_impact_072718!$A$2:$A$109</c:f>
              <c:numCache>
                <c:formatCode>mm/dd/yy</c:formatCode>
                <c:ptCount val="108"/>
                <c:pt idx="0">
                  <c:v>36707</c:v>
                </c:pt>
                <c:pt idx="1">
                  <c:v>36799</c:v>
                </c:pt>
                <c:pt idx="2">
                  <c:v>36891</c:v>
                </c:pt>
                <c:pt idx="3">
                  <c:v>36981</c:v>
                </c:pt>
                <c:pt idx="4">
                  <c:v>37072</c:v>
                </c:pt>
                <c:pt idx="5">
                  <c:v>37164</c:v>
                </c:pt>
                <c:pt idx="6">
                  <c:v>37256</c:v>
                </c:pt>
                <c:pt idx="7">
                  <c:v>37346</c:v>
                </c:pt>
                <c:pt idx="8">
                  <c:v>37437</c:v>
                </c:pt>
                <c:pt idx="9">
                  <c:v>37529</c:v>
                </c:pt>
                <c:pt idx="10">
                  <c:v>37621</c:v>
                </c:pt>
                <c:pt idx="11">
                  <c:v>37711</c:v>
                </c:pt>
                <c:pt idx="12">
                  <c:v>37802</c:v>
                </c:pt>
                <c:pt idx="13">
                  <c:v>37894</c:v>
                </c:pt>
                <c:pt idx="14">
                  <c:v>37986</c:v>
                </c:pt>
                <c:pt idx="15">
                  <c:v>38077</c:v>
                </c:pt>
                <c:pt idx="16">
                  <c:v>38168</c:v>
                </c:pt>
                <c:pt idx="17">
                  <c:v>38260</c:v>
                </c:pt>
                <c:pt idx="18">
                  <c:v>38352</c:v>
                </c:pt>
                <c:pt idx="19">
                  <c:v>38442</c:v>
                </c:pt>
                <c:pt idx="20">
                  <c:v>38533</c:v>
                </c:pt>
                <c:pt idx="21">
                  <c:v>38625</c:v>
                </c:pt>
                <c:pt idx="22">
                  <c:v>38717</c:v>
                </c:pt>
                <c:pt idx="23">
                  <c:v>38807</c:v>
                </c:pt>
                <c:pt idx="24">
                  <c:v>38898</c:v>
                </c:pt>
                <c:pt idx="25">
                  <c:v>38990</c:v>
                </c:pt>
                <c:pt idx="26">
                  <c:v>39082</c:v>
                </c:pt>
                <c:pt idx="27">
                  <c:v>39172</c:v>
                </c:pt>
                <c:pt idx="28">
                  <c:v>39263</c:v>
                </c:pt>
                <c:pt idx="29">
                  <c:v>39355</c:v>
                </c:pt>
                <c:pt idx="30">
                  <c:v>39447</c:v>
                </c:pt>
                <c:pt idx="31">
                  <c:v>39538</c:v>
                </c:pt>
                <c:pt idx="32">
                  <c:v>39629</c:v>
                </c:pt>
                <c:pt idx="33">
                  <c:v>39721</c:v>
                </c:pt>
                <c:pt idx="34">
                  <c:v>39813</c:v>
                </c:pt>
                <c:pt idx="35">
                  <c:v>39903</c:v>
                </c:pt>
                <c:pt idx="36">
                  <c:v>39994</c:v>
                </c:pt>
                <c:pt idx="37">
                  <c:v>40086</c:v>
                </c:pt>
                <c:pt idx="38">
                  <c:v>40178</c:v>
                </c:pt>
                <c:pt idx="39">
                  <c:v>40268</c:v>
                </c:pt>
                <c:pt idx="40">
                  <c:v>40359</c:v>
                </c:pt>
                <c:pt idx="41">
                  <c:v>40451</c:v>
                </c:pt>
                <c:pt idx="42">
                  <c:v>40543</c:v>
                </c:pt>
                <c:pt idx="43">
                  <c:v>40633</c:v>
                </c:pt>
                <c:pt idx="44">
                  <c:v>40724</c:v>
                </c:pt>
                <c:pt idx="45">
                  <c:v>40816</c:v>
                </c:pt>
                <c:pt idx="46">
                  <c:v>40908</c:v>
                </c:pt>
                <c:pt idx="47">
                  <c:v>40999</c:v>
                </c:pt>
                <c:pt idx="48">
                  <c:v>41090</c:v>
                </c:pt>
                <c:pt idx="49">
                  <c:v>41182</c:v>
                </c:pt>
                <c:pt idx="50">
                  <c:v>41274</c:v>
                </c:pt>
                <c:pt idx="51">
                  <c:v>41364</c:v>
                </c:pt>
                <c:pt idx="52">
                  <c:v>41455</c:v>
                </c:pt>
                <c:pt idx="53">
                  <c:v>41547</c:v>
                </c:pt>
                <c:pt idx="54">
                  <c:v>41639</c:v>
                </c:pt>
                <c:pt idx="55">
                  <c:v>41729</c:v>
                </c:pt>
                <c:pt idx="56">
                  <c:v>41820</c:v>
                </c:pt>
                <c:pt idx="57">
                  <c:v>41912</c:v>
                </c:pt>
                <c:pt idx="58">
                  <c:v>42004</c:v>
                </c:pt>
                <c:pt idx="59">
                  <c:v>42094</c:v>
                </c:pt>
                <c:pt idx="60">
                  <c:v>42185</c:v>
                </c:pt>
                <c:pt idx="61">
                  <c:v>42277</c:v>
                </c:pt>
                <c:pt idx="62">
                  <c:v>42369</c:v>
                </c:pt>
                <c:pt idx="63">
                  <c:v>42460</c:v>
                </c:pt>
                <c:pt idx="64">
                  <c:v>42551</c:v>
                </c:pt>
                <c:pt idx="65">
                  <c:v>42643</c:v>
                </c:pt>
                <c:pt idx="66">
                  <c:v>42735</c:v>
                </c:pt>
                <c:pt idx="67">
                  <c:v>42825</c:v>
                </c:pt>
                <c:pt idx="68">
                  <c:v>42916</c:v>
                </c:pt>
                <c:pt idx="69">
                  <c:v>43008</c:v>
                </c:pt>
                <c:pt idx="70">
                  <c:v>43100</c:v>
                </c:pt>
                <c:pt idx="71">
                  <c:v>43190</c:v>
                </c:pt>
                <c:pt idx="72">
                  <c:v>43281</c:v>
                </c:pt>
                <c:pt idx="73">
                  <c:v>43373</c:v>
                </c:pt>
                <c:pt idx="74">
                  <c:v>43465</c:v>
                </c:pt>
                <c:pt idx="75">
                  <c:v>43555</c:v>
                </c:pt>
                <c:pt idx="76">
                  <c:v>43646</c:v>
                </c:pt>
                <c:pt idx="77">
                  <c:v>43738</c:v>
                </c:pt>
                <c:pt idx="78">
                  <c:v>43830</c:v>
                </c:pt>
                <c:pt idx="79">
                  <c:v>43921</c:v>
                </c:pt>
                <c:pt idx="80">
                  <c:v>44012</c:v>
                </c:pt>
                <c:pt idx="81">
                  <c:v>44104</c:v>
                </c:pt>
                <c:pt idx="82">
                  <c:v>44195</c:v>
                </c:pt>
                <c:pt idx="83">
                  <c:v>44285</c:v>
                </c:pt>
                <c:pt idx="84">
                  <c:v>44377</c:v>
                </c:pt>
                <c:pt idx="85">
                  <c:v>44469</c:v>
                </c:pt>
                <c:pt idx="86">
                  <c:v>44560</c:v>
                </c:pt>
                <c:pt idx="87">
                  <c:v>44650</c:v>
                </c:pt>
                <c:pt idx="88">
                  <c:v>44742</c:v>
                </c:pt>
                <c:pt idx="89">
                  <c:v>44834</c:v>
                </c:pt>
                <c:pt idx="90">
                  <c:v>44925</c:v>
                </c:pt>
                <c:pt idx="91">
                  <c:v>45015</c:v>
                </c:pt>
                <c:pt idx="92">
                  <c:v>45107</c:v>
                </c:pt>
                <c:pt idx="93">
                  <c:v>45199</c:v>
                </c:pt>
                <c:pt idx="94">
                  <c:v>45290</c:v>
                </c:pt>
                <c:pt idx="95">
                  <c:v>45381</c:v>
                </c:pt>
                <c:pt idx="96">
                  <c:v>45473</c:v>
                </c:pt>
                <c:pt idx="97">
                  <c:v>45565</c:v>
                </c:pt>
                <c:pt idx="98">
                  <c:v>45656</c:v>
                </c:pt>
                <c:pt idx="99">
                  <c:v>45746</c:v>
                </c:pt>
                <c:pt idx="100">
                  <c:v>45838</c:v>
                </c:pt>
                <c:pt idx="101">
                  <c:v>45930</c:v>
                </c:pt>
                <c:pt idx="102">
                  <c:v>46021</c:v>
                </c:pt>
                <c:pt idx="103">
                  <c:v>46111</c:v>
                </c:pt>
                <c:pt idx="104">
                  <c:v>46203</c:v>
                </c:pt>
                <c:pt idx="105">
                  <c:v>46295</c:v>
                </c:pt>
                <c:pt idx="106">
                  <c:v>46386</c:v>
                </c:pt>
                <c:pt idx="107">
                  <c:v>46476</c:v>
                </c:pt>
              </c:numCache>
            </c:numRef>
          </c:cat>
          <c:val>
            <c:numRef>
              <c:f>Fiscal_impact_072718!$D$2:$D$109</c:f>
              <c:numCache>
                <c:formatCode>0.00</c:formatCode>
                <c:ptCount val="108"/>
                <c:pt idx="0">
                  <c:v>0.474280846961323</c:v>
                </c:pt>
                <c:pt idx="1">
                  <c:v>-0.33805481769554635</c:v>
                </c:pt>
                <c:pt idx="2">
                  <c:v>0.43131290443068876</c:v>
                </c:pt>
                <c:pt idx="3">
                  <c:v>1.1886060016488147</c:v>
                </c:pt>
                <c:pt idx="4">
                  <c:v>1.4217042958150481</c:v>
                </c:pt>
                <c:pt idx="5">
                  <c:v>1.040366032036008</c:v>
                </c:pt>
                <c:pt idx="6">
                  <c:v>2.3835711604627865</c:v>
                </c:pt>
                <c:pt idx="7">
                  <c:v>2.4005195335473637</c:v>
                </c:pt>
                <c:pt idx="8">
                  <c:v>2.2052218910512833</c:v>
                </c:pt>
                <c:pt idx="9">
                  <c:v>1.7893888210610873</c:v>
                </c:pt>
                <c:pt idx="10">
                  <c:v>1.6907628487818336</c:v>
                </c:pt>
                <c:pt idx="11">
                  <c:v>1.2547537381136946</c:v>
                </c:pt>
                <c:pt idx="12">
                  <c:v>1.8119044129793676</c:v>
                </c:pt>
                <c:pt idx="13">
                  <c:v>1.1460221150314966</c:v>
                </c:pt>
                <c:pt idx="14">
                  <c:v>1.1156514832126008</c:v>
                </c:pt>
                <c:pt idx="15">
                  <c:v>0.66237930993404104</c:v>
                </c:pt>
                <c:pt idx="16">
                  <c:v>0.4679864894271486</c:v>
                </c:pt>
                <c:pt idx="17">
                  <c:v>0.14510834105199819</c:v>
                </c:pt>
                <c:pt idx="18">
                  <c:v>-1.6407609448500893E-2</c:v>
                </c:pt>
                <c:pt idx="19">
                  <c:v>-7.3019114313607303E-2</c:v>
                </c:pt>
                <c:pt idx="20">
                  <c:v>-0.48467153147329683</c:v>
                </c:pt>
                <c:pt idx="21">
                  <c:v>-0.15458288413235255</c:v>
                </c:pt>
                <c:pt idx="22">
                  <c:v>-0.44765625201349063</c:v>
                </c:pt>
                <c:pt idx="23">
                  <c:v>0.42498406315370973</c:v>
                </c:pt>
                <c:pt idx="24">
                  <c:v>-0.63272809480807746</c:v>
                </c:pt>
                <c:pt idx="25">
                  <c:v>-0.41611078222078413</c:v>
                </c:pt>
                <c:pt idx="26">
                  <c:v>0.23734242607950468</c:v>
                </c:pt>
                <c:pt idx="27">
                  <c:v>-0.16730419208184311</c:v>
                </c:pt>
                <c:pt idx="28">
                  <c:v>0.35302064258946431</c:v>
                </c:pt>
                <c:pt idx="29">
                  <c:v>0.25197064772855937</c:v>
                </c:pt>
                <c:pt idx="30">
                  <c:v>0.68232796952311781</c:v>
                </c:pt>
                <c:pt idx="31">
                  <c:v>0.19469958770001677</c:v>
                </c:pt>
                <c:pt idx="32">
                  <c:v>2.8108150576694353</c:v>
                </c:pt>
                <c:pt idx="33">
                  <c:v>1.5386222027190481</c:v>
                </c:pt>
                <c:pt idx="34">
                  <c:v>1.3423547669319302</c:v>
                </c:pt>
                <c:pt idx="35">
                  <c:v>3.3968845727346459</c:v>
                </c:pt>
                <c:pt idx="36">
                  <c:v>2.744368133127332</c:v>
                </c:pt>
                <c:pt idx="37">
                  <c:v>2.7372157520776232</c:v>
                </c:pt>
                <c:pt idx="38">
                  <c:v>2.4783602694197442</c:v>
                </c:pt>
                <c:pt idx="39">
                  <c:v>1.8856461579381558</c:v>
                </c:pt>
                <c:pt idx="40">
                  <c:v>1.6525917708260716</c:v>
                </c:pt>
                <c:pt idx="41">
                  <c:v>0.73467233908461138</c:v>
                </c:pt>
                <c:pt idx="42">
                  <c:v>0.54312434319118608</c:v>
                </c:pt>
                <c:pt idx="43">
                  <c:v>-1.2496099915417194</c:v>
                </c:pt>
                <c:pt idx="44">
                  <c:v>-0.9911355072739636</c:v>
                </c:pt>
                <c:pt idx="45">
                  <c:v>-1.7489576754598981</c:v>
                </c:pt>
                <c:pt idx="46">
                  <c:v>-0.65358829593625034</c:v>
                </c:pt>
                <c:pt idx="47">
                  <c:v>-1.0663680963301272</c:v>
                </c:pt>
                <c:pt idx="48">
                  <c:v>-0.97666550228075377</c:v>
                </c:pt>
                <c:pt idx="49">
                  <c:v>-0.5635251871611231</c:v>
                </c:pt>
                <c:pt idx="50">
                  <c:v>-1.3090734554903665</c:v>
                </c:pt>
                <c:pt idx="51">
                  <c:v>-1.55798742508211</c:v>
                </c:pt>
                <c:pt idx="52">
                  <c:v>-1.0070087242174983</c:v>
                </c:pt>
                <c:pt idx="53">
                  <c:v>-0.83016793139424272</c:v>
                </c:pt>
                <c:pt idx="54">
                  <c:v>-1.0949397843351383</c:v>
                </c:pt>
                <c:pt idx="55">
                  <c:v>-0.94239084774406412</c:v>
                </c:pt>
                <c:pt idx="56">
                  <c:v>-0.43797925718670305</c:v>
                </c:pt>
                <c:pt idx="57">
                  <c:v>0.19502321910982534</c:v>
                </c:pt>
                <c:pt idx="58">
                  <c:v>-0.27447877007936172</c:v>
                </c:pt>
                <c:pt idx="59">
                  <c:v>0.38923532663229121</c:v>
                </c:pt>
                <c:pt idx="60">
                  <c:v>0.66945242431115326</c:v>
                </c:pt>
                <c:pt idx="61">
                  <c:v>0.26337225723962843</c:v>
                </c:pt>
                <c:pt idx="62">
                  <c:v>0.10159428769054057</c:v>
                </c:pt>
                <c:pt idx="63">
                  <c:v>0.67096018386687839</c:v>
                </c:pt>
                <c:pt idx="64">
                  <c:v>-0.11191520229763222</c:v>
                </c:pt>
                <c:pt idx="65">
                  <c:v>9.1471653754678958E-2</c:v>
                </c:pt>
                <c:pt idx="66">
                  <c:v>1.434766491236323E-2</c:v>
                </c:pt>
                <c:pt idx="67">
                  <c:v>-5.4269848143431429E-2</c:v>
                </c:pt>
                <c:pt idx="68">
                  <c:v>8.1499882096952192E-2</c:v>
                </c:pt>
                <c:pt idx="69">
                  <c:v>-0.12964868618693673</c:v>
                </c:pt>
                <c:pt idx="70">
                  <c:v>0.45052136924303027</c:v>
                </c:pt>
                <c:pt idx="71">
                  <c:v>0.41353846623410451</c:v>
                </c:pt>
                <c:pt idx="72">
                  <c:v>0.64206771717741662</c:v>
                </c:pt>
                <c:pt idx="73">
                  <c:v>0.83354055543953498</c:v>
                </c:pt>
                <c:pt idx="74">
                  <c:v>0.71369578423961155</c:v>
                </c:pt>
                <c:pt idx="75">
                  <c:v>0.55458848587527487</c:v>
                </c:pt>
                <c:pt idx="76">
                  <c:v>0.4943162369548797</c:v>
                </c:pt>
                <c:pt idx="77">
                  <c:v>0.54588172189433026</c:v>
                </c:pt>
                <c:pt idx="78">
                  <c:v>0.48140685635565428</c:v>
                </c:pt>
                <c:pt idx="79">
                  <c:v>-9.6642080662496799E-3</c:v>
                </c:pt>
                <c:pt idx="80">
                  <c:v>0.1425795359681688</c:v>
                </c:pt>
                <c:pt idx="81">
                  <c:v>0.18411951344192617</c:v>
                </c:pt>
                <c:pt idx="82">
                  <c:v>0.11518039297294064</c:v>
                </c:pt>
                <c:pt idx="83">
                  <c:v>0.12784268916627423</c:v>
                </c:pt>
                <c:pt idx="84">
                  <c:v>9.9110974816389641E-2</c:v>
                </c:pt>
                <c:pt idx="85">
                  <c:v>7.3503675330138935E-2</c:v>
                </c:pt>
                <c:pt idx="86">
                  <c:v>2.6932104657182803E-2</c:v>
                </c:pt>
                <c:pt idx="87">
                  <c:v>0.1734428755229159</c:v>
                </c:pt>
                <c:pt idx="88">
                  <c:v>0.13888224681772859</c:v>
                </c:pt>
                <c:pt idx="89">
                  <c:v>0.22799541995672384</c:v>
                </c:pt>
                <c:pt idx="90">
                  <c:v>0.30761998255569445</c:v>
                </c:pt>
                <c:pt idx="91">
                  <c:v>0.38500431433532811</c:v>
                </c:pt>
                <c:pt idx="92">
                  <c:v>0.29056402820123989</c:v>
                </c:pt>
                <c:pt idx="93">
                  <c:v>0.27629888128189406</c:v>
                </c:pt>
                <c:pt idx="94">
                  <c:v>0.26692242632926588</c:v>
                </c:pt>
                <c:pt idx="95">
                  <c:v>0.34363752393401392</c:v>
                </c:pt>
                <c:pt idx="96">
                  <c:v>0.27427603416365742</c:v>
                </c:pt>
                <c:pt idx="97">
                  <c:v>0.27518779151607464</c:v>
                </c:pt>
                <c:pt idx="98">
                  <c:v>0.27097763352496851</c:v>
                </c:pt>
                <c:pt idx="99">
                  <c:v>0.3480810080580744</c:v>
                </c:pt>
                <c:pt idx="100">
                  <c:v>0.27332535311091</c:v>
                </c:pt>
                <c:pt idx="101">
                  <c:v>0.28174598915245802</c:v>
                </c:pt>
                <c:pt idx="102">
                  <c:v>0.28669944264313768</c:v>
                </c:pt>
                <c:pt idx="103">
                  <c:v>0.2822609019501322</c:v>
                </c:pt>
                <c:pt idx="104">
                  <c:v>0.14171767317407136</c:v>
                </c:pt>
                <c:pt idx="105">
                  <c:v>0.10539498210968938</c:v>
                </c:pt>
                <c:pt idx="106">
                  <c:v>6.8672612104769812E-2</c:v>
                </c:pt>
                <c:pt idx="107">
                  <c:v>0.13184284999708692</c:v>
                </c:pt>
              </c:numCache>
            </c:numRef>
          </c:val>
          <c:extLst>
            <c:ext xmlns:c16="http://schemas.microsoft.com/office/drawing/2014/chart" uri="{C3380CC4-5D6E-409C-BE32-E72D297353CC}">
              <c16:uniqueId val="{00000001-94B1-49D3-9B9C-F3810CEFF074}"/>
            </c:ext>
          </c:extLst>
        </c:ser>
        <c:ser>
          <c:idx val="4"/>
          <c:order val="3"/>
          <c:tx>
            <c:strRef>
              <c:f>Fiscal_impact_072718!$L$1</c:f>
              <c:strCache>
                <c:ptCount val="1"/>
              </c:strCache>
            </c:strRef>
          </c:tx>
          <c:spPr>
            <a:solidFill>
              <a:srgbClr val="E52B88"/>
            </a:solidFill>
            <a:ln>
              <a:noFill/>
            </a:ln>
            <a:effectLst/>
          </c:spPr>
          <c:invertIfNegative val="0"/>
          <c:val>
            <c:numRef>
              <c:f>Fiscal_impact_072718!$L$2:$L$75</c:f>
              <c:numCache>
                <c:formatCode>General</c:formatCode>
                <c:ptCount val="74"/>
              </c:numCache>
            </c:numRef>
          </c:val>
          <c:extLst>
            <c:ext xmlns:c16="http://schemas.microsoft.com/office/drawing/2014/chart" uri="{C3380CC4-5D6E-409C-BE32-E72D297353CC}">
              <c16:uniqueId val="{00000002-94B1-49D3-9B9C-F3810CEFF074}"/>
            </c:ext>
          </c:extLst>
        </c:ser>
        <c:dLbls>
          <c:showLegendKey val="0"/>
          <c:showVal val="0"/>
          <c:showCatName val="0"/>
          <c:showSerName val="0"/>
          <c:showPercent val="0"/>
          <c:showBubbleSize val="0"/>
        </c:dLbls>
        <c:gapWidth val="0"/>
        <c:overlap val="100"/>
        <c:axId val="582267440"/>
        <c:axId val="582274984"/>
      </c:barChart>
      <c:barChart>
        <c:barDir val="col"/>
        <c:grouping val="clustered"/>
        <c:varyColors val="0"/>
        <c:ser>
          <c:idx val="2"/>
          <c:order val="2"/>
          <c:tx>
            <c:v>Recession</c:v>
          </c:tx>
          <c:spPr>
            <a:solidFill>
              <a:schemeClr val="tx1">
                <a:lumMod val="95000"/>
                <a:lumOff val="5000"/>
                <a:alpha val="6000"/>
              </a:schemeClr>
            </a:solidFill>
            <a:ln>
              <a:noFill/>
            </a:ln>
            <a:effectLst/>
          </c:spPr>
          <c:invertIfNegative val="0"/>
          <c:cat>
            <c:numRef>
              <c:f>Fiscal_impact_072718!$A$2:$A$65</c:f>
              <c:numCache>
                <c:formatCode>mm/dd/yy</c:formatCode>
                <c:ptCount val="64"/>
                <c:pt idx="0">
                  <c:v>36707</c:v>
                </c:pt>
                <c:pt idx="1">
                  <c:v>36799</c:v>
                </c:pt>
                <c:pt idx="2">
                  <c:v>36891</c:v>
                </c:pt>
                <c:pt idx="3">
                  <c:v>36981</c:v>
                </c:pt>
                <c:pt idx="4">
                  <c:v>37072</c:v>
                </c:pt>
                <c:pt idx="5">
                  <c:v>37164</c:v>
                </c:pt>
                <c:pt idx="6">
                  <c:v>37256</c:v>
                </c:pt>
                <c:pt idx="7">
                  <c:v>37346</c:v>
                </c:pt>
                <c:pt idx="8">
                  <c:v>37437</c:v>
                </c:pt>
                <c:pt idx="9">
                  <c:v>37529</c:v>
                </c:pt>
                <c:pt idx="10">
                  <c:v>37621</c:v>
                </c:pt>
                <c:pt idx="11">
                  <c:v>37711</c:v>
                </c:pt>
                <c:pt idx="12">
                  <c:v>37802</c:v>
                </c:pt>
                <c:pt idx="13">
                  <c:v>37894</c:v>
                </c:pt>
                <c:pt idx="14">
                  <c:v>37986</c:v>
                </c:pt>
                <c:pt idx="15">
                  <c:v>38077</c:v>
                </c:pt>
                <c:pt idx="16">
                  <c:v>38168</c:v>
                </c:pt>
                <c:pt idx="17">
                  <c:v>38260</c:v>
                </c:pt>
                <c:pt idx="18">
                  <c:v>38352</c:v>
                </c:pt>
                <c:pt idx="19">
                  <c:v>38442</c:v>
                </c:pt>
                <c:pt idx="20">
                  <c:v>38533</c:v>
                </c:pt>
                <c:pt idx="21">
                  <c:v>38625</c:v>
                </c:pt>
                <c:pt idx="22">
                  <c:v>38717</c:v>
                </c:pt>
                <c:pt idx="23">
                  <c:v>38807</c:v>
                </c:pt>
                <c:pt idx="24">
                  <c:v>38898</c:v>
                </c:pt>
                <c:pt idx="25">
                  <c:v>38990</c:v>
                </c:pt>
                <c:pt idx="26">
                  <c:v>39082</c:v>
                </c:pt>
                <c:pt idx="27">
                  <c:v>39172</c:v>
                </c:pt>
                <c:pt idx="28">
                  <c:v>39263</c:v>
                </c:pt>
                <c:pt idx="29">
                  <c:v>39355</c:v>
                </c:pt>
                <c:pt idx="30">
                  <c:v>39447</c:v>
                </c:pt>
                <c:pt idx="31">
                  <c:v>39538</c:v>
                </c:pt>
                <c:pt idx="32">
                  <c:v>39629</c:v>
                </c:pt>
                <c:pt idx="33">
                  <c:v>39721</c:v>
                </c:pt>
                <c:pt idx="34">
                  <c:v>39813</c:v>
                </c:pt>
                <c:pt idx="35">
                  <c:v>39903</c:v>
                </c:pt>
                <c:pt idx="36">
                  <c:v>39994</c:v>
                </c:pt>
                <c:pt idx="37">
                  <c:v>40086</c:v>
                </c:pt>
                <c:pt idx="38">
                  <c:v>40178</c:v>
                </c:pt>
                <c:pt idx="39">
                  <c:v>40268</c:v>
                </c:pt>
                <c:pt idx="40">
                  <c:v>40359</c:v>
                </c:pt>
                <c:pt idx="41">
                  <c:v>40451</c:v>
                </c:pt>
                <c:pt idx="42">
                  <c:v>40543</c:v>
                </c:pt>
                <c:pt idx="43">
                  <c:v>40633</c:v>
                </c:pt>
                <c:pt idx="44">
                  <c:v>40724</c:v>
                </c:pt>
                <c:pt idx="45">
                  <c:v>40816</c:v>
                </c:pt>
                <c:pt idx="46">
                  <c:v>40908</c:v>
                </c:pt>
                <c:pt idx="47">
                  <c:v>40999</c:v>
                </c:pt>
                <c:pt idx="48">
                  <c:v>41090</c:v>
                </c:pt>
                <c:pt idx="49">
                  <c:v>41182</c:v>
                </c:pt>
                <c:pt idx="50">
                  <c:v>41274</c:v>
                </c:pt>
                <c:pt idx="51">
                  <c:v>41364</c:v>
                </c:pt>
                <c:pt idx="52">
                  <c:v>41455</c:v>
                </c:pt>
                <c:pt idx="53">
                  <c:v>41547</c:v>
                </c:pt>
                <c:pt idx="54">
                  <c:v>41639</c:v>
                </c:pt>
                <c:pt idx="55">
                  <c:v>41729</c:v>
                </c:pt>
                <c:pt idx="56">
                  <c:v>41820</c:v>
                </c:pt>
                <c:pt idx="57">
                  <c:v>41912</c:v>
                </c:pt>
                <c:pt idx="58">
                  <c:v>42004</c:v>
                </c:pt>
                <c:pt idx="59">
                  <c:v>42094</c:v>
                </c:pt>
                <c:pt idx="60">
                  <c:v>42185</c:v>
                </c:pt>
                <c:pt idx="61">
                  <c:v>42277</c:v>
                </c:pt>
                <c:pt idx="62">
                  <c:v>42369</c:v>
                </c:pt>
                <c:pt idx="63">
                  <c:v>42460</c:v>
                </c:pt>
              </c:numCache>
            </c:numRef>
          </c:cat>
          <c:val>
            <c:numRef>
              <c:f>Fiscal_impact_072718!$C$2:$C$65</c:f>
              <c:numCache>
                <c:formatCode>General</c:formatCode>
                <c:ptCount val="64"/>
                <c:pt idx="18" formatCode="0.00">
                  <c:v>0</c:v>
                </c:pt>
              </c:numCache>
            </c:numRef>
          </c:val>
          <c:extLst>
            <c:ext xmlns:c16="http://schemas.microsoft.com/office/drawing/2014/chart" uri="{C3380CC4-5D6E-409C-BE32-E72D297353CC}">
              <c16:uniqueId val="{00000003-94B1-49D3-9B9C-F3810CEFF074}"/>
            </c:ext>
          </c:extLst>
        </c:ser>
        <c:dLbls>
          <c:showLegendKey val="0"/>
          <c:showVal val="0"/>
          <c:showCatName val="0"/>
          <c:showSerName val="0"/>
          <c:showPercent val="0"/>
          <c:showBubbleSize val="0"/>
        </c:dLbls>
        <c:gapWidth val="0"/>
        <c:overlap val="100"/>
        <c:axId val="220990672"/>
        <c:axId val="220989360"/>
      </c:barChart>
      <c:lineChart>
        <c:grouping val="standard"/>
        <c:varyColors val="0"/>
        <c:ser>
          <c:idx val="0"/>
          <c:order val="4"/>
          <c:tx>
            <c:v>Four-quarter moving average</c:v>
          </c:tx>
          <c:spPr>
            <a:ln w="19050" cap="rnd">
              <a:solidFill>
                <a:sysClr val="windowText" lastClr="000000"/>
              </a:solidFill>
              <a:prstDash val="solid"/>
              <a:round/>
            </a:ln>
            <a:effectLst/>
          </c:spPr>
          <c:marker>
            <c:symbol val="circle"/>
            <c:size val="5"/>
            <c:spPr>
              <a:solidFill>
                <a:schemeClr val="tx1"/>
              </a:solidFill>
              <a:ln w="0">
                <a:solidFill>
                  <a:sysClr val="windowText" lastClr="000000"/>
                </a:solidFill>
              </a:ln>
              <a:effectLst/>
            </c:spPr>
          </c:marker>
          <c:cat>
            <c:numRef>
              <c:f>Fiscal_impact_072718!$A$2:$A$109</c:f>
              <c:numCache>
                <c:formatCode>mm/dd/yy</c:formatCode>
                <c:ptCount val="108"/>
                <c:pt idx="0">
                  <c:v>36707</c:v>
                </c:pt>
                <c:pt idx="1">
                  <c:v>36799</c:v>
                </c:pt>
                <c:pt idx="2">
                  <c:v>36891</c:v>
                </c:pt>
                <c:pt idx="3">
                  <c:v>36981</c:v>
                </c:pt>
                <c:pt idx="4">
                  <c:v>37072</c:v>
                </c:pt>
                <c:pt idx="5">
                  <c:v>37164</c:v>
                </c:pt>
                <c:pt idx="6">
                  <c:v>37256</c:v>
                </c:pt>
                <c:pt idx="7">
                  <c:v>37346</c:v>
                </c:pt>
                <c:pt idx="8">
                  <c:v>37437</c:v>
                </c:pt>
                <c:pt idx="9">
                  <c:v>37529</c:v>
                </c:pt>
                <c:pt idx="10">
                  <c:v>37621</c:v>
                </c:pt>
                <c:pt idx="11">
                  <c:v>37711</c:v>
                </c:pt>
                <c:pt idx="12">
                  <c:v>37802</c:v>
                </c:pt>
                <c:pt idx="13">
                  <c:v>37894</c:v>
                </c:pt>
                <c:pt idx="14">
                  <c:v>37986</c:v>
                </c:pt>
                <c:pt idx="15">
                  <c:v>38077</c:v>
                </c:pt>
                <c:pt idx="16">
                  <c:v>38168</c:v>
                </c:pt>
                <c:pt idx="17">
                  <c:v>38260</c:v>
                </c:pt>
                <c:pt idx="18">
                  <c:v>38352</c:v>
                </c:pt>
                <c:pt idx="19">
                  <c:v>38442</c:v>
                </c:pt>
                <c:pt idx="20">
                  <c:v>38533</c:v>
                </c:pt>
                <c:pt idx="21">
                  <c:v>38625</c:v>
                </c:pt>
                <c:pt idx="22">
                  <c:v>38717</c:v>
                </c:pt>
                <c:pt idx="23">
                  <c:v>38807</c:v>
                </c:pt>
                <c:pt idx="24">
                  <c:v>38898</c:v>
                </c:pt>
                <c:pt idx="25">
                  <c:v>38990</c:v>
                </c:pt>
                <c:pt idx="26">
                  <c:v>39082</c:v>
                </c:pt>
                <c:pt idx="27">
                  <c:v>39172</c:v>
                </c:pt>
                <c:pt idx="28">
                  <c:v>39263</c:v>
                </c:pt>
                <c:pt idx="29">
                  <c:v>39355</c:v>
                </c:pt>
                <c:pt idx="30">
                  <c:v>39447</c:v>
                </c:pt>
                <c:pt idx="31">
                  <c:v>39538</c:v>
                </c:pt>
                <c:pt idx="32">
                  <c:v>39629</c:v>
                </c:pt>
                <c:pt idx="33">
                  <c:v>39721</c:v>
                </c:pt>
                <c:pt idx="34">
                  <c:v>39813</c:v>
                </c:pt>
                <c:pt idx="35">
                  <c:v>39903</c:v>
                </c:pt>
                <c:pt idx="36">
                  <c:v>39994</c:v>
                </c:pt>
                <c:pt idx="37">
                  <c:v>40086</c:v>
                </c:pt>
                <c:pt idx="38">
                  <c:v>40178</c:v>
                </c:pt>
                <c:pt idx="39">
                  <c:v>40268</c:v>
                </c:pt>
                <c:pt idx="40">
                  <c:v>40359</c:v>
                </c:pt>
                <c:pt idx="41">
                  <c:v>40451</c:v>
                </c:pt>
                <c:pt idx="42">
                  <c:v>40543</c:v>
                </c:pt>
                <c:pt idx="43">
                  <c:v>40633</c:v>
                </c:pt>
                <c:pt idx="44">
                  <c:v>40724</c:v>
                </c:pt>
                <c:pt idx="45">
                  <c:v>40816</c:v>
                </c:pt>
                <c:pt idx="46">
                  <c:v>40908</c:v>
                </c:pt>
                <c:pt idx="47">
                  <c:v>40999</c:v>
                </c:pt>
                <c:pt idx="48">
                  <c:v>41090</c:v>
                </c:pt>
                <c:pt idx="49">
                  <c:v>41182</c:v>
                </c:pt>
                <c:pt idx="50">
                  <c:v>41274</c:v>
                </c:pt>
                <c:pt idx="51">
                  <c:v>41364</c:v>
                </c:pt>
                <c:pt idx="52">
                  <c:v>41455</c:v>
                </c:pt>
                <c:pt idx="53">
                  <c:v>41547</c:v>
                </c:pt>
                <c:pt idx="54">
                  <c:v>41639</c:v>
                </c:pt>
                <c:pt idx="55">
                  <c:v>41729</c:v>
                </c:pt>
                <c:pt idx="56">
                  <c:v>41820</c:v>
                </c:pt>
                <c:pt idx="57">
                  <c:v>41912</c:v>
                </c:pt>
                <c:pt idx="58">
                  <c:v>42004</c:v>
                </c:pt>
                <c:pt idx="59">
                  <c:v>42094</c:v>
                </c:pt>
                <c:pt idx="60">
                  <c:v>42185</c:v>
                </c:pt>
                <c:pt idx="61">
                  <c:v>42277</c:v>
                </c:pt>
                <c:pt idx="62">
                  <c:v>42369</c:v>
                </c:pt>
                <c:pt idx="63">
                  <c:v>42460</c:v>
                </c:pt>
                <c:pt idx="64">
                  <c:v>42551</c:v>
                </c:pt>
                <c:pt idx="65">
                  <c:v>42643</c:v>
                </c:pt>
                <c:pt idx="66">
                  <c:v>42735</c:v>
                </c:pt>
                <c:pt idx="67">
                  <c:v>42825</c:v>
                </c:pt>
                <c:pt idx="68">
                  <c:v>42916</c:v>
                </c:pt>
                <c:pt idx="69">
                  <c:v>43008</c:v>
                </c:pt>
                <c:pt idx="70">
                  <c:v>43100</c:v>
                </c:pt>
                <c:pt idx="71">
                  <c:v>43190</c:v>
                </c:pt>
                <c:pt idx="72">
                  <c:v>43281</c:v>
                </c:pt>
                <c:pt idx="73">
                  <c:v>43373</c:v>
                </c:pt>
                <c:pt idx="74">
                  <c:v>43465</c:v>
                </c:pt>
                <c:pt idx="75">
                  <c:v>43555</c:v>
                </c:pt>
                <c:pt idx="76">
                  <c:v>43646</c:v>
                </c:pt>
                <c:pt idx="77">
                  <c:v>43738</c:v>
                </c:pt>
                <c:pt idx="78">
                  <c:v>43830</c:v>
                </c:pt>
                <c:pt idx="79">
                  <c:v>43921</c:v>
                </c:pt>
                <c:pt idx="80">
                  <c:v>44012</c:v>
                </c:pt>
                <c:pt idx="81">
                  <c:v>44104</c:v>
                </c:pt>
                <c:pt idx="82">
                  <c:v>44195</c:v>
                </c:pt>
                <c:pt idx="83">
                  <c:v>44285</c:v>
                </c:pt>
                <c:pt idx="84">
                  <c:v>44377</c:v>
                </c:pt>
                <c:pt idx="85">
                  <c:v>44469</c:v>
                </c:pt>
                <c:pt idx="86">
                  <c:v>44560</c:v>
                </c:pt>
                <c:pt idx="87">
                  <c:v>44650</c:v>
                </c:pt>
                <c:pt idx="88">
                  <c:v>44742</c:v>
                </c:pt>
                <c:pt idx="89">
                  <c:v>44834</c:v>
                </c:pt>
                <c:pt idx="90">
                  <c:v>44925</c:v>
                </c:pt>
                <c:pt idx="91">
                  <c:v>45015</c:v>
                </c:pt>
                <c:pt idx="92">
                  <c:v>45107</c:v>
                </c:pt>
                <c:pt idx="93">
                  <c:v>45199</c:v>
                </c:pt>
                <c:pt idx="94">
                  <c:v>45290</c:v>
                </c:pt>
                <c:pt idx="95">
                  <c:v>45381</c:v>
                </c:pt>
                <c:pt idx="96">
                  <c:v>45473</c:v>
                </c:pt>
                <c:pt idx="97">
                  <c:v>45565</c:v>
                </c:pt>
                <c:pt idx="98">
                  <c:v>45656</c:v>
                </c:pt>
                <c:pt idx="99">
                  <c:v>45746</c:v>
                </c:pt>
                <c:pt idx="100">
                  <c:v>45838</c:v>
                </c:pt>
                <c:pt idx="101">
                  <c:v>45930</c:v>
                </c:pt>
                <c:pt idx="102">
                  <c:v>46021</c:v>
                </c:pt>
                <c:pt idx="103">
                  <c:v>46111</c:v>
                </c:pt>
                <c:pt idx="104">
                  <c:v>46203</c:v>
                </c:pt>
                <c:pt idx="105">
                  <c:v>46295</c:v>
                </c:pt>
                <c:pt idx="106">
                  <c:v>46386</c:v>
                </c:pt>
                <c:pt idx="107">
                  <c:v>46476</c:v>
                </c:pt>
              </c:numCache>
            </c:numRef>
          </c:cat>
          <c:val>
            <c:numRef>
              <c:f>Fiscal_impact_072718!$B$2:$B$109</c:f>
              <c:numCache>
                <c:formatCode>0.00</c:formatCode>
                <c:ptCount val="108"/>
                <c:pt idx="0">
                  <c:v>0.32242415391036527</c:v>
                </c:pt>
                <c:pt idx="1">
                  <c:v>6.3376964250652756E-2</c:v>
                </c:pt>
                <c:pt idx="2">
                  <c:v>-7.1131823642298794E-2</c:v>
                </c:pt>
                <c:pt idx="3">
                  <c:v>0.43903623383632001</c:v>
                </c:pt>
                <c:pt idx="4">
                  <c:v>0.67589209604975131</c:v>
                </c:pt>
                <c:pt idx="5">
                  <c:v>1.0204973084826399</c:v>
                </c:pt>
                <c:pt idx="6">
                  <c:v>1.5085618724906644</c:v>
                </c:pt>
                <c:pt idx="7">
                  <c:v>1.8115402554653017</c:v>
                </c:pt>
                <c:pt idx="8">
                  <c:v>2.0074196542743605</c:v>
                </c:pt>
                <c:pt idx="9">
                  <c:v>2.1946753515306301</c:v>
                </c:pt>
                <c:pt idx="10">
                  <c:v>2.021473273610392</c:v>
                </c:pt>
                <c:pt idx="11">
                  <c:v>1.7350318247519747</c:v>
                </c:pt>
                <c:pt idx="12">
                  <c:v>1.6367024552339957</c:v>
                </c:pt>
                <c:pt idx="13">
                  <c:v>1.475860778726598</c:v>
                </c:pt>
                <c:pt idx="14">
                  <c:v>1.33208293733429</c:v>
                </c:pt>
                <c:pt idx="15">
                  <c:v>1.1839893302893763</c:v>
                </c:pt>
                <c:pt idx="16">
                  <c:v>0.84800984940132174</c:v>
                </c:pt>
                <c:pt idx="17">
                  <c:v>0.59778140590644713</c:v>
                </c:pt>
                <c:pt idx="18">
                  <c:v>0.31476663274117173</c:v>
                </c:pt>
                <c:pt idx="19">
                  <c:v>0.13091702667925967</c:v>
                </c:pt>
                <c:pt idx="20">
                  <c:v>-0.1072474785458517</c:v>
                </c:pt>
                <c:pt idx="21">
                  <c:v>-0.18217028484193939</c:v>
                </c:pt>
                <c:pt idx="22">
                  <c:v>-0.28998244548318686</c:v>
                </c:pt>
                <c:pt idx="23">
                  <c:v>-0.16548165111635757</c:v>
                </c:pt>
                <c:pt idx="24">
                  <c:v>-0.20249579195005274</c:v>
                </c:pt>
                <c:pt idx="25">
                  <c:v>-0.26787776647216061</c:v>
                </c:pt>
                <c:pt idx="26">
                  <c:v>-9.6628096948911793E-2</c:v>
                </c:pt>
                <c:pt idx="27">
                  <c:v>-0.24470016075779996</c:v>
                </c:pt>
                <c:pt idx="28">
                  <c:v>1.7370235915854376E-3</c:v>
                </c:pt>
                <c:pt idx="29">
                  <c:v>0.1687573810789213</c:v>
                </c:pt>
                <c:pt idx="30">
                  <c:v>0.28000376693982459</c:v>
                </c:pt>
                <c:pt idx="31">
                  <c:v>0.37050471188528961</c:v>
                </c:pt>
                <c:pt idx="32">
                  <c:v>0.98495331565528232</c:v>
                </c:pt>
                <c:pt idx="33">
                  <c:v>1.3066162044029044</c:v>
                </c:pt>
                <c:pt idx="34">
                  <c:v>1.4716229037551076</c:v>
                </c:pt>
                <c:pt idx="35">
                  <c:v>2.2721691500137648</c:v>
                </c:pt>
                <c:pt idx="36">
                  <c:v>2.2555574188782392</c:v>
                </c:pt>
                <c:pt idx="37">
                  <c:v>2.5552058062178826</c:v>
                </c:pt>
                <c:pt idx="38">
                  <c:v>2.8392071818398361</c:v>
                </c:pt>
                <c:pt idx="39">
                  <c:v>2.4613975781407138</c:v>
                </c:pt>
                <c:pt idx="40">
                  <c:v>2.1884534875653987</c:v>
                </c:pt>
                <c:pt idx="41">
                  <c:v>1.6878176343171458</c:v>
                </c:pt>
                <c:pt idx="42">
                  <c:v>1.2040086527600062</c:v>
                </c:pt>
                <c:pt idx="43">
                  <c:v>0.42019461539003733</c:v>
                </c:pt>
                <c:pt idx="44">
                  <c:v>-0.24073720413497135</c:v>
                </c:pt>
                <c:pt idx="45">
                  <c:v>-0.86164470777109869</c:v>
                </c:pt>
                <c:pt idx="46">
                  <c:v>-1.1608228675529579</c:v>
                </c:pt>
                <c:pt idx="47">
                  <c:v>-1.1150123937500598</c:v>
                </c:pt>
                <c:pt idx="48">
                  <c:v>-1.1113948925017574</c:v>
                </c:pt>
                <c:pt idx="49">
                  <c:v>-0.81503677042706357</c:v>
                </c:pt>
                <c:pt idx="50">
                  <c:v>-0.97890806031559274</c:v>
                </c:pt>
                <c:pt idx="51">
                  <c:v>-1.1018128925035884</c:v>
                </c:pt>
                <c:pt idx="52">
                  <c:v>-1.1093986979877744</c:v>
                </c:pt>
                <c:pt idx="53">
                  <c:v>-1.1760593840460545</c:v>
                </c:pt>
                <c:pt idx="54">
                  <c:v>-1.1225259662572473</c:v>
                </c:pt>
                <c:pt idx="55">
                  <c:v>-0.96862682192273586</c:v>
                </c:pt>
                <c:pt idx="56">
                  <c:v>-0.82636945516503701</c:v>
                </c:pt>
                <c:pt idx="57">
                  <c:v>-0.57007166753901994</c:v>
                </c:pt>
                <c:pt idx="58">
                  <c:v>-0.36495641397507594</c:v>
                </c:pt>
                <c:pt idx="59">
                  <c:v>-3.2049870380987056E-2</c:v>
                </c:pt>
                <c:pt idx="60">
                  <c:v>0.24480804999347702</c:v>
                </c:pt>
                <c:pt idx="61">
                  <c:v>0.26189530952592777</c:v>
                </c:pt>
                <c:pt idx="62">
                  <c:v>0.3559135739684034</c:v>
                </c:pt>
                <c:pt idx="63">
                  <c:v>0.42634478827705019</c:v>
                </c:pt>
                <c:pt idx="64">
                  <c:v>0.23100288162485383</c:v>
                </c:pt>
                <c:pt idx="65">
                  <c:v>0.18802773075361642</c:v>
                </c:pt>
                <c:pt idx="66">
                  <c:v>0.1662160750590721</c:v>
                </c:pt>
                <c:pt idx="67">
                  <c:v>-1.5091432943505364E-2</c:v>
                </c:pt>
                <c:pt idx="68">
                  <c:v>3.3262338155140736E-2</c:v>
                </c:pt>
                <c:pt idx="69">
                  <c:v>-2.2017746830263182E-2</c:v>
                </c:pt>
                <c:pt idx="70">
                  <c:v>8.7025679252403579E-2</c:v>
                </c:pt>
                <c:pt idx="71">
                  <c:v>0.20397775784678757</c:v>
                </c:pt>
                <c:pt idx="72">
                  <c:v>0.34411971661690366</c:v>
                </c:pt>
                <c:pt idx="73">
                  <c:v>0.59581580613795881</c:v>
                </c:pt>
                <c:pt idx="74">
                  <c:v>0.64432742276682298</c:v>
                </c:pt>
                <c:pt idx="75">
                  <c:v>0.67964622254697382</c:v>
                </c:pt>
                <c:pt idx="76">
                  <c:v>0.64903526562732528</c:v>
                </c:pt>
                <c:pt idx="77">
                  <c:v>0.57712055724102407</c:v>
                </c:pt>
                <c:pt idx="78">
                  <c:v>0.51904832527003475</c:v>
                </c:pt>
                <c:pt idx="79">
                  <c:v>0.37798515178465358</c:v>
                </c:pt>
                <c:pt idx="80">
                  <c:v>0.2900509765379759</c:v>
                </c:pt>
                <c:pt idx="81">
                  <c:v>0.19961042442487492</c:v>
                </c:pt>
                <c:pt idx="82">
                  <c:v>0.10805380857919648</c:v>
                </c:pt>
                <c:pt idx="83">
                  <c:v>0.14243053288732746</c:v>
                </c:pt>
                <c:pt idx="84">
                  <c:v>0.13156339259938266</c:v>
                </c:pt>
                <c:pt idx="85">
                  <c:v>0.10390943307143585</c:v>
                </c:pt>
                <c:pt idx="86">
                  <c:v>8.1847360992496412E-2</c:v>
                </c:pt>
                <c:pt idx="87">
                  <c:v>9.324740758165681E-2</c:v>
                </c:pt>
                <c:pt idx="88">
                  <c:v>0.10319022558199156</c:v>
                </c:pt>
                <c:pt idx="89">
                  <c:v>0.14181316173863778</c:v>
                </c:pt>
                <c:pt idx="90">
                  <c:v>0.21198513121326568</c:v>
                </c:pt>
                <c:pt idx="91">
                  <c:v>0.26487549091636875</c:v>
                </c:pt>
                <c:pt idx="92">
                  <c:v>0.30279593626224655</c:v>
                </c:pt>
                <c:pt idx="93">
                  <c:v>0.31487180159353911</c:v>
                </c:pt>
                <c:pt idx="94">
                  <c:v>0.30469741253693194</c:v>
                </c:pt>
                <c:pt idx="95">
                  <c:v>0.2943557149366034</c:v>
                </c:pt>
                <c:pt idx="96">
                  <c:v>0.29028371642720785</c:v>
                </c:pt>
                <c:pt idx="97">
                  <c:v>0.29000594398575297</c:v>
                </c:pt>
                <c:pt idx="98">
                  <c:v>0.2910197457846786</c:v>
                </c:pt>
                <c:pt idx="99">
                  <c:v>0.29213061681569374</c:v>
                </c:pt>
                <c:pt idx="100">
                  <c:v>0.29189294655250686</c:v>
                </c:pt>
                <c:pt idx="101">
                  <c:v>0.29353249596160275</c:v>
                </c:pt>
                <c:pt idx="102">
                  <c:v>0.29746294824114505</c:v>
                </c:pt>
                <c:pt idx="103">
                  <c:v>0.28100792171415945</c:v>
                </c:pt>
                <c:pt idx="104">
                  <c:v>0.24810600172994982</c:v>
                </c:pt>
                <c:pt idx="105">
                  <c:v>0.20401824996925763</c:v>
                </c:pt>
                <c:pt idx="106">
                  <c:v>0.14951154233466568</c:v>
                </c:pt>
                <c:pt idx="107">
                  <c:v>0.11190702934640437</c:v>
                </c:pt>
              </c:numCache>
            </c:numRef>
          </c:val>
          <c:smooth val="0"/>
          <c:extLst>
            <c:ext xmlns:c16="http://schemas.microsoft.com/office/drawing/2014/chart" uri="{C3380CC4-5D6E-409C-BE32-E72D297353CC}">
              <c16:uniqueId val="{00000004-94B1-49D3-9B9C-F3810CEFF074}"/>
            </c:ext>
          </c:extLst>
        </c:ser>
        <c:dLbls>
          <c:showLegendKey val="0"/>
          <c:showVal val="0"/>
          <c:showCatName val="0"/>
          <c:showSerName val="0"/>
          <c:showPercent val="0"/>
          <c:showBubbleSize val="0"/>
        </c:dLbls>
        <c:marker val="1"/>
        <c:smooth val="0"/>
        <c:axId val="582267440"/>
        <c:axId val="582274984"/>
      </c:lineChart>
      <c:dateAx>
        <c:axId val="582267440"/>
        <c:scaling>
          <c:orientation val="minMax"/>
          <c:max val="44986"/>
          <c:min val="40330"/>
        </c:scaling>
        <c:delete val="0"/>
        <c:axPos val="b"/>
        <c:numFmt formatCode="\'yy" sourceLinked="0"/>
        <c:majorTickMark val="none"/>
        <c:minorTickMark val="none"/>
        <c:tickLblPos val="low"/>
        <c:spPr>
          <a:noFill/>
          <a:ln w="6350" cap="flat" cmpd="sng" algn="ctr">
            <a:solidFill>
              <a:schemeClr val="bg1">
                <a:lumMod val="85000"/>
              </a:schemeClr>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Helvetica" panose="020B0604020202020204" pitchFamily="34" charset="0"/>
                <a:ea typeface="+mn-ea"/>
                <a:cs typeface="Helvetica" panose="020B0604020202020204" pitchFamily="34" charset="0"/>
              </a:defRPr>
            </a:pPr>
            <a:endParaRPr lang="en-US"/>
          </a:p>
        </c:txPr>
        <c:crossAx val="582274984"/>
        <c:crosses val="autoZero"/>
        <c:auto val="1"/>
        <c:lblOffset val="100"/>
        <c:baseTimeUnit val="months"/>
        <c:majorUnit val="12"/>
        <c:majorTimeUnit val="months"/>
      </c:dateAx>
      <c:valAx>
        <c:axId val="582274984"/>
        <c:scaling>
          <c:orientation val="minMax"/>
          <c:max val="2"/>
          <c:min val="-2"/>
        </c:scaling>
        <c:delete val="0"/>
        <c:axPos val="l"/>
        <c:majorGridlines>
          <c:spPr>
            <a:ln w="9525" cap="flat" cmpd="sng" algn="ctr">
              <a:solidFill>
                <a:schemeClr val="bg1">
                  <a:lumMod val="85000"/>
                </a:schemeClr>
              </a:solidFill>
              <a:round/>
            </a:ln>
            <a:effectLst/>
          </c:spPr>
        </c:majorGridlines>
        <c:numFmt formatCode="0.0" sourceLinked="0"/>
        <c:majorTickMark val="none"/>
        <c:minorTickMark val="none"/>
        <c:tickLblPos val="nextTo"/>
        <c:spPr>
          <a:noFill/>
          <a:ln w="9525">
            <a:solidFill>
              <a:schemeClr val="tx1"/>
            </a:solid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Helvetica" panose="020B0604020202020204" pitchFamily="34" charset="0"/>
                <a:ea typeface="+mn-ea"/>
                <a:cs typeface="Helvetica" panose="020B0604020202020204" pitchFamily="34" charset="0"/>
              </a:defRPr>
            </a:pPr>
            <a:endParaRPr lang="en-US"/>
          </a:p>
        </c:txPr>
        <c:crossAx val="582267440"/>
        <c:crosses val="autoZero"/>
        <c:crossBetween val="between"/>
      </c:valAx>
      <c:valAx>
        <c:axId val="220989360"/>
        <c:scaling>
          <c:orientation val="minMax"/>
          <c:max val="1"/>
          <c:min val="0"/>
        </c:scaling>
        <c:delete val="0"/>
        <c:axPos val="r"/>
        <c:numFmt formatCode="0.00" sourceLinked="1"/>
        <c:majorTickMark val="out"/>
        <c:minorTickMark val="none"/>
        <c:tickLblPos val="none"/>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0990672"/>
        <c:crosses val="max"/>
        <c:crossBetween val="between"/>
      </c:valAx>
      <c:catAx>
        <c:axId val="220990672"/>
        <c:scaling>
          <c:orientation val="minMax"/>
        </c:scaling>
        <c:delete val="1"/>
        <c:axPos val="b"/>
        <c:numFmt formatCode="mm/dd/yy" sourceLinked="1"/>
        <c:majorTickMark val="out"/>
        <c:minorTickMark val="none"/>
        <c:tickLblPos val="nextTo"/>
        <c:crossAx val="220989360"/>
        <c:crosses val="autoZero"/>
        <c:auto val="0"/>
        <c:lblAlgn val="ctr"/>
        <c:lblOffset val="100"/>
        <c:noMultiLvlLbl val="1"/>
      </c:catAx>
      <c:spPr>
        <a:noFill/>
        <a:ln>
          <a:noFill/>
        </a:ln>
        <a:effectLst/>
      </c:spPr>
    </c:plotArea>
    <c:legend>
      <c:legendPos val="r"/>
      <c:legendEntry>
        <c:idx val="0"/>
        <c:delete val="1"/>
      </c:legendEntry>
      <c:legendEntry>
        <c:idx val="2"/>
        <c:delete val="1"/>
      </c:legendEntry>
      <c:legendEntry>
        <c:idx val="3"/>
        <c:delete val="1"/>
      </c:legendEntry>
      <c:layout>
        <c:manualLayout>
          <c:xMode val="edge"/>
          <c:yMode val="edge"/>
          <c:x val="2.1769748539497077E-2"/>
          <c:y val="0.90989120005611601"/>
          <c:w val="0.86665079163491665"/>
          <c:h val="9.0108799943883988E-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Helvetica" panose="020B0604020202020204" pitchFamily="34" charset="0"/>
              <a:ea typeface="+mn-ea"/>
              <a:cs typeface="Helvetica" panose="020B0604020202020204" pitchFamily="34"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4.4723034596951705E-2"/>
          <c:y val="0.13327536380690796"/>
          <c:w val="0.81059014520129369"/>
          <c:h val="0.66504345724726943"/>
        </c:manualLayout>
      </c:layout>
      <c:areaChart>
        <c:grouping val="standard"/>
        <c:varyColors val="0"/>
        <c:ser>
          <c:idx val="2"/>
          <c:order val="3"/>
          <c:tx>
            <c:v>Recession</c:v>
          </c:tx>
          <c:spPr>
            <a:solidFill>
              <a:schemeClr val="tx1">
                <a:lumMod val="95000"/>
                <a:lumOff val="5000"/>
                <a:alpha val="6000"/>
              </a:schemeClr>
            </a:solidFill>
            <a:ln>
              <a:noFill/>
            </a:ln>
            <a:effectLst/>
          </c:spPr>
          <c:cat>
            <c:numRef>
              <c:f>Fiscal_impact_072718!$A$2:$A$65</c:f>
              <c:numCache>
                <c:formatCode>mm/dd/yy</c:formatCode>
                <c:ptCount val="64"/>
                <c:pt idx="0">
                  <c:v>36707</c:v>
                </c:pt>
                <c:pt idx="1">
                  <c:v>36799</c:v>
                </c:pt>
                <c:pt idx="2">
                  <c:v>36891</c:v>
                </c:pt>
                <c:pt idx="3">
                  <c:v>36981</c:v>
                </c:pt>
                <c:pt idx="4">
                  <c:v>37072</c:v>
                </c:pt>
                <c:pt idx="5">
                  <c:v>37164</c:v>
                </c:pt>
                <c:pt idx="6">
                  <c:v>37256</c:v>
                </c:pt>
                <c:pt idx="7">
                  <c:v>37346</c:v>
                </c:pt>
                <c:pt idx="8">
                  <c:v>37437</c:v>
                </c:pt>
                <c:pt idx="9">
                  <c:v>37529</c:v>
                </c:pt>
                <c:pt idx="10">
                  <c:v>37621</c:v>
                </c:pt>
                <c:pt idx="11">
                  <c:v>37711</c:v>
                </c:pt>
                <c:pt idx="12">
                  <c:v>37802</c:v>
                </c:pt>
                <c:pt idx="13">
                  <c:v>37894</c:v>
                </c:pt>
                <c:pt idx="14">
                  <c:v>37986</c:v>
                </c:pt>
                <c:pt idx="15">
                  <c:v>38077</c:v>
                </c:pt>
                <c:pt idx="16">
                  <c:v>38168</c:v>
                </c:pt>
                <c:pt idx="17">
                  <c:v>38260</c:v>
                </c:pt>
                <c:pt idx="18">
                  <c:v>38352</c:v>
                </c:pt>
                <c:pt idx="19">
                  <c:v>38442</c:v>
                </c:pt>
                <c:pt idx="20">
                  <c:v>38533</c:v>
                </c:pt>
                <c:pt idx="21">
                  <c:v>38625</c:v>
                </c:pt>
                <c:pt idx="22">
                  <c:v>38717</c:v>
                </c:pt>
                <c:pt idx="23">
                  <c:v>38807</c:v>
                </c:pt>
                <c:pt idx="24">
                  <c:v>38898</c:v>
                </c:pt>
                <c:pt idx="25">
                  <c:v>38990</c:v>
                </c:pt>
                <c:pt idx="26">
                  <c:v>39082</c:v>
                </c:pt>
                <c:pt idx="27">
                  <c:v>39172</c:v>
                </c:pt>
                <c:pt idx="28">
                  <c:v>39263</c:v>
                </c:pt>
                <c:pt idx="29">
                  <c:v>39355</c:v>
                </c:pt>
                <c:pt idx="30">
                  <c:v>39447</c:v>
                </c:pt>
                <c:pt idx="31">
                  <c:v>39538</c:v>
                </c:pt>
                <c:pt idx="32">
                  <c:v>39629</c:v>
                </c:pt>
                <c:pt idx="33">
                  <c:v>39721</c:v>
                </c:pt>
                <c:pt idx="34">
                  <c:v>39813</c:v>
                </c:pt>
                <c:pt idx="35">
                  <c:v>39903</c:v>
                </c:pt>
                <c:pt idx="36">
                  <c:v>39994</c:v>
                </c:pt>
                <c:pt idx="37">
                  <c:v>40086</c:v>
                </c:pt>
                <c:pt idx="38">
                  <c:v>40178</c:v>
                </c:pt>
                <c:pt idx="39">
                  <c:v>40268</c:v>
                </c:pt>
                <c:pt idx="40">
                  <c:v>40359</c:v>
                </c:pt>
                <c:pt idx="41">
                  <c:v>40451</c:v>
                </c:pt>
                <c:pt idx="42">
                  <c:v>40543</c:v>
                </c:pt>
                <c:pt idx="43">
                  <c:v>40633</c:v>
                </c:pt>
                <c:pt idx="44">
                  <c:v>40724</c:v>
                </c:pt>
                <c:pt idx="45">
                  <c:v>40816</c:v>
                </c:pt>
                <c:pt idx="46">
                  <c:v>40908</c:v>
                </c:pt>
                <c:pt idx="47">
                  <c:v>40999</c:v>
                </c:pt>
                <c:pt idx="48">
                  <c:v>41090</c:v>
                </c:pt>
                <c:pt idx="49">
                  <c:v>41182</c:v>
                </c:pt>
                <c:pt idx="50">
                  <c:v>41274</c:v>
                </c:pt>
                <c:pt idx="51">
                  <c:v>41364</c:v>
                </c:pt>
                <c:pt idx="52">
                  <c:v>41455</c:v>
                </c:pt>
                <c:pt idx="53">
                  <c:v>41547</c:v>
                </c:pt>
                <c:pt idx="54">
                  <c:v>41639</c:v>
                </c:pt>
                <c:pt idx="55">
                  <c:v>41729</c:v>
                </c:pt>
                <c:pt idx="56">
                  <c:v>41820</c:v>
                </c:pt>
                <c:pt idx="57">
                  <c:v>41912</c:v>
                </c:pt>
                <c:pt idx="58">
                  <c:v>42004</c:v>
                </c:pt>
                <c:pt idx="59">
                  <c:v>42094</c:v>
                </c:pt>
                <c:pt idx="60">
                  <c:v>42185</c:v>
                </c:pt>
                <c:pt idx="61">
                  <c:v>42277</c:v>
                </c:pt>
                <c:pt idx="62">
                  <c:v>42369</c:v>
                </c:pt>
                <c:pt idx="63">
                  <c:v>42460</c:v>
                </c:pt>
              </c:numCache>
            </c:numRef>
          </c:cat>
          <c:val>
            <c:numRef>
              <c:f>Fiscal_impact_072718!$C$2:$C$65</c:f>
              <c:numCache>
                <c:formatCode>General</c:formatCode>
                <c:ptCount val="64"/>
                <c:pt idx="18" formatCode="0.00">
                  <c:v>0</c:v>
                </c:pt>
              </c:numCache>
            </c:numRef>
          </c:val>
          <c:extLst>
            <c:ext xmlns:c16="http://schemas.microsoft.com/office/drawing/2014/chart" uri="{C3380CC4-5D6E-409C-BE32-E72D297353CC}">
              <c16:uniqueId val="{00000000-4DAF-423D-AB7E-EB5F7A37DE86}"/>
            </c:ext>
          </c:extLst>
        </c:ser>
        <c:ser>
          <c:idx val="8"/>
          <c:order val="7"/>
          <c:tx>
            <c:strRef>
              <c:f>Fiscal_impact_072718!$H$1</c:f>
              <c:strCache>
                <c:ptCount val="1"/>
                <c:pt idx="0">
                  <c:v>projection</c:v>
                </c:pt>
              </c:strCache>
            </c:strRef>
          </c:tx>
          <c:spPr>
            <a:solidFill>
              <a:srgbClr val="1B9553">
                <a:alpha val="21000"/>
              </a:srgbClr>
            </a:solidFill>
            <a:ln>
              <a:noFill/>
            </a:ln>
            <a:effectLst/>
          </c:spPr>
          <c:val>
            <c:numRef>
              <c:f>Fiscal_impact_072718!$H$2:$H$109</c:f>
              <c:numCache>
                <c:formatCode>0.00</c:formatCode>
                <c:ptCount val="108"/>
                <c:pt idx="0">
                  <c:v>#N/A</c:v>
                </c:pt>
                <c:pt idx="1">
                  <c:v>#N/A</c:v>
                </c:pt>
                <c:pt idx="2">
                  <c:v>#N/A</c:v>
                </c:pt>
                <c:pt idx="3">
                  <c:v>#N/A</c:v>
                </c:pt>
                <c:pt idx="4">
                  <c:v>#N/A</c:v>
                </c:pt>
                <c:pt idx="5">
                  <c:v>#N/A</c:v>
                </c:pt>
                <c:pt idx="6">
                  <c:v>#N/A</c:v>
                </c:pt>
                <c:pt idx="7">
                  <c:v>#N/A</c:v>
                </c:pt>
                <c:pt idx="8">
                  <c:v>#N/A</c:v>
                </c:pt>
                <c:pt idx="9">
                  <c:v>#N/A</c:v>
                </c:pt>
                <c:pt idx="10">
                  <c:v>#N/A</c:v>
                </c:pt>
                <c:pt idx="11">
                  <c:v>#N/A</c:v>
                </c:pt>
                <c:pt idx="12">
                  <c:v>#N/A</c:v>
                </c:pt>
                <c:pt idx="13">
                  <c:v>#N/A</c:v>
                </c:pt>
                <c:pt idx="14">
                  <c:v>#N/A</c:v>
                </c:pt>
                <c:pt idx="15">
                  <c:v>#N/A</c:v>
                </c:pt>
                <c:pt idx="16">
                  <c:v>#N/A</c:v>
                </c:pt>
                <c:pt idx="17">
                  <c:v>#N/A</c:v>
                </c:pt>
                <c:pt idx="18">
                  <c:v>#N/A</c:v>
                </c:pt>
                <c:pt idx="19">
                  <c:v>#N/A</c:v>
                </c:pt>
                <c:pt idx="20">
                  <c:v>#N/A</c:v>
                </c:pt>
                <c:pt idx="21">
                  <c:v>#N/A</c:v>
                </c:pt>
                <c:pt idx="22">
                  <c:v>#N/A</c:v>
                </c:pt>
                <c:pt idx="23">
                  <c:v>#N/A</c:v>
                </c:pt>
                <c:pt idx="24">
                  <c:v>#N/A</c:v>
                </c:pt>
                <c:pt idx="25">
                  <c:v>#N/A</c:v>
                </c:pt>
                <c:pt idx="26">
                  <c:v>#N/A</c:v>
                </c:pt>
                <c:pt idx="27">
                  <c:v>#N/A</c:v>
                </c:pt>
                <c:pt idx="28">
                  <c:v>#N/A</c:v>
                </c:pt>
                <c:pt idx="29">
                  <c:v>#N/A</c:v>
                </c:pt>
                <c:pt idx="30">
                  <c:v>#N/A</c:v>
                </c:pt>
                <c:pt idx="31">
                  <c:v>#N/A</c:v>
                </c:pt>
                <c:pt idx="32">
                  <c:v>#N/A</c:v>
                </c:pt>
                <c:pt idx="33">
                  <c:v>#N/A</c:v>
                </c:pt>
                <c:pt idx="34">
                  <c:v>#N/A</c:v>
                </c:pt>
                <c:pt idx="35">
                  <c:v>#N/A</c:v>
                </c:pt>
                <c:pt idx="36">
                  <c:v>#N/A</c:v>
                </c:pt>
                <c:pt idx="37">
                  <c:v>#N/A</c:v>
                </c:pt>
                <c:pt idx="38">
                  <c:v>#N/A</c:v>
                </c:pt>
                <c:pt idx="39">
                  <c:v>#N/A</c:v>
                </c:pt>
                <c:pt idx="40">
                  <c:v>#N/A</c:v>
                </c:pt>
                <c:pt idx="41">
                  <c:v>#N/A</c:v>
                </c:pt>
                <c:pt idx="42">
                  <c:v>#N/A</c:v>
                </c:pt>
                <c:pt idx="43">
                  <c:v>#N/A</c:v>
                </c:pt>
                <c:pt idx="44">
                  <c:v>#N/A</c:v>
                </c:pt>
                <c:pt idx="45">
                  <c:v>#N/A</c:v>
                </c:pt>
                <c:pt idx="46">
                  <c:v>#N/A</c:v>
                </c:pt>
                <c:pt idx="47">
                  <c:v>#N/A</c:v>
                </c:pt>
                <c:pt idx="48">
                  <c:v>#N/A</c:v>
                </c:pt>
                <c:pt idx="49">
                  <c:v>#N/A</c:v>
                </c:pt>
                <c:pt idx="50">
                  <c:v>#N/A</c:v>
                </c:pt>
                <c:pt idx="51">
                  <c:v>#N/A</c:v>
                </c:pt>
                <c:pt idx="52">
                  <c:v>#N/A</c:v>
                </c:pt>
                <c:pt idx="53">
                  <c:v>#N/A</c:v>
                </c:pt>
                <c:pt idx="54">
                  <c:v>#N/A</c:v>
                </c:pt>
                <c:pt idx="55">
                  <c:v>#N/A</c:v>
                </c:pt>
                <c:pt idx="56">
                  <c:v>#N/A</c:v>
                </c:pt>
                <c:pt idx="57">
                  <c:v>#N/A</c:v>
                </c:pt>
                <c:pt idx="58">
                  <c:v>#N/A</c:v>
                </c:pt>
                <c:pt idx="59">
                  <c:v>#N/A</c:v>
                </c:pt>
                <c:pt idx="60">
                  <c:v>#N/A</c:v>
                </c:pt>
                <c:pt idx="61">
                  <c:v>#N/A</c:v>
                </c:pt>
                <c:pt idx="62">
                  <c:v>#N/A</c:v>
                </c:pt>
                <c:pt idx="63">
                  <c:v>#N/A</c:v>
                </c:pt>
                <c:pt idx="64">
                  <c:v>#N/A</c:v>
                </c:pt>
                <c:pt idx="65">
                  <c:v>#N/A</c:v>
                </c:pt>
                <c:pt idx="66">
                  <c:v>#N/A</c:v>
                </c:pt>
                <c:pt idx="67">
                  <c:v>#N/A</c:v>
                </c:pt>
                <c:pt idx="68">
                  <c:v>#N/A</c:v>
                </c:pt>
                <c:pt idx="69">
                  <c:v>#N/A</c:v>
                </c:pt>
                <c:pt idx="70">
                  <c:v>#N/A</c:v>
                </c:pt>
                <c:pt idx="71">
                  <c:v>#N/A</c:v>
                </c:pt>
                <c:pt idx="72">
                  <c:v>1</c:v>
                </c:pt>
                <c:pt idx="73">
                  <c:v>1</c:v>
                </c:pt>
                <c:pt idx="74">
                  <c:v>1</c:v>
                </c:pt>
                <c:pt idx="75">
                  <c:v>1</c:v>
                </c:pt>
                <c:pt idx="76">
                  <c:v>1</c:v>
                </c:pt>
                <c:pt idx="77">
                  <c:v>1</c:v>
                </c:pt>
                <c:pt idx="78">
                  <c:v>1</c:v>
                </c:pt>
                <c:pt idx="79">
                  <c:v>1</c:v>
                </c:pt>
                <c:pt idx="80">
                  <c:v>1</c:v>
                </c:pt>
                <c:pt idx="81">
                  <c:v>1</c:v>
                </c:pt>
                <c:pt idx="82">
                  <c:v>1</c:v>
                </c:pt>
                <c:pt idx="83">
                  <c:v>1</c:v>
                </c:pt>
                <c:pt idx="84">
                  <c:v>1</c:v>
                </c:pt>
                <c:pt idx="85">
                  <c:v>1</c:v>
                </c:pt>
                <c:pt idx="86">
                  <c:v>1</c:v>
                </c:pt>
                <c:pt idx="87">
                  <c:v>1</c:v>
                </c:pt>
                <c:pt idx="88">
                  <c:v>1</c:v>
                </c:pt>
                <c:pt idx="89">
                  <c:v>1</c:v>
                </c:pt>
                <c:pt idx="90">
                  <c:v>1</c:v>
                </c:pt>
                <c:pt idx="91">
                  <c:v>1</c:v>
                </c:pt>
                <c:pt idx="92">
                  <c:v>1</c:v>
                </c:pt>
                <c:pt idx="93">
                  <c:v>1</c:v>
                </c:pt>
                <c:pt idx="94">
                  <c:v>1</c:v>
                </c:pt>
                <c:pt idx="95">
                  <c:v>1</c:v>
                </c:pt>
                <c:pt idx="96">
                  <c:v>1</c:v>
                </c:pt>
                <c:pt idx="97">
                  <c:v>1</c:v>
                </c:pt>
                <c:pt idx="98">
                  <c:v>1</c:v>
                </c:pt>
                <c:pt idx="99">
                  <c:v>1</c:v>
                </c:pt>
                <c:pt idx="100">
                  <c:v>1</c:v>
                </c:pt>
                <c:pt idx="101">
                  <c:v>1</c:v>
                </c:pt>
                <c:pt idx="102">
                  <c:v>1</c:v>
                </c:pt>
                <c:pt idx="103">
                  <c:v>1</c:v>
                </c:pt>
                <c:pt idx="104">
                  <c:v>1</c:v>
                </c:pt>
                <c:pt idx="105">
                  <c:v>1</c:v>
                </c:pt>
                <c:pt idx="106">
                  <c:v>1</c:v>
                </c:pt>
                <c:pt idx="107">
                  <c:v>1</c:v>
                </c:pt>
              </c:numCache>
            </c:numRef>
          </c:val>
          <c:extLst>
            <c:ext xmlns:c16="http://schemas.microsoft.com/office/drawing/2014/chart" uri="{C3380CC4-5D6E-409C-BE32-E72D297353CC}">
              <c16:uniqueId val="{00000001-4DAF-423D-AB7E-EB5F7A37DE86}"/>
            </c:ext>
          </c:extLst>
        </c:ser>
        <c:dLbls>
          <c:showLegendKey val="0"/>
          <c:showVal val="0"/>
          <c:showCatName val="0"/>
          <c:showSerName val="0"/>
          <c:showPercent val="0"/>
          <c:showBubbleSize val="0"/>
        </c:dLbls>
        <c:axId val="220990672"/>
        <c:axId val="220989360"/>
      </c:areaChart>
      <c:barChart>
        <c:barDir val="col"/>
        <c:grouping val="stacked"/>
        <c:varyColors val="0"/>
        <c:ser>
          <c:idx val="0"/>
          <c:order val="0"/>
          <c:tx>
            <c:v>Federal spending on goods and services</c:v>
          </c:tx>
          <c:spPr>
            <a:solidFill>
              <a:srgbClr val="2198C7"/>
            </a:solidFill>
            <a:ln w="15875">
              <a:noFill/>
            </a:ln>
            <a:effectLst/>
          </c:spPr>
          <c:invertIfNegative val="0"/>
          <c:cat>
            <c:numRef>
              <c:f>Fiscal_impact_072718!$A$2:$A$109</c:f>
              <c:numCache>
                <c:formatCode>mm/dd/yy</c:formatCode>
                <c:ptCount val="108"/>
                <c:pt idx="0">
                  <c:v>36707</c:v>
                </c:pt>
                <c:pt idx="1">
                  <c:v>36799</c:v>
                </c:pt>
                <c:pt idx="2">
                  <c:v>36891</c:v>
                </c:pt>
                <c:pt idx="3">
                  <c:v>36981</c:v>
                </c:pt>
                <c:pt idx="4">
                  <c:v>37072</c:v>
                </c:pt>
                <c:pt idx="5">
                  <c:v>37164</c:v>
                </c:pt>
                <c:pt idx="6">
                  <c:v>37256</c:v>
                </c:pt>
                <c:pt idx="7">
                  <c:v>37346</c:v>
                </c:pt>
                <c:pt idx="8">
                  <c:v>37437</c:v>
                </c:pt>
                <c:pt idx="9">
                  <c:v>37529</c:v>
                </c:pt>
                <c:pt idx="10">
                  <c:v>37621</c:v>
                </c:pt>
                <c:pt idx="11">
                  <c:v>37711</c:v>
                </c:pt>
                <c:pt idx="12">
                  <c:v>37802</c:v>
                </c:pt>
                <c:pt idx="13">
                  <c:v>37894</c:v>
                </c:pt>
                <c:pt idx="14">
                  <c:v>37986</c:v>
                </c:pt>
                <c:pt idx="15">
                  <c:v>38077</c:v>
                </c:pt>
                <c:pt idx="16">
                  <c:v>38168</c:v>
                </c:pt>
                <c:pt idx="17">
                  <c:v>38260</c:v>
                </c:pt>
                <c:pt idx="18">
                  <c:v>38352</c:v>
                </c:pt>
                <c:pt idx="19">
                  <c:v>38442</c:v>
                </c:pt>
                <c:pt idx="20">
                  <c:v>38533</c:v>
                </c:pt>
                <c:pt idx="21">
                  <c:v>38625</c:v>
                </c:pt>
                <c:pt idx="22">
                  <c:v>38717</c:v>
                </c:pt>
                <c:pt idx="23">
                  <c:v>38807</c:v>
                </c:pt>
                <c:pt idx="24">
                  <c:v>38898</c:v>
                </c:pt>
                <c:pt idx="25">
                  <c:v>38990</c:v>
                </c:pt>
                <c:pt idx="26">
                  <c:v>39082</c:v>
                </c:pt>
                <c:pt idx="27">
                  <c:v>39172</c:v>
                </c:pt>
                <c:pt idx="28">
                  <c:v>39263</c:v>
                </c:pt>
                <c:pt idx="29">
                  <c:v>39355</c:v>
                </c:pt>
                <c:pt idx="30">
                  <c:v>39447</c:v>
                </c:pt>
                <c:pt idx="31">
                  <c:v>39538</c:v>
                </c:pt>
                <c:pt idx="32">
                  <c:v>39629</c:v>
                </c:pt>
                <c:pt idx="33">
                  <c:v>39721</c:v>
                </c:pt>
                <c:pt idx="34">
                  <c:v>39813</c:v>
                </c:pt>
                <c:pt idx="35">
                  <c:v>39903</c:v>
                </c:pt>
                <c:pt idx="36">
                  <c:v>39994</c:v>
                </c:pt>
                <c:pt idx="37">
                  <c:v>40086</c:v>
                </c:pt>
                <c:pt idx="38">
                  <c:v>40178</c:v>
                </c:pt>
                <c:pt idx="39">
                  <c:v>40268</c:v>
                </c:pt>
                <c:pt idx="40">
                  <c:v>40359</c:v>
                </c:pt>
                <c:pt idx="41">
                  <c:v>40451</c:v>
                </c:pt>
                <c:pt idx="42">
                  <c:v>40543</c:v>
                </c:pt>
                <c:pt idx="43">
                  <c:v>40633</c:v>
                </c:pt>
                <c:pt idx="44">
                  <c:v>40724</c:v>
                </c:pt>
                <c:pt idx="45">
                  <c:v>40816</c:v>
                </c:pt>
                <c:pt idx="46">
                  <c:v>40908</c:v>
                </c:pt>
                <c:pt idx="47">
                  <c:v>40999</c:v>
                </c:pt>
                <c:pt idx="48">
                  <c:v>41090</c:v>
                </c:pt>
                <c:pt idx="49">
                  <c:v>41182</c:v>
                </c:pt>
                <c:pt idx="50">
                  <c:v>41274</c:v>
                </c:pt>
                <c:pt idx="51">
                  <c:v>41364</c:v>
                </c:pt>
                <c:pt idx="52">
                  <c:v>41455</c:v>
                </c:pt>
                <c:pt idx="53">
                  <c:v>41547</c:v>
                </c:pt>
                <c:pt idx="54">
                  <c:v>41639</c:v>
                </c:pt>
                <c:pt idx="55">
                  <c:v>41729</c:v>
                </c:pt>
                <c:pt idx="56">
                  <c:v>41820</c:v>
                </c:pt>
                <c:pt idx="57">
                  <c:v>41912</c:v>
                </c:pt>
                <c:pt idx="58">
                  <c:v>42004</c:v>
                </c:pt>
                <c:pt idx="59">
                  <c:v>42094</c:v>
                </c:pt>
                <c:pt idx="60">
                  <c:v>42185</c:v>
                </c:pt>
                <c:pt idx="61">
                  <c:v>42277</c:v>
                </c:pt>
                <c:pt idx="62">
                  <c:v>42369</c:v>
                </c:pt>
                <c:pt idx="63">
                  <c:v>42460</c:v>
                </c:pt>
                <c:pt idx="64">
                  <c:v>42551</c:v>
                </c:pt>
                <c:pt idx="65">
                  <c:v>42643</c:v>
                </c:pt>
                <c:pt idx="66">
                  <c:v>42735</c:v>
                </c:pt>
                <c:pt idx="67">
                  <c:v>42825</c:v>
                </c:pt>
                <c:pt idx="68">
                  <c:v>42916</c:v>
                </c:pt>
                <c:pt idx="69">
                  <c:v>43008</c:v>
                </c:pt>
                <c:pt idx="70">
                  <c:v>43100</c:v>
                </c:pt>
                <c:pt idx="71">
                  <c:v>43190</c:v>
                </c:pt>
                <c:pt idx="72">
                  <c:v>43281</c:v>
                </c:pt>
                <c:pt idx="73">
                  <c:v>43373</c:v>
                </c:pt>
                <c:pt idx="74">
                  <c:v>43465</c:v>
                </c:pt>
                <c:pt idx="75">
                  <c:v>43555</c:v>
                </c:pt>
                <c:pt idx="76">
                  <c:v>43646</c:v>
                </c:pt>
                <c:pt idx="77">
                  <c:v>43738</c:v>
                </c:pt>
                <c:pt idx="78">
                  <c:v>43830</c:v>
                </c:pt>
                <c:pt idx="79">
                  <c:v>43921</c:v>
                </c:pt>
                <c:pt idx="80">
                  <c:v>44012</c:v>
                </c:pt>
                <c:pt idx="81">
                  <c:v>44104</c:v>
                </c:pt>
                <c:pt idx="82">
                  <c:v>44195</c:v>
                </c:pt>
                <c:pt idx="83">
                  <c:v>44285</c:v>
                </c:pt>
                <c:pt idx="84">
                  <c:v>44377</c:v>
                </c:pt>
                <c:pt idx="85">
                  <c:v>44469</c:v>
                </c:pt>
                <c:pt idx="86">
                  <c:v>44560</c:v>
                </c:pt>
                <c:pt idx="87">
                  <c:v>44650</c:v>
                </c:pt>
                <c:pt idx="88">
                  <c:v>44742</c:v>
                </c:pt>
                <c:pt idx="89">
                  <c:v>44834</c:v>
                </c:pt>
                <c:pt idx="90">
                  <c:v>44925</c:v>
                </c:pt>
                <c:pt idx="91">
                  <c:v>45015</c:v>
                </c:pt>
                <c:pt idx="92">
                  <c:v>45107</c:v>
                </c:pt>
                <c:pt idx="93">
                  <c:v>45199</c:v>
                </c:pt>
                <c:pt idx="94">
                  <c:v>45290</c:v>
                </c:pt>
                <c:pt idx="95">
                  <c:v>45381</c:v>
                </c:pt>
                <c:pt idx="96">
                  <c:v>45473</c:v>
                </c:pt>
                <c:pt idx="97">
                  <c:v>45565</c:v>
                </c:pt>
                <c:pt idx="98">
                  <c:v>45656</c:v>
                </c:pt>
                <c:pt idx="99">
                  <c:v>45746</c:v>
                </c:pt>
                <c:pt idx="100">
                  <c:v>45838</c:v>
                </c:pt>
                <c:pt idx="101">
                  <c:v>45930</c:v>
                </c:pt>
                <c:pt idx="102">
                  <c:v>46021</c:v>
                </c:pt>
                <c:pt idx="103">
                  <c:v>46111</c:v>
                </c:pt>
                <c:pt idx="104">
                  <c:v>46203</c:v>
                </c:pt>
                <c:pt idx="105">
                  <c:v>46295</c:v>
                </c:pt>
                <c:pt idx="106">
                  <c:v>46386</c:v>
                </c:pt>
                <c:pt idx="107">
                  <c:v>46476</c:v>
                </c:pt>
              </c:numCache>
            </c:numRef>
          </c:cat>
          <c:val>
            <c:numRef>
              <c:f>Fiscal_impact_072718!$E$2:$E$109</c:f>
              <c:numCache>
                <c:formatCode>0.00</c:formatCode>
                <c:ptCount val="108"/>
                <c:pt idx="0">
                  <c:v>0.78368720579927476</c:v>
                </c:pt>
                <c:pt idx="1">
                  <c:v>-0.46751823716309621</c:v>
                </c:pt>
                <c:pt idx="2">
                  <c:v>5.3422068606784966E-2</c:v>
                </c:pt>
                <c:pt idx="3">
                  <c:v>0.53895023758990945</c:v>
                </c:pt>
                <c:pt idx="4">
                  <c:v>0.36618665526884747</c:v>
                </c:pt>
                <c:pt idx="5">
                  <c:v>0.152162768977993</c:v>
                </c:pt>
                <c:pt idx="6">
                  <c:v>0.30711045396846981</c:v>
                </c:pt>
                <c:pt idx="7">
                  <c:v>0.88439302532213593</c:v>
                </c:pt>
                <c:pt idx="8">
                  <c:v>0.52443711209281652</c:v>
                </c:pt>
                <c:pt idx="9">
                  <c:v>0.26702782236385447</c:v>
                </c:pt>
                <c:pt idx="10">
                  <c:v>0.46929994332974734</c:v>
                </c:pt>
                <c:pt idx="11">
                  <c:v>0.30989728831320185</c:v>
                </c:pt>
                <c:pt idx="12">
                  <c:v>1.0153115320185069</c:v>
                </c:pt>
                <c:pt idx="13">
                  <c:v>-8.2570460613101814E-3</c:v>
                </c:pt>
                <c:pt idx="14">
                  <c:v>0.54192589633561261</c:v>
                </c:pt>
                <c:pt idx="15">
                  <c:v>0.31753124059165549</c:v>
                </c:pt>
                <c:pt idx="16">
                  <c:v>0.17416397033212053</c:v>
                </c:pt>
                <c:pt idx="17">
                  <c:v>0.32397187981189468</c:v>
                </c:pt>
                <c:pt idx="18">
                  <c:v>-5.0310496227817164E-2</c:v>
                </c:pt>
                <c:pt idx="19">
                  <c:v>0.32363546460255893</c:v>
                </c:pt>
                <c:pt idx="20">
                  <c:v>-3.1556779481990045E-2</c:v>
                </c:pt>
                <c:pt idx="21">
                  <c:v>0.22186782318575593</c:v>
                </c:pt>
                <c:pt idx="22">
                  <c:v>1.0409223763627068E-2</c:v>
                </c:pt>
                <c:pt idx="23">
                  <c:v>0.76327310025108919</c:v>
                </c:pt>
                <c:pt idx="24">
                  <c:v>-0.19773308695586284</c:v>
                </c:pt>
                <c:pt idx="25">
                  <c:v>-0.25731337478843058</c:v>
                </c:pt>
                <c:pt idx="26">
                  <c:v>0.42405409880736272</c:v>
                </c:pt>
                <c:pt idx="27">
                  <c:v>-0.16782602849616746</c:v>
                </c:pt>
                <c:pt idx="28">
                  <c:v>0.47482529495301889</c:v>
                </c:pt>
                <c:pt idx="29">
                  <c:v>0.24928574195784037</c:v>
                </c:pt>
                <c:pt idx="30">
                  <c:v>0.49020846937493673</c:v>
                </c:pt>
                <c:pt idx="31">
                  <c:v>0.45527373569813268</c:v>
                </c:pt>
                <c:pt idx="32">
                  <c:v>0.65660034756827124</c:v>
                </c:pt>
                <c:pt idx="33">
                  <c:v>0.39416694656890683</c:v>
                </c:pt>
                <c:pt idx="34">
                  <c:v>0.41273905593985011</c:v>
                </c:pt>
                <c:pt idx="35">
                  <c:v>0.42361067459545837</c:v>
                </c:pt>
                <c:pt idx="36">
                  <c:v>0.80216485054061859</c:v>
                </c:pt>
                <c:pt idx="37">
                  <c:v>0.30618383246676073</c:v>
                </c:pt>
                <c:pt idx="38">
                  <c:v>0.51895118734526668</c:v>
                </c:pt>
                <c:pt idx="39">
                  <c:v>0.3960171389975079</c:v>
                </c:pt>
                <c:pt idx="40">
                  <c:v>0.46463531419228071</c:v>
                </c:pt>
                <c:pt idx="41">
                  <c:v>-0.14706939042255646</c:v>
                </c:pt>
                <c:pt idx="42">
                  <c:v>-4.8070265005469882E-2</c:v>
                </c:pt>
                <c:pt idx="43">
                  <c:v>-0.46185676011989935</c:v>
                </c:pt>
                <c:pt idx="44">
                  <c:v>-0.12109630040323341</c:v>
                </c:pt>
                <c:pt idx="45">
                  <c:v>-0.70191963631565835</c:v>
                </c:pt>
                <c:pt idx="46">
                  <c:v>0.1267161748068063</c:v>
                </c:pt>
                <c:pt idx="47">
                  <c:v>0</c:v>
                </c:pt>
                <c:pt idx="48">
                  <c:v>-0.25131807858925354</c:v>
                </c:pt>
                <c:pt idx="49">
                  <c:v>6.4120655855313749E-2</c:v>
                </c:pt>
                <c:pt idx="50">
                  <c:v>-0.61295742894159932</c:v>
                </c:pt>
                <c:pt idx="51">
                  <c:v>-0.67809566104638197</c:v>
                </c:pt>
                <c:pt idx="52">
                  <c:v>-0.24046228227565927</c:v>
                </c:pt>
                <c:pt idx="53">
                  <c:v>-0.41304707255513839</c:v>
                </c:pt>
                <c:pt idx="54">
                  <c:v>-0.48049710661653083</c:v>
                </c:pt>
                <c:pt idx="55">
                  <c:v>2.8756132766373801E-2</c:v>
                </c:pt>
                <c:pt idx="56">
                  <c:v>-0.26082922096892169</c:v>
                </c:pt>
                <c:pt idx="57">
                  <c:v>0.32007377226235806</c:v>
                </c:pt>
                <c:pt idx="58">
                  <c:v>-0.40839496803921227</c:v>
                </c:pt>
                <c:pt idx="59">
                  <c:v>0.14568807298947842</c:v>
                </c:pt>
                <c:pt idx="60">
                  <c:v>7.0324366510427422E-2</c:v>
                </c:pt>
                <c:pt idx="61">
                  <c:v>-4.0446743326610371E-2</c:v>
                </c:pt>
                <c:pt idx="62">
                  <c:v>0.15456517038371581</c:v>
                </c:pt>
                <c:pt idx="63">
                  <c:v>1.347082523075549E-2</c:v>
                </c:pt>
                <c:pt idx="64">
                  <c:v>-0.10320175503244351</c:v>
                </c:pt>
                <c:pt idx="65">
                  <c:v>0.10635447848187214</c:v>
                </c:pt>
                <c:pt idx="66">
                  <c:v>3.0731825531800781E-2</c:v>
                </c:pt>
                <c:pt idx="67">
                  <c:v>-2.1818387627317239E-3</c:v>
                </c:pt>
                <c:pt idx="68">
                  <c:v>0.15578085516381562</c:v>
                </c:pt>
                <c:pt idx="69">
                  <c:v>-8.3680841758928273E-2</c:v>
                </c:pt>
                <c:pt idx="70">
                  <c:v>0.26024968161709727</c:v>
                </c:pt>
                <c:pt idx="71">
                  <c:v>0.16919591575407034</c:v>
                </c:pt>
                <c:pt idx="72">
                  <c:v>0.21829667991897397</c:v>
                </c:pt>
                <c:pt idx="73">
                  <c:v>0.54143076891570774</c:v>
                </c:pt>
                <c:pt idx="74">
                  <c:v>0.39310062178964833</c:v>
                </c:pt>
                <c:pt idx="75">
                  <c:v>0.13816250637634536</c:v>
                </c:pt>
                <c:pt idx="76">
                  <c:v>-1.807643186576955E-2</c:v>
                </c:pt>
                <c:pt idx="77">
                  <c:v>-7.1828525232954243E-2</c:v>
                </c:pt>
                <c:pt idx="78">
                  <c:v>-0.1912030829251557</c:v>
                </c:pt>
                <c:pt idx="79">
                  <c:v>-0.4577415157304508</c:v>
                </c:pt>
                <c:pt idx="80">
                  <c:v>-0.13933086604115943</c:v>
                </c:pt>
                <c:pt idx="81">
                  <c:v>-4.1222377817066544E-2</c:v>
                </c:pt>
                <c:pt idx="82">
                  <c:v>-1.5123888723477032E-2</c:v>
                </c:pt>
                <c:pt idx="83">
                  <c:v>4.4232536722405187E-2</c:v>
                </c:pt>
                <c:pt idx="84">
                  <c:v>-1.7747719433403964E-2</c:v>
                </c:pt>
                <c:pt idx="85">
                  <c:v>-1.8982681058220114E-2</c:v>
                </c:pt>
                <c:pt idx="86">
                  <c:v>-4.2178225140916986E-2</c:v>
                </c:pt>
                <c:pt idx="87">
                  <c:v>4.4532457811738584E-2</c:v>
                </c:pt>
                <c:pt idx="88">
                  <c:v>-5.1536377526491373E-2</c:v>
                </c:pt>
                <c:pt idx="89">
                  <c:v>-2.8745020631614361E-2</c:v>
                </c:pt>
                <c:pt idx="90">
                  <c:v>-1.5008629314097599E-2</c:v>
                </c:pt>
                <c:pt idx="91">
                  <c:v>7.8891719404870622E-2</c:v>
                </c:pt>
                <c:pt idx="92">
                  <c:v>1.3280128296936412E-3</c:v>
                </c:pt>
                <c:pt idx="93">
                  <c:v>-2.8097597941434023E-3</c:v>
                </c:pt>
                <c:pt idx="94">
                  <c:v>-8.5460424921459744E-4</c:v>
                </c:pt>
                <c:pt idx="95">
                  <c:v>7.1769242224985152E-2</c:v>
                </c:pt>
                <c:pt idx="96">
                  <c:v>5.6866430909917964E-5</c:v>
                </c:pt>
                <c:pt idx="97">
                  <c:v>4.1258247023379336E-3</c:v>
                </c:pt>
                <c:pt idx="98">
                  <c:v>3.3126444037785713E-3</c:v>
                </c:pt>
                <c:pt idx="99">
                  <c:v>7.9777776474362183E-2</c:v>
                </c:pt>
                <c:pt idx="100">
                  <c:v>6.0558354185448714E-3</c:v>
                </c:pt>
                <c:pt idx="101">
                  <c:v>6.4102285427471532E-3</c:v>
                </c:pt>
                <c:pt idx="102">
                  <c:v>7.0936584625721673E-3</c:v>
                </c:pt>
                <c:pt idx="103">
                  <c:v>7.5368512563919507E-2</c:v>
                </c:pt>
                <c:pt idx="104">
                  <c:v>9.1944837939944481E-3</c:v>
                </c:pt>
                <c:pt idx="105">
                  <c:v>9.9126101088963352E-3</c:v>
                </c:pt>
                <c:pt idx="106">
                  <c:v>1.0894124791635477E-2</c:v>
                </c:pt>
                <c:pt idx="107">
                  <c:v>8.3698591821392471E-2</c:v>
                </c:pt>
              </c:numCache>
            </c:numRef>
          </c:val>
          <c:extLst>
            <c:ext xmlns:c16="http://schemas.microsoft.com/office/drawing/2014/chart" uri="{C3380CC4-5D6E-409C-BE32-E72D297353CC}">
              <c16:uniqueId val="{00000002-4DAF-423D-AB7E-EB5F7A37DE86}"/>
            </c:ext>
          </c:extLst>
        </c:ser>
        <c:ser>
          <c:idx val="3"/>
          <c:order val="1"/>
          <c:tx>
            <c:v>State and local spending on goods and services</c:v>
          </c:tx>
          <c:spPr>
            <a:solidFill>
              <a:srgbClr val="AE68A9"/>
            </a:solidFill>
            <a:ln>
              <a:noFill/>
            </a:ln>
            <a:effectLst/>
          </c:spPr>
          <c:invertIfNegative val="0"/>
          <c:cat>
            <c:numRef>
              <c:f>Fiscal_impact_072718!$A$2:$A$109</c:f>
              <c:numCache>
                <c:formatCode>mm/dd/yy</c:formatCode>
                <c:ptCount val="108"/>
                <c:pt idx="0">
                  <c:v>36707</c:v>
                </c:pt>
                <c:pt idx="1">
                  <c:v>36799</c:v>
                </c:pt>
                <c:pt idx="2">
                  <c:v>36891</c:v>
                </c:pt>
                <c:pt idx="3">
                  <c:v>36981</c:v>
                </c:pt>
                <c:pt idx="4">
                  <c:v>37072</c:v>
                </c:pt>
                <c:pt idx="5">
                  <c:v>37164</c:v>
                </c:pt>
                <c:pt idx="6">
                  <c:v>37256</c:v>
                </c:pt>
                <c:pt idx="7">
                  <c:v>37346</c:v>
                </c:pt>
                <c:pt idx="8">
                  <c:v>37437</c:v>
                </c:pt>
                <c:pt idx="9">
                  <c:v>37529</c:v>
                </c:pt>
                <c:pt idx="10">
                  <c:v>37621</c:v>
                </c:pt>
                <c:pt idx="11">
                  <c:v>37711</c:v>
                </c:pt>
                <c:pt idx="12">
                  <c:v>37802</c:v>
                </c:pt>
                <c:pt idx="13">
                  <c:v>37894</c:v>
                </c:pt>
                <c:pt idx="14">
                  <c:v>37986</c:v>
                </c:pt>
                <c:pt idx="15">
                  <c:v>38077</c:v>
                </c:pt>
                <c:pt idx="16">
                  <c:v>38168</c:v>
                </c:pt>
                <c:pt idx="17">
                  <c:v>38260</c:v>
                </c:pt>
                <c:pt idx="18">
                  <c:v>38352</c:v>
                </c:pt>
                <c:pt idx="19">
                  <c:v>38442</c:v>
                </c:pt>
                <c:pt idx="20">
                  <c:v>38533</c:v>
                </c:pt>
                <c:pt idx="21">
                  <c:v>38625</c:v>
                </c:pt>
                <c:pt idx="22">
                  <c:v>38717</c:v>
                </c:pt>
                <c:pt idx="23">
                  <c:v>38807</c:v>
                </c:pt>
                <c:pt idx="24">
                  <c:v>38898</c:v>
                </c:pt>
                <c:pt idx="25">
                  <c:v>38990</c:v>
                </c:pt>
                <c:pt idx="26">
                  <c:v>39082</c:v>
                </c:pt>
                <c:pt idx="27">
                  <c:v>39172</c:v>
                </c:pt>
                <c:pt idx="28">
                  <c:v>39263</c:v>
                </c:pt>
                <c:pt idx="29">
                  <c:v>39355</c:v>
                </c:pt>
                <c:pt idx="30">
                  <c:v>39447</c:v>
                </c:pt>
                <c:pt idx="31">
                  <c:v>39538</c:v>
                </c:pt>
                <c:pt idx="32">
                  <c:v>39629</c:v>
                </c:pt>
                <c:pt idx="33">
                  <c:v>39721</c:v>
                </c:pt>
                <c:pt idx="34">
                  <c:v>39813</c:v>
                </c:pt>
                <c:pt idx="35">
                  <c:v>39903</c:v>
                </c:pt>
                <c:pt idx="36">
                  <c:v>39994</c:v>
                </c:pt>
                <c:pt idx="37">
                  <c:v>40086</c:v>
                </c:pt>
                <c:pt idx="38">
                  <c:v>40178</c:v>
                </c:pt>
                <c:pt idx="39">
                  <c:v>40268</c:v>
                </c:pt>
                <c:pt idx="40">
                  <c:v>40359</c:v>
                </c:pt>
                <c:pt idx="41">
                  <c:v>40451</c:v>
                </c:pt>
                <c:pt idx="42">
                  <c:v>40543</c:v>
                </c:pt>
                <c:pt idx="43">
                  <c:v>40633</c:v>
                </c:pt>
                <c:pt idx="44">
                  <c:v>40724</c:v>
                </c:pt>
                <c:pt idx="45">
                  <c:v>40816</c:v>
                </c:pt>
                <c:pt idx="46">
                  <c:v>40908</c:v>
                </c:pt>
                <c:pt idx="47">
                  <c:v>40999</c:v>
                </c:pt>
                <c:pt idx="48">
                  <c:v>41090</c:v>
                </c:pt>
                <c:pt idx="49">
                  <c:v>41182</c:v>
                </c:pt>
                <c:pt idx="50">
                  <c:v>41274</c:v>
                </c:pt>
                <c:pt idx="51">
                  <c:v>41364</c:v>
                </c:pt>
                <c:pt idx="52">
                  <c:v>41455</c:v>
                </c:pt>
                <c:pt idx="53">
                  <c:v>41547</c:v>
                </c:pt>
                <c:pt idx="54">
                  <c:v>41639</c:v>
                </c:pt>
                <c:pt idx="55">
                  <c:v>41729</c:v>
                </c:pt>
                <c:pt idx="56">
                  <c:v>41820</c:v>
                </c:pt>
                <c:pt idx="57">
                  <c:v>41912</c:v>
                </c:pt>
                <c:pt idx="58">
                  <c:v>42004</c:v>
                </c:pt>
                <c:pt idx="59">
                  <c:v>42094</c:v>
                </c:pt>
                <c:pt idx="60">
                  <c:v>42185</c:v>
                </c:pt>
                <c:pt idx="61">
                  <c:v>42277</c:v>
                </c:pt>
                <c:pt idx="62">
                  <c:v>42369</c:v>
                </c:pt>
                <c:pt idx="63">
                  <c:v>42460</c:v>
                </c:pt>
                <c:pt idx="64">
                  <c:v>42551</c:v>
                </c:pt>
                <c:pt idx="65">
                  <c:v>42643</c:v>
                </c:pt>
                <c:pt idx="66">
                  <c:v>42735</c:v>
                </c:pt>
                <c:pt idx="67">
                  <c:v>42825</c:v>
                </c:pt>
                <c:pt idx="68">
                  <c:v>42916</c:v>
                </c:pt>
                <c:pt idx="69">
                  <c:v>43008</c:v>
                </c:pt>
                <c:pt idx="70">
                  <c:v>43100</c:v>
                </c:pt>
                <c:pt idx="71">
                  <c:v>43190</c:v>
                </c:pt>
                <c:pt idx="72">
                  <c:v>43281</c:v>
                </c:pt>
                <c:pt idx="73">
                  <c:v>43373</c:v>
                </c:pt>
                <c:pt idx="74">
                  <c:v>43465</c:v>
                </c:pt>
                <c:pt idx="75">
                  <c:v>43555</c:v>
                </c:pt>
                <c:pt idx="76">
                  <c:v>43646</c:v>
                </c:pt>
                <c:pt idx="77">
                  <c:v>43738</c:v>
                </c:pt>
                <c:pt idx="78">
                  <c:v>43830</c:v>
                </c:pt>
                <c:pt idx="79">
                  <c:v>43921</c:v>
                </c:pt>
                <c:pt idx="80">
                  <c:v>44012</c:v>
                </c:pt>
                <c:pt idx="81">
                  <c:v>44104</c:v>
                </c:pt>
                <c:pt idx="82">
                  <c:v>44195</c:v>
                </c:pt>
                <c:pt idx="83">
                  <c:v>44285</c:v>
                </c:pt>
                <c:pt idx="84">
                  <c:v>44377</c:v>
                </c:pt>
                <c:pt idx="85">
                  <c:v>44469</c:v>
                </c:pt>
                <c:pt idx="86">
                  <c:v>44560</c:v>
                </c:pt>
                <c:pt idx="87">
                  <c:v>44650</c:v>
                </c:pt>
                <c:pt idx="88">
                  <c:v>44742</c:v>
                </c:pt>
                <c:pt idx="89">
                  <c:v>44834</c:v>
                </c:pt>
                <c:pt idx="90">
                  <c:v>44925</c:v>
                </c:pt>
                <c:pt idx="91">
                  <c:v>45015</c:v>
                </c:pt>
                <c:pt idx="92">
                  <c:v>45107</c:v>
                </c:pt>
                <c:pt idx="93">
                  <c:v>45199</c:v>
                </c:pt>
                <c:pt idx="94">
                  <c:v>45290</c:v>
                </c:pt>
                <c:pt idx="95">
                  <c:v>45381</c:v>
                </c:pt>
                <c:pt idx="96">
                  <c:v>45473</c:v>
                </c:pt>
                <c:pt idx="97">
                  <c:v>45565</c:v>
                </c:pt>
                <c:pt idx="98">
                  <c:v>45656</c:v>
                </c:pt>
                <c:pt idx="99">
                  <c:v>45746</c:v>
                </c:pt>
                <c:pt idx="100">
                  <c:v>45838</c:v>
                </c:pt>
                <c:pt idx="101">
                  <c:v>45930</c:v>
                </c:pt>
                <c:pt idx="102">
                  <c:v>46021</c:v>
                </c:pt>
                <c:pt idx="103">
                  <c:v>46111</c:v>
                </c:pt>
                <c:pt idx="104">
                  <c:v>46203</c:v>
                </c:pt>
                <c:pt idx="105">
                  <c:v>46295</c:v>
                </c:pt>
                <c:pt idx="106">
                  <c:v>46386</c:v>
                </c:pt>
                <c:pt idx="107">
                  <c:v>46476</c:v>
                </c:pt>
              </c:numCache>
            </c:numRef>
          </c:cat>
          <c:val>
            <c:numRef>
              <c:f>Fiscal_impact_072718!$F$2:$F$109</c:f>
              <c:numCache>
                <c:formatCode>0.00</c:formatCode>
                <c:ptCount val="108"/>
                <c:pt idx="0">
                  <c:v>-6.3258865764251576E-2</c:v>
                </c:pt>
                <c:pt idx="1">
                  <c:v>0.17915447629656817</c:v>
                </c:pt>
                <c:pt idx="2">
                  <c:v>0.37047036558404711</c:v>
                </c:pt>
                <c:pt idx="3">
                  <c:v>0.58270048706219568</c:v>
                </c:pt>
                <c:pt idx="4">
                  <c:v>0.91814604348283657</c:v>
                </c:pt>
                <c:pt idx="5">
                  <c:v>-0.22248181288736865</c:v>
                </c:pt>
                <c:pt idx="6">
                  <c:v>0.93198056090060788</c:v>
                </c:pt>
                <c:pt idx="7">
                  <c:v>0.44563596461794575</c:v>
                </c:pt>
                <c:pt idx="8">
                  <c:v>6.596477368107917E-2</c:v>
                </c:pt>
                <c:pt idx="9">
                  <c:v>0.14240599446692201</c:v>
                </c:pt>
                <c:pt idx="10">
                  <c:v>0.1245179541193543</c:v>
                </c:pt>
                <c:pt idx="11">
                  <c:v>-0.2133836646993488</c:v>
                </c:pt>
                <c:pt idx="12">
                  <c:v>-0.23887634092498625</c:v>
                </c:pt>
                <c:pt idx="13">
                  <c:v>0.18952058160157878</c:v>
                </c:pt>
                <c:pt idx="14">
                  <c:v>-6.6074224859114225E-2</c:v>
                </c:pt>
                <c:pt idx="15">
                  <c:v>2.6863877387180247E-2</c:v>
                </c:pt>
                <c:pt idx="16">
                  <c:v>3.1658273564761634E-2</c:v>
                </c:pt>
                <c:pt idx="17">
                  <c:v>-0.17867997909890065</c:v>
                </c:pt>
                <c:pt idx="18">
                  <c:v>9.7028624630505489E-3</c:v>
                </c:pt>
                <c:pt idx="19">
                  <c:v>5.5770180626403501E-2</c:v>
                </c:pt>
                <c:pt idx="20">
                  <c:v>-1.206558975183105E-2</c:v>
                </c:pt>
                <c:pt idx="21">
                  <c:v>2.8841968454889441E-2</c:v>
                </c:pt>
                <c:pt idx="22">
                  <c:v>5.0585267284479388E-2</c:v>
                </c:pt>
                <c:pt idx="23">
                  <c:v>0.20980876441012139</c:v>
                </c:pt>
                <c:pt idx="24">
                  <c:v>0.17763827787632122</c:v>
                </c:pt>
                <c:pt idx="25">
                  <c:v>0.15209149176906536</c:v>
                </c:pt>
                <c:pt idx="26">
                  <c:v>0.20265980772708483</c:v>
                </c:pt>
                <c:pt idx="27">
                  <c:v>0.28252032359018914</c:v>
                </c:pt>
                <c:pt idx="28">
                  <c:v>0.22322935460521762</c:v>
                </c:pt>
                <c:pt idx="29">
                  <c:v>9.6680944888577758E-2</c:v>
                </c:pt>
                <c:pt idx="30">
                  <c:v>0.11375344115026578</c:v>
                </c:pt>
                <c:pt idx="31">
                  <c:v>-0.26986501634117938</c:v>
                </c:pt>
                <c:pt idx="32">
                  <c:v>3.4552623149318451E-2</c:v>
                </c:pt>
                <c:pt idx="33">
                  <c:v>0.24381623624939169</c:v>
                </c:pt>
                <c:pt idx="34">
                  <c:v>0.13707978095395573</c:v>
                </c:pt>
                <c:pt idx="35">
                  <c:v>0.52023157498013384</c:v>
                </c:pt>
                <c:pt idx="36">
                  <c:v>0.44418621900092475</c:v>
                </c:pt>
                <c:pt idx="37">
                  <c:v>-7.866618725371359E-2</c:v>
                </c:pt>
                <c:pt idx="38">
                  <c:v>-0.34673668636575627</c:v>
                </c:pt>
                <c:pt idx="39">
                  <c:v>-0.70145764190858995</c:v>
                </c:pt>
                <c:pt idx="40">
                  <c:v>-0.16751440505590737</c:v>
                </c:pt>
                <c:pt idx="41">
                  <c:v>-0.42015815394763095</c:v>
                </c:pt>
                <c:pt idx="42">
                  <c:v>-0.46142709225046341</c:v>
                </c:pt>
                <c:pt idx="43">
                  <c:v>-0.52932047786000125</c:v>
                </c:pt>
                <c:pt idx="44">
                  <c:v>-0.42090322528216895</c:v>
                </c:pt>
                <c:pt idx="45">
                  <c:v>-0.4281737628257189</c:v>
                </c:pt>
                <c:pt idx="46">
                  <c:v>-0.18069060095864833</c:v>
                </c:pt>
                <c:pt idx="47">
                  <c:v>-0.33229443169255107</c:v>
                </c:pt>
                <c:pt idx="48">
                  <c:v>-0.14942358668806249</c:v>
                </c:pt>
                <c:pt idx="49">
                  <c:v>-0.18231876887577184</c:v>
                </c:pt>
                <c:pt idx="50">
                  <c:v>-0.12417362055790067</c:v>
                </c:pt>
                <c:pt idx="51">
                  <c:v>2.20057780058017E-2</c:v>
                </c:pt>
                <c:pt idx="52">
                  <c:v>0.1111004668871152</c:v>
                </c:pt>
                <c:pt idx="53">
                  <c:v>2.4439291627011545E-2</c:v>
                </c:pt>
                <c:pt idx="54">
                  <c:v>-8.2308731486095896E-2</c:v>
                </c:pt>
                <c:pt idx="55">
                  <c:v>-0.28259577139298553</c:v>
                </c:pt>
                <c:pt idx="56">
                  <c:v>0.26037237261409463</c:v>
                </c:pt>
                <c:pt idx="57">
                  <c:v>0.17720627970086661</c:v>
                </c:pt>
                <c:pt idx="58">
                  <c:v>0.35383002211614806</c:v>
                </c:pt>
                <c:pt idx="59">
                  <c:v>0.25719252188575781</c:v>
                </c:pt>
                <c:pt idx="60">
                  <c:v>0.62993497161577083</c:v>
                </c:pt>
                <c:pt idx="61">
                  <c:v>0.36992566682191902</c:v>
                </c:pt>
                <c:pt idx="62">
                  <c:v>-3.0023627788276122E-2</c:v>
                </c:pt>
                <c:pt idx="63">
                  <c:v>0.59517131659855593</c:v>
                </c:pt>
                <c:pt idx="64">
                  <c:v>-4.4974516140801071E-2</c:v>
                </c:pt>
                <c:pt idx="65">
                  <c:v>6.5410466541871173E-2</c:v>
                </c:pt>
                <c:pt idx="66">
                  <c:v>-4.4766221208181016E-3</c:v>
                </c:pt>
                <c:pt idx="67">
                  <c:v>-0.13109342136083799</c:v>
                </c:pt>
                <c:pt idx="68">
                  <c:v>-0.14219095546074587</c:v>
                </c:pt>
                <c:pt idx="69">
                  <c:v>-9.7180126396742922E-2</c:v>
                </c:pt>
                <c:pt idx="70">
                  <c:v>0.14641544593852046</c:v>
                </c:pt>
                <c:pt idx="71">
                  <c:v>9.3018599012904379E-2</c:v>
                </c:pt>
                <c:pt idx="72">
                  <c:v>0.14511353922925399</c:v>
                </c:pt>
                <c:pt idx="73">
                  <c:v>0.15345034196512333</c:v>
                </c:pt>
                <c:pt idx="74">
                  <c:v>0.13627701234875103</c:v>
                </c:pt>
                <c:pt idx="75">
                  <c:v>0.13593675481576381</c:v>
                </c:pt>
                <c:pt idx="76">
                  <c:v>0.12076050076488735</c:v>
                </c:pt>
                <c:pt idx="77">
                  <c:v>0.11522846352599549</c:v>
                </c:pt>
                <c:pt idx="78">
                  <c:v>0.10171693365598729</c:v>
                </c:pt>
                <c:pt idx="79">
                  <c:v>0.10581518666961787</c:v>
                </c:pt>
                <c:pt idx="80">
                  <c:v>0.10227132619446254</c:v>
                </c:pt>
                <c:pt idx="81">
                  <c:v>0.10194073487803224</c:v>
                </c:pt>
                <c:pt idx="82">
                  <c:v>9.1137198341338904E-2</c:v>
                </c:pt>
                <c:pt idx="83">
                  <c:v>9.1614523880486923E-2</c:v>
                </c:pt>
                <c:pt idx="84">
                  <c:v>8.9045075919769762E-2</c:v>
                </c:pt>
                <c:pt idx="85">
                  <c:v>8.7229658230821641E-2</c:v>
                </c:pt>
                <c:pt idx="86">
                  <c:v>8.5623663206804521E-2</c:v>
                </c:pt>
                <c:pt idx="87">
                  <c:v>8.534749295749848E-2</c:v>
                </c:pt>
                <c:pt idx="88">
                  <c:v>8.4480021161544835E-2</c:v>
                </c:pt>
                <c:pt idx="89">
                  <c:v>8.2009366812621984E-2</c:v>
                </c:pt>
                <c:pt idx="90">
                  <c:v>7.9966880185098926E-2</c:v>
                </c:pt>
                <c:pt idx="91">
                  <c:v>7.9154745084652992E-2</c:v>
                </c:pt>
                <c:pt idx="92">
                  <c:v>7.6254024642635213E-2</c:v>
                </c:pt>
                <c:pt idx="93">
                  <c:v>7.5256337439832233E-2</c:v>
                </c:pt>
                <c:pt idx="94">
                  <c:v>7.3296082728768197E-2</c:v>
                </c:pt>
                <c:pt idx="95">
                  <c:v>7.2152660357051882E-2</c:v>
                </c:pt>
                <c:pt idx="96">
                  <c:v>6.9449625773272142E-2</c:v>
                </c:pt>
                <c:pt idx="97">
                  <c:v>6.7588999088610102E-2</c:v>
                </c:pt>
                <c:pt idx="98">
                  <c:v>6.5717321684017449E-2</c:v>
                </c:pt>
                <c:pt idx="99">
                  <c:v>6.45600388287417E-2</c:v>
                </c:pt>
                <c:pt idx="100">
                  <c:v>6.1960628474043961E-2</c:v>
                </c:pt>
                <c:pt idx="101">
                  <c:v>6.8139903500948978E-2</c:v>
                </c:pt>
                <c:pt idx="102">
                  <c:v>7.0212756016935829E-2</c:v>
                </c:pt>
                <c:pt idx="103">
                  <c:v>6.9511453517773991E-2</c:v>
                </c:pt>
                <c:pt idx="104">
                  <c:v>6.8628722301429024E-2</c:v>
                </c:pt>
                <c:pt idx="105">
                  <c:v>6.8150175053084877E-2</c:v>
                </c:pt>
                <c:pt idx="106">
                  <c:v>6.76519509346271E-2</c:v>
                </c:pt>
                <c:pt idx="107">
                  <c:v>6.7736791908845601E-2</c:v>
                </c:pt>
              </c:numCache>
            </c:numRef>
          </c:val>
          <c:extLst>
            <c:ext xmlns:c16="http://schemas.microsoft.com/office/drawing/2014/chart" uri="{C3380CC4-5D6E-409C-BE32-E72D297353CC}">
              <c16:uniqueId val="{00000003-4DAF-423D-AB7E-EB5F7A37DE86}"/>
            </c:ext>
          </c:extLst>
        </c:ser>
        <c:ser>
          <c:idx val="4"/>
          <c:order val="2"/>
          <c:tx>
            <c:v>Taxes and benefits programs</c:v>
          </c:tx>
          <c:spPr>
            <a:solidFill>
              <a:srgbClr val="1B9553"/>
            </a:solidFill>
            <a:ln>
              <a:noFill/>
            </a:ln>
            <a:effectLst/>
          </c:spPr>
          <c:invertIfNegative val="0"/>
          <c:cat>
            <c:numRef>
              <c:f>Fiscal_impact_072718!$A$2:$A$109</c:f>
              <c:numCache>
                <c:formatCode>mm/dd/yy</c:formatCode>
                <c:ptCount val="108"/>
                <c:pt idx="0">
                  <c:v>36707</c:v>
                </c:pt>
                <c:pt idx="1">
                  <c:v>36799</c:v>
                </c:pt>
                <c:pt idx="2">
                  <c:v>36891</c:v>
                </c:pt>
                <c:pt idx="3">
                  <c:v>36981</c:v>
                </c:pt>
                <c:pt idx="4">
                  <c:v>37072</c:v>
                </c:pt>
                <c:pt idx="5">
                  <c:v>37164</c:v>
                </c:pt>
                <c:pt idx="6">
                  <c:v>37256</c:v>
                </c:pt>
                <c:pt idx="7">
                  <c:v>37346</c:v>
                </c:pt>
                <c:pt idx="8">
                  <c:v>37437</c:v>
                </c:pt>
                <c:pt idx="9">
                  <c:v>37529</c:v>
                </c:pt>
                <c:pt idx="10">
                  <c:v>37621</c:v>
                </c:pt>
                <c:pt idx="11">
                  <c:v>37711</c:v>
                </c:pt>
                <c:pt idx="12">
                  <c:v>37802</c:v>
                </c:pt>
                <c:pt idx="13">
                  <c:v>37894</c:v>
                </c:pt>
                <c:pt idx="14">
                  <c:v>37986</c:v>
                </c:pt>
                <c:pt idx="15">
                  <c:v>38077</c:v>
                </c:pt>
                <c:pt idx="16">
                  <c:v>38168</c:v>
                </c:pt>
                <c:pt idx="17">
                  <c:v>38260</c:v>
                </c:pt>
                <c:pt idx="18">
                  <c:v>38352</c:v>
                </c:pt>
                <c:pt idx="19">
                  <c:v>38442</c:v>
                </c:pt>
                <c:pt idx="20">
                  <c:v>38533</c:v>
                </c:pt>
                <c:pt idx="21">
                  <c:v>38625</c:v>
                </c:pt>
                <c:pt idx="22">
                  <c:v>38717</c:v>
                </c:pt>
                <c:pt idx="23">
                  <c:v>38807</c:v>
                </c:pt>
                <c:pt idx="24">
                  <c:v>38898</c:v>
                </c:pt>
                <c:pt idx="25">
                  <c:v>38990</c:v>
                </c:pt>
                <c:pt idx="26">
                  <c:v>39082</c:v>
                </c:pt>
                <c:pt idx="27">
                  <c:v>39172</c:v>
                </c:pt>
                <c:pt idx="28">
                  <c:v>39263</c:v>
                </c:pt>
                <c:pt idx="29">
                  <c:v>39355</c:v>
                </c:pt>
                <c:pt idx="30">
                  <c:v>39447</c:v>
                </c:pt>
                <c:pt idx="31">
                  <c:v>39538</c:v>
                </c:pt>
                <c:pt idx="32">
                  <c:v>39629</c:v>
                </c:pt>
                <c:pt idx="33">
                  <c:v>39721</c:v>
                </c:pt>
                <c:pt idx="34">
                  <c:v>39813</c:v>
                </c:pt>
                <c:pt idx="35">
                  <c:v>39903</c:v>
                </c:pt>
                <c:pt idx="36">
                  <c:v>39994</c:v>
                </c:pt>
                <c:pt idx="37">
                  <c:v>40086</c:v>
                </c:pt>
                <c:pt idx="38">
                  <c:v>40178</c:v>
                </c:pt>
                <c:pt idx="39">
                  <c:v>40268</c:v>
                </c:pt>
                <c:pt idx="40">
                  <c:v>40359</c:v>
                </c:pt>
                <c:pt idx="41">
                  <c:v>40451</c:v>
                </c:pt>
                <c:pt idx="42">
                  <c:v>40543</c:v>
                </c:pt>
                <c:pt idx="43">
                  <c:v>40633</c:v>
                </c:pt>
                <c:pt idx="44">
                  <c:v>40724</c:v>
                </c:pt>
                <c:pt idx="45">
                  <c:v>40816</c:v>
                </c:pt>
                <c:pt idx="46">
                  <c:v>40908</c:v>
                </c:pt>
                <c:pt idx="47">
                  <c:v>40999</c:v>
                </c:pt>
                <c:pt idx="48">
                  <c:v>41090</c:v>
                </c:pt>
                <c:pt idx="49">
                  <c:v>41182</c:v>
                </c:pt>
                <c:pt idx="50">
                  <c:v>41274</c:v>
                </c:pt>
                <c:pt idx="51">
                  <c:v>41364</c:v>
                </c:pt>
                <c:pt idx="52">
                  <c:v>41455</c:v>
                </c:pt>
                <c:pt idx="53">
                  <c:v>41547</c:v>
                </c:pt>
                <c:pt idx="54">
                  <c:v>41639</c:v>
                </c:pt>
                <c:pt idx="55">
                  <c:v>41729</c:v>
                </c:pt>
                <c:pt idx="56">
                  <c:v>41820</c:v>
                </c:pt>
                <c:pt idx="57">
                  <c:v>41912</c:v>
                </c:pt>
                <c:pt idx="58">
                  <c:v>42004</c:v>
                </c:pt>
                <c:pt idx="59">
                  <c:v>42094</c:v>
                </c:pt>
                <c:pt idx="60">
                  <c:v>42185</c:v>
                </c:pt>
                <c:pt idx="61">
                  <c:v>42277</c:v>
                </c:pt>
                <c:pt idx="62">
                  <c:v>42369</c:v>
                </c:pt>
                <c:pt idx="63">
                  <c:v>42460</c:v>
                </c:pt>
                <c:pt idx="64">
                  <c:v>42551</c:v>
                </c:pt>
                <c:pt idx="65">
                  <c:v>42643</c:v>
                </c:pt>
                <c:pt idx="66">
                  <c:v>42735</c:v>
                </c:pt>
                <c:pt idx="67">
                  <c:v>42825</c:v>
                </c:pt>
                <c:pt idx="68">
                  <c:v>42916</c:v>
                </c:pt>
                <c:pt idx="69">
                  <c:v>43008</c:v>
                </c:pt>
                <c:pt idx="70">
                  <c:v>43100</c:v>
                </c:pt>
                <c:pt idx="71">
                  <c:v>43190</c:v>
                </c:pt>
                <c:pt idx="72">
                  <c:v>43281</c:v>
                </c:pt>
                <c:pt idx="73">
                  <c:v>43373</c:v>
                </c:pt>
                <c:pt idx="74">
                  <c:v>43465</c:v>
                </c:pt>
                <c:pt idx="75">
                  <c:v>43555</c:v>
                </c:pt>
                <c:pt idx="76">
                  <c:v>43646</c:v>
                </c:pt>
                <c:pt idx="77">
                  <c:v>43738</c:v>
                </c:pt>
                <c:pt idx="78">
                  <c:v>43830</c:v>
                </c:pt>
                <c:pt idx="79">
                  <c:v>43921</c:v>
                </c:pt>
                <c:pt idx="80">
                  <c:v>44012</c:v>
                </c:pt>
                <c:pt idx="81">
                  <c:v>44104</c:v>
                </c:pt>
                <c:pt idx="82">
                  <c:v>44195</c:v>
                </c:pt>
                <c:pt idx="83">
                  <c:v>44285</c:v>
                </c:pt>
                <c:pt idx="84">
                  <c:v>44377</c:v>
                </c:pt>
                <c:pt idx="85">
                  <c:v>44469</c:v>
                </c:pt>
                <c:pt idx="86">
                  <c:v>44560</c:v>
                </c:pt>
                <c:pt idx="87">
                  <c:v>44650</c:v>
                </c:pt>
                <c:pt idx="88">
                  <c:v>44742</c:v>
                </c:pt>
                <c:pt idx="89">
                  <c:v>44834</c:v>
                </c:pt>
                <c:pt idx="90">
                  <c:v>44925</c:v>
                </c:pt>
                <c:pt idx="91">
                  <c:v>45015</c:v>
                </c:pt>
                <c:pt idx="92">
                  <c:v>45107</c:v>
                </c:pt>
                <c:pt idx="93">
                  <c:v>45199</c:v>
                </c:pt>
                <c:pt idx="94">
                  <c:v>45290</c:v>
                </c:pt>
                <c:pt idx="95">
                  <c:v>45381</c:v>
                </c:pt>
                <c:pt idx="96">
                  <c:v>45473</c:v>
                </c:pt>
                <c:pt idx="97">
                  <c:v>45565</c:v>
                </c:pt>
                <c:pt idx="98">
                  <c:v>45656</c:v>
                </c:pt>
                <c:pt idx="99">
                  <c:v>45746</c:v>
                </c:pt>
                <c:pt idx="100">
                  <c:v>45838</c:v>
                </c:pt>
                <c:pt idx="101">
                  <c:v>45930</c:v>
                </c:pt>
                <c:pt idx="102">
                  <c:v>46021</c:v>
                </c:pt>
                <c:pt idx="103">
                  <c:v>46111</c:v>
                </c:pt>
                <c:pt idx="104">
                  <c:v>46203</c:v>
                </c:pt>
                <c:pt idx="105">
                  <c:v>46295</c:v>
                </c:pt>
                <c:pt idx="106">
                  <c:v>46386</c:v>
                </c:pt>
                <c:pt idx="107">
                  <c:v>46476</c:v>
                </c:pt>
              </c:numCache>
            </c:numRef>
          </c:cat>
          <c:val>
            <c:numRef>
              <c:f>Fiscal_impact_072718!$G$2:$G$109</c:f>
              <c:numCache>
                <c:formatCode>0.00</c:formatCode>
                <c:ptCount val="108"/>
                <c:pt idx="0">
                  <c:v>-0.245719153038677</c:v>
                </c:pt>
                <c:pt idx="1">
                  <c:v>-2.8054817695546377E-2</c:v>
                </c:pt>
                <c:pt idx="2">
                  <c:v>1.3129044306887498E-3</c:v>
                </c:pt>
                <c:pt idx="3">
                  <c:v>8.8606001648814617E-2</c:v>
                </c:pt>
                <c:pt idx="4">
                  <c:v>0.1517042958150481</c:v>
                </c:pt>
                <c:pt idx="5">
                  <c:v>1.120366032036008</c:v>
                </c:pt>
                <c:pt idx="6">
                  <c:v>1.1735711604627865</c:v>
                </c:pt>
                <c:pt idx="7">
                  <c:v>1.1105195335473639</c:v>
                </c:pt>
                <c:pt idx="8">
                  <c:v>1.6252218910512835</c:v>
                </c:pt>
                <c:pt idx="9">
                  <c:v>1.3893888210610872</c:v>
                </c:pt>
                <c:pt idx="10">
                  <c:v>1.1007628487818335</c:v>
                </c:pt>
                <c:pt idx="11">
                  <c:v>1.1647537381136945</c:v>
                </c:pt>
                <c:pt idx="12">
                  <c:v>1.0719044129793676</c:v>
                </c:pt>
                <c:pt idx="13">
                  <c:v>0.94602211503149658</c:v>
                </c:pt>
                <c:pt idx="14">
                  <c:v>0.6356514832126009</c:v>
                </c:pt>
                <c:pt idx="15">
                  <c:v>0.32237930993404101</c:v>
                </c:pt>
                <c:pt idx="16">
                  <c:v>0.25798648942714858</c:v>
                </c:pt>
                <c:pt idx="17">
                  <c:v>-4.8916589480018187E-3</c:v>
                </c:pt>
                <c:pt idx="18">
                  <c:v>1.3592390551499106E-2</c:v>
                </c:pt>
                <c:pt idx="19">
                  <c:v>-0.47301911431360733</c:v>
                </c:pt>
                <c:pt idx="20">
                  <c:v>-0.44467153147329685</c:v>
                </c:pt>
                <c:pt idx="21">
                  <c:v>-0.40458288413235255</c:v>
                </c:pt>
                <c:pt idx="22">
                  <c:v>-0.49765625201349062</c:v>
                </c:pt>
                <c:pt idx="23">
                  <c:v>-0.53501593684629023</c:v>
                </c:pt>
                <c:pt idx="24">
                  <c:v>-0.60272809480807743</c:v>
                </c:pt>
                <c:pt idx="25">
                  <c:v>-0.30611078222078414</c:v>
                </c:pt>
                <c:pt idx="26">
                  <c:v>-0.40265757392049534</c:v>
                </c:pt>
                <c:pt idx="27">
                  <c:v>-0.29730419208184311</c:v>
                </c:pt>
                <c:pt idx="28">
                  <c:v>-0.35697935741053566</c:v>
                </c:pt>
                <c:pt idx="29">
                  <c:v>-9.802935227144062E-2</c:v>
                </c:pt>
                <c:pt idx="30">
                  <c:v>8.2327969523117842E-2</c:v>
                </c:pt>
                <c:pt idx="31">
                  <c:v>2.4699587700016748E-2</c:v>
                </c:pt>
                <c:pt idx="32">
                  <c:v>2.1308150576694351</c:v>
                </c:pt>
                <c:pt idx="33">
                  <c:v>0.89862220271904814</c:v>
                </c:pt>
                <c:pt idx="34">
                  <c:v>0.79235476693193008</c:v>
                </c:pt>
                <c:pt idx="35">
                  <c:v>2.476884572734646</c:v>
                </c:pt>
                <c:pt idx="36">
                  <c:v>1.5243681331273318</c:v>
                </c:pt>
                <c:pt idx="37">
                  <c:v>2.5072157520776233</c:v>
                </c:pt>
                <c:pt idx="38">
                  <c:v>2.3083602694197443</c:v>
                </c:pt>
                <c:pt idx="39">
                  <c:v>2.2156461579381559</c:v>
                </c:pt>
                <c:pt idx="40">
                  <c:v>1.3525917708260715</c:v>
                </c:pt>
                <c:pt idx="41">
                  <c:v>1.3046723390846113</c:v>
                </c:pt>
                <c:pt idx="42">
                  <c:v>1.0631243431911861</c:v>
                </c:pt>
                <c:pt idx="43">
                  <c:v>-0.23960999154171936</c:v>
                </c:pt>
                <c:pt idx="44">
                  <c:v>-0.4411355072739635</c:v>
                </c:pt>
                <c:pt idx="45">
                  <c:v>-0.58895767545989808</c:v>
                </c:pt>
                <c:pt idx="46">
                  <c:v>-0.61358829593625031</c:v>
                </c:pt>
                <c:pt idx="47">
                  <c:v>-0.72636809633012722</c:v>
                </c:pt>
                <c:pt idx="48">
                  <c:v>-0.56666550228075374</c:v>
                </c:pt>
                <c:pt idx="49">
                  <c:v>-0.44352518716112305</c:v>
                </c:pt>
                <c:pt idx="50">
                  <c:v>-0.54907345549036657</c:v>
                </c:pt>
                <c:pt idx="51">
                  <c:v>-0.87798742508210992</c:v>
                </c:pt>
                <c:pt idx="52">
                  <c:v>-0.87700872421749843</c:v>
                </c:pt>
                <c:pt idx="53">
                  <c:v>-0.43016793139424275</c:v>
                </c:pt>
                <c:pt idx="54">
                  <c:v>-0.51493978433513821</c:v>
                </c:pt>
                <c:pt idx="55">
                  <c:v>-0.68239084774406411</c:v>
                </c:pt>
                <c:pt idx="56">
                  <c:v>-0.43797925718670305</c:v>
                </c:pt>
                <c:pt idx="57">
                  <c:v>-0.31497678089017467</c:v>
                </c:pt>
                <c:pt idx="58">
                  <c:v>-0.20447877007936174</c:v>
                </c:pt>
                <c:pt idx="59">
                  <c:v>-1.0764673367708836E-2</c:v>
                </c:pt>
                <c:pt idx="60">
                  <c:v>-3.0547575688846692E-2</c:v>
                </c:pt>
                <c:pt idx="61">
                  <c:v>-6.6627742760371589E-2</c:v>
                </c:pt>
                <c:pt idx="62">
                  <c:v>-1.8405712309459414E-2</c:v>
                </c:pt>
                <c:pt idx="63">
                  <c:v>7.096018386687844E-2</c:v>
                </c:pt>
                <c:pt idx="64">
                  <c:v>3.8084797702367786E-2</c:v>
                </c:pt>
                <c:pt idx="65">
                  <c:v>-7.8528346245321054E-2</c:v>
                </c:pt>
                <c:pt idx="66">
                  <c:v>-1.5652335087636769E-2</c:v>
                </c:pt>
                <c:pt idx="67">
                  <c:v>7.5730151856568576E-2</c:v>
                </c:pt>
                <c:pt idx="68">
                  <c:v>7.1499882096952197E-2</c:v>
                </c:pt>
                <c:pt idx="69">
                  <c:v>5.0351313813063264E-2</c:v>
                </c:pt>
                <c:pt idx="70">
                  <c:v>4.0521369243030306E-2</c:v>
                </c:pt>
                <c:pt idx="71">
                  <c:v>0.14353846623410452</c:v>
                </c:pt>
                <c:pt idx="72">
                  <c:v>0.27206771717741662</c:v>
                </c:pt>
                <c:pt idx="73">
                  <c:v>0.13865944455870396</c:v>
                </c:pt>
                <c:pt idx="74">
                  <c:v>0.18431815010121219</c:v>
                </c:pt>
                <c:pt idx="75">
                  <c:v>0.28048922468316573</c:v>
                </c:pt>
                <c:pt idx="76">
                  <c:v>0.3916321680557619</c:v>
                </c:pt>
                <c:pt idx="77">
                  <c:v>0.50248178360128903</c:v>
                </c:pt>
                <c:pt idx="78">
                  <c:v>0.5708930056248227</c:v>
                </c:pt>
                <c:pt idx="79">
                  <c:v>0.34226212099458325</c:v>
                </c:pt>
                <c:pt idx="80">
                  <c:v>0.17963907581486568</c:v>
                </c:pt>
                <c:pt idx="81">
                  <c:v>0.12340115638096047</c:v>
                </c:pt>
                <c:pt idx="82">
                  <c:v>3.916708335507877E-2</c:v>
                </c:pt>
                <c:pt idx="83">
                  <c:v>-8.0043714366178909E-3</c:v>
                </c:pt>
                <c:pt idx="84">
                  <c:v>2.7813618330023833E-2</c:v>
                </c:pt>
                <c:pt idx="85">
                  <c:v>5.2566981575374108E-3</c:v>
                </c:pt>
                <c:pt idx="86">
                  <c:v>-1.6513333408704731E-2</c:v>
                </c:pt>
                <c:pt idx="87">
                  <c:v>4.3562924753678851E-2</c:v>
                </c:pt>
                <c:pt idx="88">
                  <c:v>0.10593860318267515</c:v>
                </c:pt>
                <c:pt idx="89">
                  <c:v>0.17473107377571623</c:v>
                </c:pt>
                <c:pt idx="90">
                  <c:v>0.24266173168469315</c:v>
                </c:pt>
                <c:pt idx="91">
                  <c:v>0.2269578498458045</c:v>
                </c:pt>
                <c:pt idx="92">
                  <c:v>0.21298199072891102</c:v>
                </c:pt>
                <c:pt idx="93">
                  <c:v>0.20385230363620521</c:v>
                </c:pt>
                <c:pt idx="94">
                  <c:v>0.19448094784971232</c:v>
                </c:pt>
                <c:pt idx="95">
                  <c:v>0.19971562135197687</c:v>
                </c:pt>
                <c:pt idx="96">
                  <c:v>0.20476954195947533</c:v>
                </c:pt>
                <c:pt idx="97">
                  <c:v>0.2034729677251266</c:v>
                </c:pt>
                <c:pt idx="98">
                  <c:v>0.20194766743717249</c:v>
                </c:pt>
                <c:pt idx="99">
                  <c:v>0.20374319275497055</c:v>
                </c:pt>
                <c:pt idx="100">
                  <c:v>0.20530888921832113</c:v>
                </c:pt>
                <c:pt idx="101">
                  <c:v>0.2071958571087619</c:v>
                </c:pt>
                <c:pt idx="102">
                  <c:v>0.2093930281636297</c:v>
                </c:pt>
                <c:pt idx="103">
                  <c:v>0.13738093586843872</c:v>
                </c:pt>
                <c:pt idx="104">
                  <c:v>6.3894467078647876E-2</c:v>
                </c:pt>
                <c:pt idx="105">
                  <c:v>2.7332196947708165E-2</c:v>
                </c:pt>
                <c:pt idx="106">
                  <c:v>-9.873463621492759E-3</c:v>
                </c:pt>
                <c:pt idx="107">
                  <c:v>-1.9592533733151157E-2</c:v>
                </c:pt>
              </c:numCache>
            </c:numRef>
          </c:val>
          <c:extLst>
            <c:ext xmlns:c16="http://schemas.microsoft.com/office/drawing/2014/chart" uri="{C3380CC4-5D6E-409C-BE32-E72D297353CC}">
              <c16:uniqueId val="{00000004-4DAF-423D-AB7E-EB5F7A37DE86}"/>
            </c:ext>
          </c:extLst>
        </c:ser>
        <c:ser>
          <c:idx val="5"/>
          <c:order val="4"/>
          <c:tx>
            <c:strRef>
              <c:f>Fiscal_impact_072718!$M$1</c:f>
              <c:strCache>
                <c:ptCount val="1"/>
              </c:strCache>
            </c:strRef>
          </c:tx>
          <c:spPr>
            <a:solidFill>
              <a:srgbClr val="1B9553"/>
            </a:solidFill>
            <a:ln>
              <a:noFill/>
            </a:ln>
            <a:effectLst/>
          </c:spPr>
          <c:invertIfNegative val="0"/>
          <c:val>
            <c:numRef>
              <c:f>Fiscal_impact_072718!$M$2:$M$75</c:f>
              <c:numCache>
                <c:formatCode>General</c:formatCode>
                <c:ptCount val="74"/>
              </c:numCache>
            </c:numRef>
          </c:val>
          <c:extLst>
            <c:ext xmlns:c16="http://schemas.microsoft.com/office/drawing/2014/chart" uri="{C3380CC4-5D6E-409C-BE32-E72D297353CC}">
              <c16:uniqueId val="{00000005-4DAF-423D-AB7E-EB5F7A37DE86}"/>
            </c:ext>
          </c:extLst>
        </c:ser>
        <c:ser>
          <c:idx val="6"/>
          <c:order val="5"/>
          <c:tx>
            <c:strRef>
              <c:f>Fiscal_impact_072718!$N$2</c:f>
              <c:strCache>
                <c:ptCount val="1"/>
              </c:strCache>
            </c:strRef>
          </c:tx>
          <c:spPr>
            <a:solidFill>
              <a:srgbClr val="2198C7"/>
            </a:solidFill>
            <a:ln>
              <a:noFill/>
            </a:ln>
            <a:effectLst/>
          </c:spPr>
          <c:invertIfNegative val="0"/>
          <c:val>
            <c:numRef>
              <c:f>Fiscal_impact_072718!$N$2:$N$75</c:f>
              <c:numCache>
                <c:formatCode>General</c:formatCode>
                <c:ptCount val="74"/>
              </c:numCache>
            </c:numRef>
          </c:val>
          <c:extLst>
            <c:ext xmlns:c16="http://schemas.microsoft.com/office/drawing/2014/chart" uri="{C3380CC4-5D6E-409C-BE32-E72D297353CC}">
              <c16:uniqueId val="{00000006-4DAF-423D-AB7E-EB5F7A37DE86}"/>
            </c:ext>
          </c:extLst>
        </c:ser>
        <c:ser>
          <c:idx val="7"/>
          <c:order val="6"/>
          <c:tx>
            <c:strRef>
              <c:f>Fiscal_impact_072718!$O$1</c:f>
              <c:strCache>
                <c:ptCount val="1"/>
              </c:strCache>
            </c:strRef>
          </c:tx>
          <c:spPr>
            <a:solidFill>
              <a:srgbClr val="AE68A9"/>
            </a:solidFill>
            <a:ln>
              <a:noFill/>
            </a:ln>
            <a:effectLst/>
          </c:spPr>
          <c:invertIfNegative val="0"/>
          <c:val>
            <c:numRef>
              <c:f>Fiscal_impact_072718!$O$2:$O$75</c:f>
              <c:numCache>
                <c:formatCode>General</c:formatCode>
                <c:ptCount val="74"/>
              </c:numCache>
            </c:numRef>
          </c:val>
          <c:extLst>
            <c:ext xmlns:c16="http://schemas.microsoft.com/office/drawing/2014/chart" uri="{C3380CC4-5D6E-409C-BE32-E72D297353CC}">
              <c16:uniqueId val="{00000007-4DAF-423D-AB7E-EB5F7A37DE86}"/>
            </c:ext>
          </c:extLst>
        </c:ser>
        <c:dLbls>
          <c:showLegendKey val="0"/>
          <c:showVal val="0"/>
          <c:showCatName val="0"/>
          <c:showSerName val="0"/>
          <c:showPercent val="0"/>
          <c:showBubbleSize val="0"/>
        </c:dLbls>
        <c:gapWidth val="0"/>
        <c:overlap val="100"/>
        <c:axId val="582267440"/>
        <c:axId val="582274984"/>
      </c:barChart>
      <c:lineChart>
        <c:grouping val="standard"/>
        <c:varyColors val="0"/>
        <c:ser>
          <c:idx val="9"/>
          <c:order val="8"/>
          <c:tx>
            <c:strRef>
              <c:f>Fiscal_impact_072718!$J$1</c:f>
              <c:strCache>
                <c:ptCount val="1"/>
              </c:strCache>
            </c:strRef>
          </c:tx>
          <c:spPr>
            <a:ln w="28575" cap="rnd">
              <a:solidFill>
                <a:sysClr val="windowText" lastClr="000000"/>
              </a:solidFill>
              <a:round/>
            </a:ln>
            <a:effectLst/>
          </c:spPr>
          <c:marker>
            <c:symbol val="circle"/>
            <c:size val="5"/>
            <c:spPr>
              <a:solidFill>
                <a:schemeClr val="tx1"/>
              </a:solidFill>
              <a:ln w="0">
                <a:solidFill>
                  <a:sysClr val="windowText" lastClr="000000"/>
                </a:solidFill>
              </a:ln>
              <a:effectLst/>
            </c:spPr>
          </c:marker>
          <c:val>
            <c:numRef>
              <c:f>Fiscal_impact_072718!$J$2:$J$117</c:f>
              <c:numCache>
                <c:formatCode>General</c:formatCode>
                <c:ptCount val="116"/>
              </c:numCache>
            </c:numRef>
          </c:val>
          <c:smooth val="0"/>
          <c:extLst>
            <c:ext xmlns:c16="http://schemas.microsoft.com/office/drawing/2014/chart" uri="{C3380CC4-5D6E-409C-BE32-E72D297353CC}">
              <c16:uniqueId val="{00000008-4DAF-423D-AB7E-EB5F7A37DE86}"/>
            </c:ext>
          </c:extLst>
        </c:ser>
        <c:dLbls>
          <c:showLegendKey val="0"/>
          <c:showVal val="0"/>
          <c:showCatName val="0"/>
          <c:showSerName val="0"/>
          <c:showPercent val="0"/>
          <c:showBubbleSize val="0"/>
        </c:dLbls>
        <c:marker val="1"/>
        <c:smooth val="0"/>
        <c:axId val="582267440"/>
        <c:axId val="582274984"/>
      </c:lineChart>
      <c:dateAx>
        <c:axId val="582267440"/>
        <c:scaling>
          <c:orientation val="minMax"/>
          <c:max val="45352"/>
          <c:min val="40330"/>
        </c:scaling>
        <c:delete val="0"/>
        <c:axPos val="b"/>
        <c:numFmt formatCode="\'yy" sourceLinked="0"/>
        <c:majorTickMark val="none"/>
        <c:minorTickMark val="none"/>
        <c:tickLblPos val="low"/>
        <c:spPr>
          <a:noFill/>
          <a:ln w="6350" cap="flat" cmpd="sng" algn="ctr">
            <a:solidFill>
              <a:schemeClr val="bg1">
                <a:lumMod val="85000"/>
              </a:schemeClr>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Helvetica" panose="020B0604020202020204" pitchFamily="34" charset="0"/>
                <a:ea typeface="+mn-ea"/>
                <a:cs typeface="Helvetica" panose="020B0604020202020204" pitchFamily="34" charset="0"/>
              </a:defRPr>
            </a:pPr>
            <a:endParaRPr lang="en-US"/>
          </a:p>
        </c:txPr>
        <c:crossAx val="582274984"/>
        <c:crosses val="autoZero"/>
        <c:auto val="1"/>
        <c:lblOffset val="100"/>
        <c:baseTimeUnit val="months"/>
        <c:majorUnit val="12"/>
        <c:majorTimeUnit val="months"/>
      </c:dateAx>
      <c:valAx>
        <c:axId val="582274984"/>
        <c:scaling>
          <c:orientation val="minMax"/>
          <c:max val="2"/>
          <c:min val="-2"/>
        </c:scaling>
        <c:delete val="0"/>
        <c:axPos val="l"/>
        <c:majorGridlines>
          <c:spPr>
            <a:ln w="9525" cap="flat" cmpd="sng" algn="ctr">
              <a:solidFill>
                <a:schemeClr val="bg1">
                  <a:lumMod val="85000"/>
                </a:schemeClr>
              </a:solidFill>
              <a:round/>
            </a:ln>
            <a:effectLst/>
          </c:spPr>
        </c:majorGridlines>
        <c:numFmt formatCode="0.0" sourceLinked="0"/>
        <c:majorTickMark val="none"/>
        <c:minorTickMark val="none"/>
        <c:tickLblPos val="nextTo"/>
        <c:spPr>
          <a:noFill/>
          <a:ln w="9525">
            <a:solidFill>
              <a:schemeClr val="tx1"/>
            </a:solid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Helvetica" panose="020B0604020202020204" pitchFamily="34" charset="0"/>
                <a:ea typeface="+mn-ea"/>
                <a:cs typeface="Helvetica" panose="020B0604020202020204" pitchFamily="34" charset="0"/>
              </a:defRPr>
            </a:pPr>
            <a:endParaRPr lang="en-US"/>
          </a:p>
        </c:txPr>
        <c:crossAx val="582267440"/>
        <c:crosses val="autoZero"/>
        <c:crossBetween val="between"/>
      </c:valAx>
      <c:valAx>
        <c:axId val="220989360"/>
        <c:scaling>
          <c:orientation val="minMax"/>
          <c:max val="1"/>
          <c:min val="0"/>
        </c:scaling>
        <c:delete val="0"/>
        <c:axPos val="r"/>
        <c:numFmt formatCode="General" sourceLinked="1"/>
        <c:majorTickMark val="out"/>
        <c:minorTickMark val="none"/>
        <c:tickLblPos val="none"/>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0990672"/>
        <c:crosses val="max"/>
        <c:crossBetween val="between"/>
      </c:valAx>
      <c:catAx>
        <c:axId val="220990672"/>
        <c:scaling>
          <c:orientation val="minMax"/>
        </c:scaling>
        <c:delete val="1"/>
        <c:axPos val="b"/>
        <c:numFmt formatCode="mm/dd/yy" sourceLinked="1"/>
        <c:majorTickMark val="out"/>
        <c:minorTickMark val="none"/>
        <c:tickLblPos val="nextTo"/>
        <c:crossAx val="220989360"/>
        <c:crosses val="autoZero"/>
        <c:auto val="0"/>
        <c:lblAlgn val="ctr"/>
        <c:lblOffset val="100"/>
        <c:noMultiLvlLbl val="1"/>
      </c:catAx>
      <c:spPr>
        <a:noFill/>
        <a:ln>
          <a:noFill/>
        </a:ln>
        <a:effectLst/>
      </c:spPr>
    </c:plotArea>
    <c:legend>
      <c:legendPos val="r"/>
      <c:legendEntry>
        <c:idx val="0"/>
        <c:delete val="1"/>
      </c:legendEntry>
      <c:legendEntry>
        <c:idx val="1"/>
        <c:delete val="1"/>
      </c:legendEntry>
      <c:legendEntry>
        <c:idx val="2"/>
        <c:delete val="1"/>
      </c:legendEntry>
      <c:legendEntry>
        <c:idx val="3"/>
        <c:delete val="1"/>
      </c:legendEntry>
      <c:legendEntry>
        <c:idx val="4"/>
        <c:delete val="1"/>
      </c:legendEntry>
      <c:legendEntry>
        <c:idx val="8"/>
        <c:delete val="1"/>
      </c:legendEntry>
      <c:layout>
        <c:manualLayout>
          <c:xMode val="edge"/>
          <c:yMode val="edge"/>
          <c:x val="0"/>
          <c:y val="0.85656563711932099"/>
          <c:w val="1"/>
          <c:h val="0.12441779129687029"/>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Helvetica" panose="020B0604020202020204" pitchFamily="34" charset="0"/>
              <a:ea typeface="+mn-ea"/>
              <a:cs typeface="Helvetica" panose="020B0604020202020204" pitchFamily="34"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solidFill>
                <a:latin typeface="Helvetica" panose="020B0604020202020204" pitchFamily="34" charset="0"/>
                <a:ea typeface="+mn-ea"/>
                <a:cs typeface="Helvetica" panose="020B0604020202020204" pitchFamily="34" charset="0"/>
              </a:defRPr>
            </a:pPr>
            <a:r>
              <a:rPr lang="en-US" sz="1400" b="1">
                <a:solidFill>
                  <a:schemeClr val="tx1"/>
                </a:solidFill>
                <a:latin typeface="Helvetica" panose="020B0604020202020204" pitchFamily="34" charset="0"/>
                <a:cs typeface="Helvetica" panose="020B0604020202020204" pitchFamily="34" charset="0"/>
              </a:rPr>
              <a:t>Consumption out</a:t>
            </a:r>
            <a:r>
              <a:rPr lang="en-US" sz="1400" b="1" baseline="0">
                <a:solidFill>
                  <a:schemeClr val="tx1"/>
                </a:solidFill>
                <a:latin typeface="Helvetica" panose="020B0604020202020204" pitchFamily="34" charset="0"/>
                <a:cs typeface="Helvetica" panose="020B0604020202020204" pitchFamily="34" charset="0"/>
              </a:rPr>
              <a:t> of Taxes</a:t>
            </a:r>
          </a:p>
        </c:rich>
      </c:tx>
      <c:layout>
        <c:manualLayout>
          <c:xMode val="edge"/>
          <c:yMode val="edge"/>
          <c:x val="3.7938063085625751E-2"/>
          <c:y val="2.3592748580846E-2"/>
        </c:manualLayout>
      </c:layout>
      <c:overlay val="0"/>
      <c:spPr>
        <a:noFill/>
        <a:ln>
          <a:noFill/>
        </a:ln>
        <a:effectLst/>
      </c:spPr>
    </c:title>
    <c:autoTitleDeleted val="0"/>
    <c:plotArea>
      <c:layout>
        <c:manualLayout>
          <c:layoutTarget val="inner"/>
          <c:xMode val="edge"/>
          <c:yMode val="edge"/>
          <c:x val="6.6093780262200044E-2"/>
          <c:y val="0.13148569698929813"/>
          <c:w val="0.8731203242451836"/>
          <c:h val="0.69244504981900945"/>
        </c:manualLayout>
      </c:layout>
      <c:lineChart>
        <c:grouping val="standard"/>
        <c:varyColors val="0"/>
        <c:ser>
          <c:idx val="2"/>
          <c:order val="0"/>
          <c:tx>
            <c:strRef>
              <c:f>Calculations_forecast!$A$40:$B$40</c:f>
              <c:strCache>
                <c:ptCount val="2"/>
                <c:pt idx="0">
                  <c:v>[15a]</c:v>
                </c:pt>
                <c:pt idx="1">
                  <c:v>Non-Corporate Taxes * MPCs</c:v>
                </c:pt>
              </c:strCache>
            </c:strRef>
          </c:tx>
          <c:spPr>
            <a:ln w="28575" cap="rnd">
              <a:solidFill>
                <a:schemeClr val="accent3"/>
              </a:solidFill>
              <a:round/>
            </a:ln>
            <a:effectLst/>
          </c:spPr>
          <c:marker>
            <c:symbol val="none"/>
          </c:marker>
          <c:cat>
            <c:numRef>
              <c:f>Calculations_forecast!$C$9:$GY$9</c:f>
              <c:numCache>
                <c:formatCode>mmm"-"yyyy</c:formatCode>
                <c:ptCount val="205"/>
                <c:pt idx="0">
                  <c:v>41729</c:v>
                </c:pt>
                <c:pt idx="1">
                  <c:v>41820</c:v>
                </c:pt>
                <c:pt idx="2">
                  <c:v>41912</c:v>
                </c:pt>
                <c:pt idx="3">
                  <c:v>42004</c:v>
                </c:pt>
                <c:pt idx="4">
                  <c:v>42094</c:v>
                </c:pt>
                <c:pt idx="5">
                  <c:v>42185</c:v>
                </c:pt>
                <c:pt idx="6">
                  <c:v>42277</c:v>
                </c:pt>
                <c:pt idx="7">
                  <c:v>42369</c:v>
                </c:pt>
                <c:pt idx="8">
                  <c:v>42460</c:v>
                </c:pt>
                <c:pt idx="9">
                  <c:v>42551</c:v>
                </c:pt>
                <c:pt idx="10">
                  <c:v>42643</c:v>
                </c:pt>
                <c:pt idx="11">
                  <c:v>42735</c:v>
                </c:pt>
                <c:pt idx="12">
                  <c:v>42825</c:v>
                </c:pt>
                <c:pt idx="13">
                  <c:v>42916</c:v>
                </c:pt>
                <c:pt idx="14">
                  <c:v>43008</c:v>
                </c:pt>
                <c:pt idx="15">
                  <c:v>43100</c:v>
                </c:pt>
                <c:pt idx="16">
                  <c:v>43190</c:v>
                </c:pt>
                <c:pt idx="17">
                  <c:v>43281</c:v>
                </c:pt>
                <c:pt idx="18">
                  <c:v>43373</c:v>
                </c:pt>
                <c:pt idx="19">
                  <c:v>43465</c:v>
                </c:pt>
                <c:pt idx="20">
                  <c:v>43555</c:v>
                </c:pt>
                <c:pt idx="21">
                  <c:v>43646</c:v>
                </c:pt>
                <c:pt idx="22">
                  <c:v>43738</c:v>
                </c:pt>
                <c:pt idx="23">
                  <c:v>43830</c:v>
                </c:pt>
                <c:pt idx="24">
                  <c:v>43921</c:v>
                </c:pt>
                <c:pt idx="25">
                  <c:v>44012</c:v>
                </c:pt>
                <c:pt idx="26">
                  <c:v>44104</c:v>
                </c:pt>
                <c:pt idx="27">
                  <c:v>44195</c:v>
                </c:pt>
                <c:pt idx="28">
                  <c:v>44285</c:v>
                </c:pt>
                <c:pt idx="29">
                  <c:v>44377</c:v>
                </c:pt>
                <c:pt idx="30">
                  <c:v>44469</c:v>
                </c:pt>
                <c:pt idx="31">
                  <c:v>44560</c:v>
                </c:pt>
                <c:pt idx="32">
                  <c:v>44650</c:v>
                </c:pt>
                <c:pt idx="33">
                  <c:v>44742</c:v>
                </c:pt>
                <c:pt idx="34">
                  <c:v>44834</c:v>
                </c:pt>
                <c:pt idx="35">
                  <c:v>44925</c:v>
                </c:pt>
                <c:pt idx="36">
                  <c:v>45015</c:v>
                </c:pt>
                <c:pt idx="37">
                  <c:v>45107</c:v>
                </c:pt>
                <c:pt idx="38">
                  <c:v>45199</c:v>
                </c:pt>
                <c:pt idx="39">
                  <c:v>45290</c:v>
                </c:pt>
                <c:pt idx="40">
                  <c:v>45381</c:v>
                </c:pt>
                <c:pt idx="41">
                  <c:v>45473</c:v>
                </c:pt>
                <c:pt idx="42">
                  <c:v>45565</c:v>
                </c:pt>
                <c:pt idx="43">
                  <c:v>45656</c:v>
                </c:pt>
                <c:pt idx="44">
                  <c:v>45746</c:v>
                </c:pt>
                <c:pt idx="45">
                  <c:v>45838</c:v>
                </c:pt>
                <c:pt idx="46">
                  <c:v>45930</c:v>
                </c:pt>
                <c:pt idx="47">
                  <c:v>46021</c:v>
                </c:pt>
                <c:pt idx="48">
                  <c:v>46111</c:v>
                </c:pt>
                <c:pt idx="49">
                  <c:v>46203</c:v>
                </c:pt>
                <c:pt idx="50">
                  <c:v>46295</c:v>
                </c:pt>
                <c:pt idx="51">
                  <c:v>46386</c:v>
                </c:pt>
                <c:pt idx="52">
                  <c:v>46476</c:v>
                </c:pt>
                <c:pt idx="53">
                  <c:v>46568</c:v>
                </c:pt>
                <c:pt idx="54">
                  <c:v>46660</c:v>
                </c:pt>
                <c:pt idx="55">
                  <c:v>46751</c:v>
                </c:pt>
                <c:pt idx="56">
                  <c:v>46842</c:v>
                </c:pt>
                <c:pt idx="57">
                  <c:v>46934</c:v>
                </c:pt>
                <c:pt idx="58">
                  <c:v>47026</c:v>
                </c:pt>
                <c:pt idx="59">
                  <c:v>47117</c:v>
                </c:pt>
              </c:numCache>
            </c:numRef>
          </c:cat>
          <c:val>
            <c:numRef>
              <c:f>Calculations_forecast!$C$40:$GY$40</c:f>
              <c:numCache>
                <c:formatCode>General</c:formatCode>
                <c:ptCount val="205"/>
                <c:pt idx="0">
                  <c:v>0</c:v>
                </c:pt>
                <c:pt idx="1">
                  <c:v>0</c:v>
                </c:pt>
                <c:pt idx="2">
                  <c:v>0</c:v>
                </c:pt>
                <c:pt idx="3">
                  <c:v>0</c:v>
                </c:pt>
                <c:pt idx="4">
                  <c:v>0</c:v>
                </c:pt>
                <c:pt idx="5">
                  <c:v>0</c:v>
                </c:pt>
                <c:pt idx="6">
                  <c:v>0</c:v>
                </c:pt>
                <c:pt idx="7">
                  <c:v>0</c:v>
                </c:pt>
                <c:pt idx="8">
                  <c:v>0</c:v>
                </c:pt>
                <c:pt idx="9">
                  <c:v>0</c:v>
                </c:pt>
                <c:pt idx="10">
                  <c:v>-2638.7999999999997</c:v>
                </c:pt>
                <c:pt idx="11">
                  <c:v>-2656.2419999999997</c:v>
                </c:pt>
                <c:pt idx="12">
                  <c:v>-2675.52</c:v>
                </c:pt>
                <c:pt idx="13">
                  <c:v>-2693.433</c:v>
                </c:pt>
                <c:pt idx="14">
                  <c:v>-2712.9719999999998</c:v>
                </c:pt>
                <c:pt idx="15">
                  <c:v>-2733.5819999999994</c:v>
                </c:pt>
                <c:pt idx="16">
                  <c:v>-2757.7260000000001</c:v>
                </c:pt>
                <c:pt idx="17">
                  <c:v>-2782.2839999999997</c:v>
                </c:pt>
                <c:pt idx="18">
                  <c:v>-2809.1241166944064</c:v>
                </c:pt>
                <c:pt idx="19">
                  <c:v>-2837.1894713727111</c:v>
                </c:pt>
                <c:pt idx="20">
                  <c:v>-2860.3987861496094</c:v>
                </c:pt>
                <c:pt idx="21">
                  <c:v>-2879.8451291203087</c:v>
                </c:pt>
                <c:pt idx="22">
                  <c:v>-2896.6289545693007</c:v>
                </c:pt>
                <c:pt idx="23">
                  <c:v>-2911.481049891187</c:v>
                </c:pt>
                <c:pt idx="24">
                  <c:v>-2936.2981448190117</c:v>
                </c:pt>
                <c:pt idx="25">
                  <c:v>-2969.6331636723389</c:v>
                </c:pt>
                <c:pt idx="26">
                  <c:v>-3006.3542340157155</c:v>
                </c:pt>
                <c:pt idx="27">
                  <c:v>-3046.6055845285691</c:v>
                </c:pt>
                <c:pt idx="28">
                  <c:v>-3086.1630911193115</c:v>
                </c:pt>
                <c:pt idx="29">
                  <c:v>-3124.8414136000938</c:v>
                </c:pt>
                <c:pt idx="30">
                  <c:v>-3165.9404504570712</c:v>
                </c:pt>
                <c:pt idx="31">
                  <c:v>-3209.4260887946384</c:v>
                </c:pt>
                <c:pt idx="32">
                  <c:v>-3250.9486427470806</c:v>
                </c:pt>
                <c:pt idx="33">
                  <c:v>-3290.3876879213135</c:v>
                </c:pt>
                <c:pt idx="34">
                  <c:v>-3327.2989025812931</c:v>
                </c:pt>
                <c:pt idx="35">
                  <c:v>-3361.5433514751348</c:v>
                </c:pt>
                <c:pt idx="36">
                  <c:v>-3397.0105627078729</c:v>
                </c:pt>
                <c:pt idx="37">
                  <c:v>-3433.7232958745731</c:v>
                </c:pt>
                <c:pt idx="38">
                  <c:v>-3471.4327905908103</c:v>
                </c:pt>
                <c:pt idx="39">
                  <c:v>-3510.1567726496819</c:v>
                </c:pt>
                <c:pt idx="40">
                  <c:v>-3548.8143736189904</c:v>
                </c:pt>
                <c:pt idx="41">
                  <c:v>-3587.4037525204799</c:v>
                </c:pt>
                <c:pt idx="42">
                  <c:v>-3626.3132703787642</c:v>
                </c:pt>
                <c:pt idx="43">
                  <c:v>-3665.5474395523129</c:v>
                </c:pt>
                <c:pt idx="44">
                  <c:v>-3704.9431885832228</c:v>
                </c:pt>
                <c:pt idx="45">
                  <c:v>-3744.5025633271316</c:v>
                </c:pt>
                <c:pt idx="46">
                  <c:v>-3784.1755460895074</c:v>
                </c:pt>
                <c:pt idx="47">
                  <c:v>-3823.9627070566635</c:v>
                </c:pt>
                <c:pt idx="48">
                  <c:v>-3869.508018334237</c:v>
                </c:pt>
                <c:pt idx="49">
                  <c:v>-3921.0259117445225</c:v>
                </c:pt>
                <c:pt idx="50">
                  <c:v>-3976.1108777549694</c:v>
                </c:pt>
                <c:pt idx="51">
                  <c:v>-4034.8871045427622</c:v>
                </c:pt>
                <c:pt idx="52">
                  <c:v>-4094.5343151277775</c:v>
                </c:pt>
                <c:pt idx="53">
                  <c:v>-4155.0772019042943</c:v>
                </c:pt>
                <c:pt idx="54">
                  <c:v>-4217.9887801947561</c:v>
                </c:pt>
                <c:pt idx="55">
                  <c:v>-4283.3470422244081</c:v>
                </c:pt>
                <c:pt idx="56">
                  <c:v>-4342.9222258533118</c:v>
                </c:pt>
                <c:pt idx="57">
                  <c:v>-4396.5205979219281</c:v>
                </c:pt>
                <c:pt idx="58">
                  <c:v>-4446.7844938392891</c:v>
                </c:pt>
                <c:pt idx="59">
                  <c:v>-4493.5950244870774</c:v>
                </c:pt>
              </c:numCache>
            </c:numRef>
          </c:val>
          <c:smooth val="0"/>
          <c:extLst>
            <c:ext xmlns:c16="http://schemas.microsoft.com/office/drawing/2014/chart" uri="{C3380CC4-5D6E-409C-BE32-E72D297353CC}">
              <c16:uniqueId val="{00000000-2002-47AD-AD53-E052BD73FA4E}"/>
            </c:ext>
          </c:extLst>
        </c:ser>
        <c:dLbls>
          <c:showLegendKey val="0"/>
          <c:showVal val="0"/>
          <c:showCatName val="0"/>
          <c:showSerName val="0"/>
          <c:showPercent val="0"/>
          <c:showBubbleSize val="0"/>
        </c:dLbls>
        <c:marker val="1"/>
        <c:smooth val="0"/>
        <c:axId val="430275648"/>
        <c:axId val="430274336"/>
      </c:lineChart>
      <c:lineChart>
        <c:grouping val="standard"/>
        <c:varyColors val="0"/>
        <c:ser>
          <c:idx val="3"/>
          <c:order val="1"/>
          <c:tx>
            <c:strRef>
              <c:f>Calculations_forecast!$A$41:$B$41</c:f>
              <c:strCache>
                <c:ptCount val="2"/>
                <c:pt idx="0">
                  <c:v>[15b]</c:v>
                </c:pt>
                <c:pt idx="1">
                  <c:v>Corporate Taxes ex Fed * MPCs</c:v>
                </c:pt>
              </c:strCache>
            </c:strRef>
          </c:tx>
          <c:spPr>
            <a:ln w="28575" cap="rnd">
              <a:solidFill>
                <a:schemeClr val="accent4"/>
              </a:solidFill>
              <a:round/>
            </a:ln>
            <a:effectLst/>
          </c:spPr>
          <c:marker>
            <c:symbol val="none"/>
          </c:marker>
          <c:cat>
            <c:numRef>
              <c:f>Calculations_forecast!$C$9:$GY$9</c:f>
              <c:numCache>
                <c:formatCode>mmm"-"yyyy</c:formatCode>
                <c:ptCount val="205"/>
                <c:pt idx="0">
                  <c:v>41729</c:v>
                </c:pt>
                <c:pt idx="1">
                  <c:v>41820</c:v>
                </c:pt>
                <c:pt idx="2">
                  <c:v>41912</c:v>
                </c:pt>
                <c:pt idx="3">
                  <c:v>42004</c:v>
                </c:pt>
                <c:pt idx="4">
                  <c:v>42094</c:v>
                </c:pt>
                <c:pt idx="5">
                  <c:v>42185</c:v>
                </c:pt>
                <c:pt idx="6">
                  <c:v>42277</c:v>
                </c:pt>
                <c:pt idx="7">
                  <c:v>42369</c:v>
                </c:pt>
                <c:pt idx="8">
                  <c:v>42460</c:v>
                </c:pt>
                <c:pt idx="9">
                  <c:v>42551</c:v>
                </c:pt>
                <c:pt idx="10">
                  <c:v>42643</c:v>
                </c:pt>
                <c:pt idx="11">
                  <c:v>42735</c:v>
                </c:pt>
                <c:pt idx="12">
                  <c:v>42825</c:v>
                </c:pt>
                <c:pt idx="13">
                  <c:v>42916</c:v>
                </c:pt>
                <c:pt idx="14">
                  <c:v>43008</c:v>
                </c:pt>
                <c:pt idx="15">
                  <c:v>43100</c:v>
                </c:pt>
                <c:pt idx="16">
                  <c:v>43190</c:v>
                </c:pt>
                <c:pt idx="17">
                  <c:v>43281</c:v>
                </c:pt>
                <c:pt idx="18">
                  <c:v>43373</c:v>
                </c:pt>
                <c:pt idx="19">
                  <c:v>43465</c:v>
                </c:pt>
                <c:pt idx="20">
                  <c:v>43555</c:v>
                </c:pt>
                <c:pt idx="21">
                  <c:v>43646</c:v>
                </c:pt>
                <c:pt idx="22">
                  <c:v>43738</c:v>
                </c:pt>
                <c:pt idx="23">
                  <c:v>43830</c:v>
                </c:pt>
                <c:pt idx="24">
                  <c:v>43921</c:v>
                </c:pt>
                <c:pt idx="25">
                  <c:v>44012</c:v>
                </c:pt>
                <c:pt idx="26">
                  <c:v>44104</c:v>
                </c:pt>
                <c:pt idx="27">
                  <c:v>44195</c:v>
                </c:pt>
                <c:pt idx="28">
                  <c:v>44285</c:v>
                </c:pt>
                <c:pt idx="29">
                  <c:v>44377</c:v>
                </c:pt>
                <c:pt idx="30">
                  <c:v>44469</c:v>
                </c:pt>
                <c:pt idx="31">
                  <c:v>44560</c:v>
                </c:pt>
                <c:pt idx="32">
                  <c:v>44650</c:v>
                </c:pt>
                <c:pt idx="33">
                  <c:v>44742</c:v>
                </c:pt>
                <c:pt idx="34">
                  <c:v>44834</c:v>
                </c:pt>
                <c:pt idx="35">
                  <c:v>44925</c:v>
                </c:pt>
                <c:pt idx="36">
                  <c:v>45015</c:v>
                </c:pt>
                <c:pt idx="37">
                  <c:v>45107</c:v>
                </c:pt>
                <c:pt idx="38">
                  <c:v>45199</c:v>
                </c:pt>
                <c:pt idx="39">
                  <c:v>45290</c:v>
                </c:pt>
                <c:pt idx="40">
                  <c:v>45381</c:v>
                </c:pt>
                <c:pt idx="41">
                  <c:v>45473</c:v>
                </c:pt>
                <c:pt idx="42">
                  <c:v>45565</c:v>
                </c:pt>
                <c:pt idx="43">
                  <c:v>45656</c:v>
                </c:pt>
                <c:pt idx="44">
                  <c:v>45746</c:v>
                </c:pt>
                <c:pt idx="45">
                  <c:v>45838</c:v>
                </c:pt>
                <c:pt idx="46">
                  <c:v>45930</c:v>
                </c:pt>
                <c:pt idx="47">
                  <c:v>46021</c:v>
                </c:pt>
                <c:pt idx="48">
                  <c:v>46111</c:v>
                </c:pt>
                <c:pt idx="49">
                  <c:v>46203</c:v>
                </c:pt>
                <c:pt idx="50">
                  <c:v>46295</c:v>
                </c:pt>
                <c:pt idx="51">
                  <c:v>46386</c:v>
                </c:pt>
                <c:pt idx="52">
                  <c:v>46476</c:v>
                </c:pt>
                <c:pt idx="53">
                  <c:v>46568</c:v>
                </c:pt>
                <c:pt idx="54">
                  <c:v>46660</c:v>
                </c:pt>
                <c:pt idx="55">
                  <c:v>46751</c:v>
                </c:pt>
                <c:pt idx="56">
                  <c:v>46842</c:v>
                </c:pt>
                <c:pt idx="57">
                  <c:v>46934</c:v>
                </c:pt>
                <c:pt idx="58">
                  <c:v>47026</c:v>
                </c:pt>
                <c:pt idx="59">
                  <c:v>47117</c:v>
                </c:pt>
              </c:numCache>
            </c:numRef>
          </c:cat>
          <c:val>
            <c:numRef>
              <c:f>Calculations_forecast!$C$41:$GY$41</c:f>
              <c:numCache>
                <c:formatCode>General</c:formatCode>
                <c:ptCount val="205"/>
                <c:pt idx="0">
                  <c:v>0</c:v>
                </c:pt>
                <c:pt idx="1">
                  <c:v>0</c:v>
                </c:pt>
                <c:pt idx="2">
                  <c:v>0</c:v>
                </c:pt>
                <c:pt idx="3">
                  <c:v>0</c:v>
                </c:pt>
                <c:pt idx="4">
                  <c:v>0</c:v>
                </c:pt>
                <c:pt idx="5">
                  <c:v>0</c:v>
                </c:pt>
                <c:pt idx="6">
                  <c:v>0</c:v>
                </c:pt>
                <c:pt idx="7">
                  <c:v>0</c:v>
                </c:pt>
                <c:pt idx="8">
                  <c:v>0</c:v>
                </c:pt>
                <c:pt idx="9">
                  <c:v>0</c:v>
                </c:pt>
                <c:pt idx="10">
                  <c:v>0</c:v>
                </c:pt>
                <c:pt idx="11">
                  <c:v>-120.55000000000001</c:v>
                </c:pt>
                <c:pt idx="12">
                  <c:v>-116.88799999999999</c:v>
                </c:pt>
                <c:pt idx="13">
                  <c:v>-115.22000000000001</c:v>
                </c:pt>
                <c:pt idx="14">
                  <c:v>-115.25714285714287</c:v>
                </c:pt>
                <c:pt idx="15">
                  <c:v>-113.71500000000002</c:v>
                </c:pt>
                <c:pt idx="16">
                  <c:v>-106.51111111111112</c:v>
                </c:pt>
                <c:pt idx="17">
                  <c:v>-100.74799999999999</c:v>
                </c:pt>
                <c:pt idx="18">
                  <c:v>-95.833783536742175</c:v>
                </c:pt>
                <c:pt idx="19">
                  <c:v>-91.564398013694969</c:v>
                </c:pt>
                <c:pt idx="20">
                  <c:v>-86.566060638949523</c:v>
                </c:pt>
                <c:pt idx="21">
                  <c:v>-82.283798451762024</c:v>
                </c:pt>
                <c:pt idx="22">
                  <c:v>-77.523460512065199</c:v>
                </c:pt>
                <c:pt idx="23">
                  <c:v>-73.799021170911132</c:v>
                </c:pt>
                <c:pt idx="24">
                  <c:v>-72.474381748694682</c:v>
                </c:pt>
                <c:pt idx="25">
                  <c:v>-71.181200700919234</c:v>
                </c:pt>
                <c:pt idx="26">
                  <c:v>-69.601739190250981</c:v>
                </c:pt>
                <c:pt idx="27">
                  <c:v>-69.51221372416984</c:v>
                </c:pt>
                <c:pt idx="28">
                  <c:v>-73.985840531486346</c:v>
                </c:pt>
                <c:pt idx="29">
                  <c:v>-78.518275763347731</c:v>
                </c:pt>
                <c:pt idx="30">
                  <c:v>-83.290793466012801</c:v>
                </c:pt>
                <c:pt idx="31">
                  <c:v>-88.294058468212882</c:v>
                </c:pt>
                <c:pt idx="32">
                  <c:v>-92.659576090624711</c:v>
                </c:pt>
                <c:pt idx="33">
                  <c:v>-96.365603056219882</c:v>
                </c:pt>
                <c:pt idx="34">
                  <c:v>-99.385624152450561</c:v>
                </c:pt>
                <c:pt idx="35">
                  <c:v>-101.68822828490465</c:v>
                </c:pt>
                <c:pt idx="36">
                  <c:v>-103.74412955533734</c:v>
                </c:pt>
                <c:pt idx="37">
                  <c:v>-105.54349372431464</c:v>
                </c:pt>
                <c:pt idx="38">
                  <c:v>-107.07585406482211</c:v>
                </c:pt>
                <c:pt idx="39">
                  <c:v>-108.33008853516911</c:v>
                </c:pt>
                <c:pt idx="40">
                  <c:v>-109.69020206025071</c:v>
                </c:pt>
                <c:pt idx="41">
                  <c:v>-111.15973839645572</c:v>
                </c:pt>
                <c:pt idx="42">
                  <c:v>-112.74235119303012</c:v>
                </c:pt>
                <c:pt idx="43">
                  <c:v>-114.44180763263404</c:v>
                </c:pt>
                <c:pt idx="44">
                  <c:v>-116.16921707148066</c:v>
                </c:pt>
                <c:pt idx="45">
                  <c:v>-117.92630223800251</c:v>
                </c:pt>
                <c:pt idx="46">
                  <c:v>-119.71488813523746</c:v>
                </c:pt>
                <c:pt idx="47">
                  <c:v>-121.5369071940588</c:v>
                </c:pt>
                <c:pt idx="48">
                  <c:v>-123.08926934018842</c:v>
                </c:pt>
                <c:pt idx="49">
                  <c:v>-124.36866542954317</c:v>
                </c:pt>
                <c:pt idx="50">
                  <c:v>-125.37178135659133</c:v>
                </c:pt>
                <c:pt idx="51">
                  <c:v>-126.09530082623996</c:v>
                </c:pt>
                <c:pt idx="52">
                  <c:v>-126.43463783383373</c:v>
                </c:pt>
                <c:pt idx="53">
                  <c:v>-126.38965760170215</c:v>
                </c:pt>
                <c:pt idx="54">
                  <c:v>-125.96015918362271</c:v>
                </c:pt>
                <c:pt idx="55">
                  <c:v>-125.14587593491179</c:v>
                </c:pt>
                <c:pt idx="56">
                  <c:v>-124.25068106822678</c:v>
                </c:pt>
                <c:pt idx="57">
                  <c:v>-123.27316632511553</c:v>
                </c:pt>
                <c:pt idx="58">
                  <c:v>-122.21190812255402</c:v>
                </c:pt>
                <c:pt idx="59">
                  <c:v>-121.06546752855054</c:v>
                </c:pt>
              </c:numCache>
            </c:numRef>
          </c:val>
          <c:smooth val="0"/>
          <c:extLst>
            <c:ext xmlns:c16="http://schemas.microsoft.com/office/drawing/2014/chart" uri="{C3380CC4-5D6E-409C-BE32-E72D297353CC}">
              <c16:uniqueId val="{00000001-2002-47AD-AD53-E052BD73FA4E}"/>
            </c:ext>
          </c:extLst>
        </c:ser>
        <c:dLbls>
          <c:showLegendKey val="0"/>
          <c:showVal val="0"/>
          <c:showCatName val="0"/>
          <c:showSerName val="0"/>
          <c:showPercent val="0"/>
          <c:showBubbleSize val="0"/>
        </c:dLbls>
        <c:marker val="1"/>
        <c:smooth val="0"/>
        <c:axId val="866541928"/>
        <c:axId val="866542912"/>
      </c:lineChart>
      <c:dateAx>
        <c:axId val="430275648"/>
        <c:scaling>
          <c:orientation val="minMax"/>
          <c:max val="46357"/>
          <c:min val="42795"/>
        </c:scaling>
        <c:delete val="0"/>
        <c:axPos val="b"/>
        <c:numFmt formatCode="yyyy" sourceLinked="0"/>
        <c:majorTickMark val="out"/>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Georgia" panose="02040502050405020303" pitchFamily="18" charset="0"/>
                <a:ea typeface="+mn-ea"/>
                <a:cs typeface="+mn-cs"/>
              </a:defRPr>
            </a:pPr>
            <a:endParaRPr lang="en-US"/>
          </a:p>
        </c:txPr>
        <c:crossAx val="430274336"/>
        <c:crosses val="autoZero"/>
        <c:auto val="0"/>
        <c:lblOffset val="100"/>
        <c:baseTimeUnit val="months"/>
        <c:majorUnit val="12"/>
        <c:majorTimeUnit val="months"/>
      </c:dateAx>
      <c:valAx>
        <c:axId val="430274336"/>
        <c:scaling>
          <c:orientation val="minMax"/>
          <c:max val="-2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solidFill>
              <a:schemeClr val="accent3"/>
            </a:solidFill>
          </a:ln>
          <a:effectLst/>
        </c:spPr>
        <c:txPr>
          <a:bodyPr rot="-60000000" spcFirstLastPara="1" vertOverflow="ellipsis" vert="horz" wrap="square" anchor="ctr" anchorCtr="1"/>
          <a:lstStyle/>
          <a:p>
            <a:pPr>
              <a:defRPr sz="1000" b="0" i="0" u="none" strike="noStrike" kern="1200" baseline="0">
                <a:solidFill>
                  <a:schemeClr val="accent3"/>
                </a:solidFill>
                <a:latin typeface="Georgia" panose="02040502050405020303" pitchFamily="18" charset="0"/>
                <a:ea typeface="+mn-ea"/>
                <a:cs typeface="+mn-cs"/>
              </a:defRPr>
            </a:pPr>
            <a:endParaRPr lang="en-US"/>
          </a:p>
        </c:txPr>
        <c:crossAx val="430275648"/>
        <c:crosses val="autoZero"/>
        <c:crossBetween val="between"/>
        <c:majorUnit val="1000"/>
      </c:valAx>
      <c:valAx>
        <c:axId val="866542912"/>
        <c:scaling>
          <c:orientation val="minMax"/>
          <c:max val="-40"/>
        </c:scaling>
        <c:delete val="0"/>
        <c:axPos val="r"/>
        <c:numFmt formatCode="General" sourceLinked="1"/>
        <c:majorTickMark val="out"/>
        <c:minorTickMark val="none"/>
        <c:tickLblPos val="nextTo"/>
        <c:spPr>
          <a:ln>
            <a:solidFill>
              <a:schemeClr val="accent4"/>
            </a:solidFill>
          </a:ln>
        </c:spPr>
        <c:txPr>
          <a:bodyPr/>
          <a:lstStyle/>
          <a:p>
            <a:pPr>
              <a:defRPr>
                <a:solidFill>
                  <a:schemeClr val="accent4"/>
                </a:solidFill>
              </a:defRPr>
            </a:pPr>
            <a:endParaRPr lang="en-US"/>
          </a:p>
        </c:txPr>
        <c:crossAx val="866541928"/>
        <c:crosses val="max"/>
        <c:crossBetween val="between"/>
        <c:majorUnit val="20"/>
      </c:valAx>
      <c:dateAx>
        <c:axId val="866541928"/>
        <c:scaling>
          <c:orientation val="minMax"/>
        </c:scaling>
        <c:delete val="1"/>
        <c:axPos val="b"/>
        <c:numFmt formatCode="mmm&quot;-&quot;yyyy" sourceLinked="1"/>
        <c:majorTickMark val="out"/>
        <c:minorTickMark val="none"/>
        <c:tickLblPos val="nextTo"/>
        <c:crossAx val="866542912"/>
        <c:crosses val="autoZero"/>
        <c:auto val="1"/>
        <c:lblOffset val="100"/>
        <c:baseTimeUnit val="months"/>
      </c:dateAx>
    </c:plotArea>
    <c:legend>
      <c:legendPos val="b"/>
      <c:layout>
        <c:manualLayout>
          <c:xMode val="edge"/>
          <c:yMode val="edge"/>
          <c:x val="1.0640823743185949E-2"/>
          <c:y val="0.87189988299655319"/>
          <c:w val="0.97653866343630125"/>
          <c:h val="0.11643613825380261"/>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Georgia" panose="02040502050405020303" pitchFamily="18" charset="0"/>
              <a:ea typeface="+mn-ea"/>
              <a:cs typeface="+mn-cs"/>
            </a:defRPr>
          </a:pPr>
          <a:endParaRPr lang="en-US"/>
        </a:p>
      </c:txPr>
    </c:legend>
    <c:plotVisOnly val="1"/>
    <c:dispBlanksAs val="gap"/>
    <c:showDLblsOverMax val="0"/>
  </c:chart>
  <c:spPr>
    <a:solidFill>
      <a:schemeClr val="bg1"/>
    </a:solidFill>
    <a:ln w="9525" cap="flat" cmpd="sng" algn="ctr">
      <a:noFill/>
      <a:round/>
    </a:ln>
    <a:effectLst/>
  </c:spPr>
  <c:txPr>
    <a:bodyPr/>
    <a:lstStyle/>
    <a:p>
      <a:pPr>
        <a:defRPr sz="1000">
          <a:latin typeface="Georgia" panose="02040502050405020303" pitchFamily="18" charset="0"/>
        </a:defRPr>
      </a:pPr>
      <a:endParaRPr lang="en-US"/>
    </a:p>
  </c:txPr>
  <c:externalData r:id="rId1">
    <c:autoUpdate val="0"/>
  </c:externalData>
  <c:userShapes r:id="rId2"/>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18-09-20T13:41:11.476" idx="1">
    <p:pos x="10" y="10"/>
    <p:text>Variable month to month, but over the medium we have a sense through appropriations that CBO translates into actual expenditures.</p:text>
    <p:extLst>
      <p:ext uri="{C676402C-5697-4E1C-873F-D02D1690AC5C}">
        <p15:threadingInfo xmlns:p15="http://schemas.microsoft.com/office/powerpoint/2012/main" timeZoneBias="240"/>
      </p:ext>
    </p:extLst>
  </p:cm>
  <p:cm authorId="1" dt="2018-09-20T13:59:44.700" idx="2">
    <p:pos x="10" y="106"/>
    <p:text>How will we project state and local? In the nearer term, could rely on NASBO</p:text>
    <p:extLst>
      <p:ext uri="{C676402C-5697-4E1C-873F-D02D1690AC5C}">
        <p15:threadingInfo xmlns:p15="http://schemas.microsoft.com/office/powerpoint/2012/main" timeZoneBias="240">
          <p15:parentCm authorId="1" idx="1"/>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09-20T13:41:11.476" idx="1">
    <p:pos x="10" y="10"/>
    <p:text>Variable month to month, but over the medium we have a sense through appropriations that CBO translates into actual expenditures.</p:text>
    <p:extLst>
      <p:ext uri="{C676402C-5697-4E1C-873F-D02D1690AC5C}">
        <p15:threadingInfo xmlns:p15="http://schemas.microsoft.com/office/powerpoint/2012/main" timeZoneBias="2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8-09-20T13:41:11.476" idx="1">
    <p:pos x="10" y="10"/>
    <p:text>Variable month to month, but over the medium we have a sense through appropriations that CBO translates into actual expenditures.</p:text>
    <p:extLst>
      <p:ext uri="{C676402C-5697-4E1C-873F-D02D1690AC5C}">
        <p15:threadingInfo xmlns:p15="http://schemas.microsoft.com/office/powerpoint/2012/main" timeZoneBias="2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8-09-20T13:41:11.476" idx="1">
    <p:pos x="10" y="10"/>
    <p:text>Variable month to month, but over the medium we have a sense through appropriations that CBO translates into actual expenditures.</p:text>
    <p:extLst>
      <p:ext uri="{C676402C-5697-4E1C-873F-D02D1690AC5C}">
        <p15:threadingInfo xmlns:p15="http://schemas.microsoft.com/office/powerpoint/2012/main" timeZoneBias="24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8-09-20T13:41:11.476" idx="1">
    <p:pos x="10" y="10"/>
    <p:text>Variable month to month, but over the medium we have a sense through appropriations that CBO translates into actual expenditures.</p:text>
    <p:extLst>
      <p:ext uri="{C676402C-5697-4E1C-873F-D02D1690AC5C}">
        <p15:threadingInfo xmlns:p15="http://schemas.microsoft.com/office/powerpoint/2012/main" timeZoneBias="240"/>
      </p:ext>
    </p:extLst>
  </p:cm>
</p:cmLst>
</file>

<file path=ppt/drawings/_rels/drawing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image" Target="../media/image1.png"/></Relationships>
</file>

<file path=ppt/drawings/drawing1.xml><?xml version="1.0" encoding="utf-8"?>
<c:userShapes xmlns:c="http://schemas.openxmlformats.org/drawingml/2006/chart">
  <cdr:relSizeAnchor xmlns:cdr="http://schemas.openxmlformats.org/drawingml/2006/chartDrawing">
    <cdr:from>
      <cdr:x>0.0495</cdr:x>
      <cdr:y>0.07852</cdr:y>
    </cdr:from>
    <cdr:to>
      <cdr:x>0.17793</cdr:x>
      <cdr:y>0.30023</cdr:y>
    </cdr:to>
    <cdr:sp macro="" textlink="">
      <cdr:nvSpPr>
        <cdr:cNvPr id="2" name="TextBox 1"/>
        <cdr:cNvSpPr txBox="1"/>
      </cdr:nvSpPr>
      <cdr:spPr>
        <a:xfrm xmlns:a="http://schemas.openxmlformats.org/drawingml/2006/main">
          <a:off x="352425" y="323850"/>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sz="1100"/>
        </a:p>
      </cdr:txBody>
    </cdr:sp>
  </cdr:relSizeAnchor>
  <cdr:relSizeAnchor xmlns:cdr="http://schemas.openxmlformats.org/drawingml/2006/chartDrawing">
    <cdr:from>
      <cdr:x>0.03077</cdr:x>
      <cdr:y>0.08083</cdr:y>
    </cdr:from>
    <cdr:to>
      <cdr:x>0.34733</cdr:x>
      <cdr:y>0.20719</cdr:y>
    </cdr:to>
    <cdr:sp macro="" textlink="">
      <cdr:nvSpPr>
        <cdr:cNvPr id="3" name="TextBox 2"/>
        <cdr:cNvSpPr txBox="1"/>
      </cdr:nvSpPr>
      <cdr:spPr>
        <a:xfrm xmlns:a="http://schemas.openxmlformats.org/drawingml/2006/main">
          <a:off x="230357" y="364172"/>
          <a:ext cx="2369968" cy="569278"/>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900" dirty="0">
              <a:latin typeface="Arial" panose="020B0604020202020204" pitchFamily="34" charset="0"/>
              <a:cs typeface="Arial" panose="020B0604020202020204" pitchFamily="34" charset="0"/>
            </a:rPr>
            <a:t>Billions, Quarterly</a:t>
          </a:r>
        </a:p>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r>
            <a:rPr lang="en-US" sz="900" dirty="0">
              <a:effectLst/>
              <a:latin typeface="Arial" panose="020B0604020202020204" pitchFamily="34" charset="0"/>
              <a:ea typeface="+mn-ea"/>
              <a:cs typeface="Arial" panose="020B0604020202020204" pitchFamily="34" charset="0"/>
            </a:rPr>
            <a:t>Levels projected</a:t>
          </a:r>
          <a:r>
            <a:rPr lang="en-US" sz="900" baseline="0" dirty="0">
              <a:effectLst/>
              <a:latin typeface="Arial" panose="020B0604020202020204" pitchFamily="34" charset="0"/>
              <a:ea typeface="+mn-ea"/>
              <a:cs typeface="Arial" panose="020B0604020202020204" pitchFamily="34" charset="0"/>
            </a:rPr>
            <a:t> from current actual levels using CBO's ten year projections of annualized growth rates</a:t>
          </a:r>
          <a:endParaRPr lang="en-US" sz="900" dirty="0">
            <a:effectLst/>
            <a:latin typeface="Arial" panose="020B0604020202020204" pitchFamily="34" charset="0"/>
            <a:cs typeface="Arial" panose="020B0604020202020204" pitchFamily="34" charset="0"/>
          </a:endParaRPr>
        </a:p>
        <a:p xmlns:a="http://schemas.openxmlformats.org/drawingml/2006/main">
          <a:endParaRPr lang="en-US" sz="900" dirty="0">
            <a:latin typeface="Arial" panose="020B0604020202020204" pitchFamily="34" charset="0"/>
            <a:cs typeface="Arial" panose="020B0604020202020204" pitchFamily="34" charset="0"/>
          </a:endParaRPr>
        </a:p>
      </cdr:txBody>
    </cdr:sp>
  </cdr:relSizeAnchor>
  <cdr:relSizeAnchor xmlns:cdr="http://schemas.openxmlformats.org/drawingml/2006/chartDrawing">
    <cdr:from>
      <cdr:x>0.02926</cdr:x>
      <cdr:y>0.13531</cdr:y>
    </cdr:from>
    <cdr:to>
      <cdr:x>0.80624</cdr:x>
      <cdr:y>0.19662</cdr:y>
    </cdr:to>
    <cdr:sp macro="" textlink="">
      <cdr:nvSpPr>
        <cdr:cNvPr id="4" name="TextBox 3"/>
        <cdr:cNvSpPr txBox="1"/>
      </cdr:nvSpPr>
      <cdr:spPr>
        <a:xfrm xmlns:a="http://schemas.openxmlformats.org/drawingml/2006/main">
          <a:off x="219075" y="609599"/>
          <a:ext cx="5816932" cy="276225"/>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sz="1100"/>
        </a:p>
      </cdr:txBody>
    </cdr:sp>
  </cdr:relSizeAnchor>
  <cdr:relSizeAnchor xmlns:cdr="http://schemas.openxmlformats.org/drawingml/2006/chartDrawing">
    <cdr:from>
      <cdr:x>0.46939</cdr:x>
      <cdr:y>0.20764</cdr:y>
    </cdr:from>
    <cdr:to>
      <cdr:x>0.46995</cdr:x>
      <cdr:y>0.77374</cdr:y>
    </cdr:to>
    <cdr:cxnSp macro="">
      <cdr:nvCxnSpPr>
        <cdr:cNvPr id="5" name="Straight Connector 4"/>
        <cdr:cNvCxnSpPr/>
      </cdr:nvCxnSpPr>
      <cdr:spPr>
        <a:xfrm xmlns:a="http://schemas.openxmlformats.org/drawingml/2006/main" flipH="1">
          <a:off x="2628900" y="708025"/>
          <a:ext cx="3175" cy="1930400"/>
        </a:xfrm>
        <a:prstGeom xmlns:a="http://schemas.openxmlformats.org/drawingml/2006/main" prst="line">
          <a:avLst/>
        </a:prstGeom>
        <a:ln xmlns:a="http://schemas.openxmlformats.org/drawingml/2006/main" w="9525" cap="flat" cmpd="sng" algn="ctr">
          <a:solidFill>
            <a:schemeClr val="dk1"/>
          </a:solidFill>
          <a:prstDash val="dash"/>
          <a:round/>
          <a:headEnd type="none" w="med" len="med"/>
          <a:tailEnd type="none" w="med" len="med"/>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cxnSp>
  </cdr:relSizeAnchor>
</c:userShapes>
</file>

<file path=ppt/drawings/drawing10.xml><?xml version="1.0" encoding="utf-8"?>
<c:userShapes xmlns:c="http://schemas.openxmlformats.org/drawingml/2006/chart">
  <cdr:relSizeAnchor xmlns:cdr="http://schemas.openxmlformats.org/drawingml/2006/chartDrawing">
    <cdr:from>
      <cdr:x>0.00718</cdr:x>
      <cdr:y>0.01819</cdr:y>
    </cdr:from>
    <cdr:to>
      <cdr:x>0.63502</cdr:x>
      <cdr:y>0.07193</cdr:y>
    </cdr:to>
    <cdr:sp macro="" textlink="">
      <cdr:nvSpPr>
        <cdr:cNvPr id="2" name="TextBox 1"/>
        <cdr:cNvSpPr txBox="1"/>
      </cdr:nvSpPr>
      <cdr:spPr>
        <a:xfrm xmlns:a="http://schemas.openxmlformats.org/drawingml/2006/main">
          <a:off x="37487" y="57807"/>
          <a:ext cx="3278811" cy="170793"/>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200" b="1" dirty="0">
              <a:latin typeface="Helvetica" panose="020B0604020202020204" pitchFamily="34" charset="0"/>
              <a:cs typeface="Helvetica" panose="020B0604020202020204" pitchFamily="34" charset="0"/>
            </a:rPr>
            <a:t>Hutchins</a:t>
          </a:r>
          <a:r>
            <a:rPr lang="en-US" sz="1200" b="1" baseline="0" dirty="0">
              <a:latin typeface="Helvetica" panose="020B0604020202020204" pitchFamily="34" charset="0"/>
              <a:cs typeface="Helvetica" panose="020B0604020202020204" pitchFamily="34" charset="0"/>
            </a:rPr>
            <a:t> Center Fiscal Impact Measure: </a:t>
          </a:r>
          <a:r>
            <a:rPr lang="en-US" sz="1200" b="1" baseline="0" dirty="0" smtClean="0">
              <a:latin typeface="Helvetica" panose="020B0604020202020204" pitchFamily="34" charset="0"/>
              <a:cs typeface="Helvetica" panose="020B0604020202020204" pitchFamily="34" charset="0"/>
            </a:rPr>
            <a:t>Taxes and Benefits</a:t>
          </a:r>
          <a:endParaRPr lang="en-US" sz="1200" b="1" dirty="0">
            <a:latin typeface="Helvetica" panose="020B0604020202020204" pitchFamily="34" charset="0"/>
            <a:cs typeface="Helvetica" panose="020B0604020202020204" pitchFamily="34" charset="0"/>
          </a:endParaRPr>
        </a:p>
      </cdr:txBody>
    </cdr:sp>
  </cdr:relSizeAnchor>
  <cdr:relSizeAnchor xmlns:cdr="http://schemas.openxmlformats.org/drawingml/2006/chartDrawing">
    <cdr:from>
      <cdr:x>0.00682</cdr:x>
      <cdr:y>0.05939</cdr:y>
    </cdr:from>
    <cdr:to>
      <cdr:x>0.63467</cdr:x>
      <cdr:y>0.11313</cdr:y>
    </cdr:to>
    <cdr:sp macro="" textlink="">
      <cdr:nvSpPr>
        <cdr:cNvPr id="3" name="TextBox 1"/>
        <cdr:cNvSpPr txBox="1"/>
      </cdr:nvSpPr>
      <cdr:spPr>
        <a:xfrm xmlns:a="http://schemas.openxmlformats.org/drawingml/2006/main">
          <a:off x="35623" y="188748"/>
          <a:ext cx="3278811" cy="17079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200" b="0" dirty="0">
              <a:latin typeface="Helvetica" panose="020B0604020202020204" pitchFamily="34" charset="0"/>
              <a:cs typeface="Helvetica" panose="020B0604020202020204" pitchFamily="34" charset="0"/>
            </a:rPr>
            <a:t>Contribution of Fiscal Policy to Real GDP Growth (percentage points)</a:t>
          </a:r>
        </a:p>
      </cdr:txBody>
    </cdr:sp>
  </cdr:relSizeAnchor>
  <cdr:relSizeAnchor xmlns:cdr="http://schemas.openxmlformats.org/drawingml/2006/chartDrawing">
    <cdr:from>
      <cdr:x>0.93335</cdr:x>
      <cdr:y>0.92972</cdr:y>
    </cdr:from>
    <cdr:to>
      <cdr:x>0.96813</cdr:x>
      <cdr:y>0.99173</cdr:y>
    </cdr:to>
    <cdr:pic>
      <cdr:nvPicPr>
        <cdr:cNvPr id="5" name="Picture 4"/>
        <cdr:cNvPicPr>
          <a:picLocks xmlns:a="http://schemas.openxmlformats.org/drawingml/2006/main"/>
        </cdr:cNvPicPr>
      </cdr:nvPicPr>
      <cdr:blipFill>
        <a:blip xmlns:a="http://schemas.openxmlformats.org/drawingml/2006/main" xmlns:r="http://schemas.openxmlformats.org/officeDocument/2006/relationships" r:embed="rId1">
          <a:extLst>
            <a:ext uri="{28A0092B-C50C-407E-A947-70E740481C1C}">
              <a14:useLocalDpi xmlns:a14="http://schemas.microsoft.com/office/drawing/2010/main" val="0"/>
            </a:ext>
          </a:extLst>
        </a:blip>
        <a:stretch xmlns:a="http://schemas.openxmlformats.org/drawingml/2006/main">
          <a:fillRect/>
        </a:stretch>
      </cdr:blipFill>
      <cdr:spPr>
        <a:xfrm xmlns:a="http://schemas.openxmlformats.org/drawingml/2006/main">
          <a:off x="4874265" y="2954720"/>
          <a:ext cx="181641" cy="197069"/>
        </a:xfrm>
        <a:prstGeom xmlns:a="http://schemas.openxmlformats.org/drawingml/2006/main" prst="rect">
          <a:avLst/>
        </a:prstGeom>
      </cdr:spPr>
    </cdr:pic>
  </cdr:relSizeAnchor>
  <cdr:relSizeAnchor xmlns:cdr="http://schemas.openxmlformats.org/drawingml/2006/chartDrawing">
    <cdr:from>
      <cdr:x>0.67654</cdr:x>
      <cdr:y>0.93822</cdr:y>
    </cdr:from>
    <cdr:to>
      <cdr:x>0.94064</cdr:x>
      <cdr:y>0.99173</cdr:y>
    </cdr:to>
    <cdr:pic>
      <cdr:nvPicPr>
        <cdr:cNvPr id="6" name="Picture 5"/>
        <cdr:cNvPicPr>
          <a:picLocks xmlns:a="http://schemas.openxmlformats.org/drawingml/2006/main"/>
        </cdr:cNvPicPr>
      </cdr:nvPicPr>
      <cdr:blipFill rotWithShape="1">
        <a:blip xmlns:a="http://schemas.openxmlformats.org/drawingml/2006/main" xmlns:r="http://schemas.openxmlformats.org/officeDocument/2006/relationships" r:embed="rId2">
          <a:extLst>
            <a:ext uri="{28A0092B-C50C-407E-A947-70E740481C1C}">
              <a14:useLocalDpi xmlns:a14="http://schemas.microsoft.com/office/drawing/2010/main" val="0"/>
            </a:ext>
          </a:extLst>
        </a:blip>
        <a:srcRect xmlns:a="http://schemas.openxmlformats.org/drawingml/2006/main" t="19866" b="32554"/>
        <a:stretch xmlns:a="http://schemas.openxmlformats.org/drawingml/2006/main"/>
      </cdr:blipFill>
      <cdr:spPr>
        <a:xfrm xmlns:a="http://schemas.openxmlformats.org/drawingml/2006/main">
          <a:off x="3533092" y="2981717"/>
          <a:ext cx="1379240" cy="170073"/>
        </a:xfrm>
        <a:prstGeom xmlns:a="http://schemas.openxmlformats.org/drawingml/2006/main" prst="rect">
          <a:avLst/>
        </a:prstGeom>
      </cdr:spPr>
    </cdr:pic>
  </cdr:relSizeAnchor>
  <cdr:relSizeAnchor xmlns:cdr="http://schemas.openxmlformats.org/drawingml/2006/chartDrawing">
    <cdr:from>
      <cdr:x>0.149</cdr:x>
      <cdr:y>0.15908</cdr:y>
    </cdr:from>
    <cdr:to>
      <cdr:x>0.32268</cdr:x>
      <cdr:y>0.3858</cdr:y>
    </cdr:to>
    <cdr:sp macro="" textlink="">
      <cdr:nvSpPr>
        <cdr:cNvPr id="7" name="TextBox 1"/>
        <cdr:cNvSpPr txBox="1"/>
      </cdr:nvSpPr>
      <cdr:spPr>
        <a:xfrm xmlns:a="http://schemas.openxmlformats.org/drawingml/2006/main">
          <a:off x="975841" y="759078"/>
          <a:ext cx="1137464" cy="1081865"/>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800" dirty="0">
              <a:latin typeface="Arial" panose="020B0604020202020204" pitchFamily="34" charset="0"/>
              <a:cs typeface="Arial" panose="020B0604020202020204" pitchFamily="34" charset="0"/>
            </a:rPr>
            <a:t>Projected</a:t>
          </a:r>
        </a:p>
      </cdr:txBody>
    </cdr:sp>
  </cdr:relSizeAnchor>
</c:userShapes>
</file>

<file path=ppt/drawings/drawing2.xml><?xml version="1.0" encoding="utf-8"?>
<c:userShapes xmlns:c="http://schemas.openxmlformats.org/drawingml/2006/chart">
  <cdr:relSizeAnchor xmlns:cdr="http://schemas.openxmlformats.org/drawingml/2006/chartDrawing">
    <cdr:from>
      <cdr:x>0.0495</cdr:x>
      <cdr:y>0.07852</cdr:y>
    </cdr:from>
    <cdr:to>
      <cdr:x>0.17793</cdr:x>
      <cdr:y>0.30023</cdr:y>
    </cdr:to>
    <cdr:sp macro="" textlink="">
      <cdr:nvSpPr>
        <cdr:cNvPr id="2" name="TextBox 1"/>
        <cdr:cNvSpPr txBox="1"/>
      </cdr:nvSpPr>
      <cdr:spPr>
        <a:xfrm xmlns:a="http://schemas.openxmlformats.org/drawingml/2006/main">
          <a:off x="352425" y="323850"/>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sz="1100"/>
        </a:p>
      </cdr:txBody>
    </cdr:sp>
  </cdr:relSizeAnchor>
  <cdr:relSizeAnchor xmlns:cdr="http://schemas.openxmlformats.org/drawingml/2006/chartDrawing">
    <cdr:from>
      <cdr:x>0.03077</cdr:x>
      <cdr:y>0.08083</cdr:y>
    </cdr:from>
    <cdr:to>
      <cdr:x>0.34733</cdr:x>
      <cdr:y>0.20719</cdr:y>
    </cdr:to>
    <cdr:sp macro="" textlink="">
      <cdr:nvSpPr>
        <cdr:cNvPr id="3" name="TextBox 2"/>
        <cdr:cNvSpPr txBox="1"/>
      </cdr:nvSpPr>
      <cdr:spPr>
        <a:xfrm xmlns:a="http://schemas.openxmlformats.org/drawingml/2006/main">
          <a:off x="230357" y="364172"/>
          <a:ext cx="2369968" cy="569278"/>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900">
              <a:latin typeface="Arial" panose="020B0604020202020204" pitchFamily="34" charset="0"/>
              <a:cs typeface="Arial" panose="020B0604020202020204" pitchFamily="34" charset="0"/>
            </a:rPr>
            <a:t>Billions, Quarterly</a:t>
          </a:r>
        </a:p>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r>
            <a:rPr lang="en-US" sz="900">
              <a:effectLst/>
              <a:latin typeface="Arial" panose="020B0604020202020204" pitchFamily="34" charset="0"/>
              <a:ea typeface="+mn-ea"/>
              <a:cs typeface="Arial" panose="020B0604020202020204" pitchFamily="34" charset="0"/>
            </a:rPr>
            <a:t>Levels projected</a:t>
          </a:r>
          <a:r>
            <a:rPr lang="en-US" sz="900" baseline="0">
              <a:effectLst/>
              <a:latin typeface="Arial" panose="020B0604020202020204" pitchFamily="34" charset="0"/>
              <a:ea typeface="+mn-ea"/>
              <a:cs typeface="Arial" panose="020B0604020202020204" pitchFamily="34" charset="0"/>
            </a:rPr>
            <a:t> from current actual levels using CBO's ten year projections of annualized growth rates</a:t>
          </a:r>
          <a:endParaRPr lang="en-US" sz="900">
            <a:effectLst/>
            <a:latin typeface="Arial" panose="020B0604020202020204" pitchFamily="34" charset="0"/>
            <a:cs typeface="Arial" panose="020B0604020202020204" pitchFamily="34" charset="0"/>
          </a:endParaRPr>
        </a:p>
        <a:p xmlns:a="http://schemas.openxmlformats.org/drawingml/2006/main">
          <a:endParaRPr lang="en-US" sz="900">
            <a:latin typeface="Arial" panose="020B0604020202020204" pitchFamily="34" charset="0"/>
            <a:cs typeface="Arial" panose="020B0604020202020204" pitchFamily="34" charset="0"/>
          </a:endParaRPr>
        </a:p>
      </cdr:txBody>
    </cdr:sp>
  </cdr:relSizeAnchor>
  <cdr:relSizeAnchor xmlns:cdr="http://schemas.openxmlformats.org/drawingml/2006/chartDrawing">
    <cdr:from>
      <cdr:x>0.02926</cdr:x>
      <cdr:y>0.13531</cdr:y>
    </cdr:from>
    <cdr:to>
      <cdr:x>0.80624</cdr:x>
      <cdr:y>0.19662</cdr:y>
    </cdr:to>
    <cdr:sp macro="" textlink="">
      <cdr:nvSpPr>
        <cdr:cNvPr id="4" name="TextBox 3"/>
        <cdr:cNvSpPr txBox="1"/>
      </cdr:nvSpPr>
      <cdr:spPr>
        <a:xfrm xmlns:a="http://schemas.openxmlformats.org/drawingml/2006/main">
          <a:off x="219075" y="609599"/>
          <a:ext cx="5816932" cy="276225"/>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sz="1100"/>
        </a:p>
      </cdr:txBody>
    </cdr:sp>
  </cdr:relSizeAnchor>
  <cdr:relSizeAnchor xmlns:cdr="http://schemas.openxmlformats.org/drawingml/2006/chartDrawing">
    <cdr:from>
      <cdr:x>0.46655</cdr:x>
      <cdr:y>0.2067</cdr:y>
    </cdr:from>
    <cdr:to>
      <cdr:x>0.46939</cdr:x>
      <cdr:y>0.78771</cdr:y>
    </cdr:to>
    <cdr:cxnSp macro="">
      <cdr:nvCxnSpPr>
        <cdr:cNvPr id="5" name="Straight Connector 4"/>
        <cdr:cNvCxnSpPr/>
      </cdr:nvCxnSpPr>
      <cdr:spPr>
        <a:xfrm xmlns:a="http://schemas.openxmlformats.org/drawingml/2006/main" flipH="1">
          <a:off x="2613026" y="704850"/>
          <a:ext cx="15874" cy="1981200"/>
        </a:xfrm>
        <a:prstGeom xmlns:a="http://schemas.openxmlformats.org/drawingml/2006/main" prst="line">
          <a:avLst/>
        </a:prstGeom>
        <a:ln xmlns:a="http://schemas.openxmlformats.org/drawingml/2006/main" w="9525" cap="flat" cmpd="sng" algn="ctr">
          <a:solidFill>
            <a:schemeClr val="dk1"/>
          </a:solidFill>
          <a:prstDash val="dash"/>
          <a:round/>
          <a:headEnd type="none" w="med" len="med"/>
          <a:tailEnd type="none" w="med" len="med"/>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cxnSp>
  </cdr:relSizeAnchor>
</c:userShapes>
</file>

<file path=ppt/drawings/drawing3.xml><?xml version="1.0" encoding="utf-8"?>
<c:userShapes xmlns:c="http://schemas.openxmlformats.org/drawingml/2006/chart">
  <cdr:relSizeAnchor xmlns:cdr="http://schemas.openxmlformats.org/drawingml/2006/chartDrawing">
    <cdr:from>
      <cdr:x>0.0495</cdr:x>
      <cdr:y>0.07852</cdr:y>
    </cdr:from>
    <cdr:to>
      <cdr:x>0.17793</cdr:x>
      <cdr:y>0.30023</cdr:y>
    </cdr:to>
    <cdr:sp macro="" textlink="">
      <cdr:nvSpPr>
        <cdr:cNvPr id="2" name="TextBox 1"/>
        <cdr:cNvSpPr txBox="1"/>
      </cdr:nvSpPr>
      <cdr:spPr>
        <a:xfrm xmlns:a="http://schemas.openxmlformats.org/drawingml/2006/main">
          <a:off x="352425" y="323850"/>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sz="1100"/>
        </a:p>
      </cdr:txBody>
    </cdr:sp>
  </cdr:relSizeAnchor>
  <cdr:relSizeAnchor xmlns:cdr="http://schemas.openxmlformats.org/drawingml/2006/chartDrawing">
    <cdr:from>
      <cdr:x>0.03077</cdr:x>
      <cdr:y>0.08083</cdr:y>
    </cdr:from>
    <cdr:to>
      <cdr:x>0.47279</cdr:x>
      <cdr:y>0.28212</cdr:y>
    </cdr:to>
    <cdr:sp macro="" textlink="">
      <cdr:nvSpPr>
        <cdr:cNvPr id="3" name="TextBox 2"/>
        <cdr:cNvSpPr txBox="1"/>
      </cdr:nvSpPr>
      <cdr:spPr>
        <a:xfrm xmlns:a="http://schemas.openxmlformats.org/drawingml/2006/main">
          <a:off x="172334" y="275625"/>
          <a:ext cx="2475616" cy="686399"/>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900">
              <a:latin typeface="Arial" panose="020B0604020202020204" pitchFamily="34" charset="0"/>
              <a:cs typeface="Arial" panose="020B0604020202020204" pitchFamily="34" charset="0"/>
            </a:rPr>
            <a:t>Billions, Quarterly</a:t>
          </a:r>
        </a:p>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r>
            <a:rPr lang="en-US" sz="900">
              <a:effectLst/>
              <a:latin typeface="Arial" panose="020B0604020202020204" pitchFamily="34" charset="0"/>
              <a:ea typeface="+mn-ea"/>
              <a:cs typeface="Arial" panose="020B0604020202020204" pitchFamily="34" charset="0"/>
            </a:rPr>
            <a:t>Levels projected</a:t>
          </a:r>
          <a:r>
            <a:rPr lang="en-US" sz="900" baseline="0">
              <a:effectLst/>
              <a:latin typeface="Arial" panose="020B0604020202020204" pitchFamily="34" charset="0"/>
              <a:ea typeface="+mn-ea"/>
              <a:cs typeface="Arial" panose="020B0604020202020204" pitchFamily="34" charset="0"/>
            </a:rPr>
            <a:t> from current actual levels using CBO's projected nominal levels and growth rates</a:t>
          </a:r>
          <a:endParaRPr lang="en-US" sz="900">
            <a:effectLst/>
            <a:latin typeface="Arial" panose="020B0604020202020204" pitchFamily="34" charset="0"/>
            <a:cs typeface="Arial" panose="020B0604020202020204" pitchFamily="34" charset="0"/>
          </a:endParaRPr>
        </a:p>
        <a:p xmlns:a="http://schemas.openxmlformats.org/drawingml/2006/main">
          <a:endParaRPr lang="en-US" sz="900">
            <a:latin typeface="Arial" panose="020B0604020202020204" pitchFamily="34" charset="0"/>
            <a:cs typeface="Arial" panose="020B0604020202020204" pitchFamily="34" charset="0"/>
          </a:endParaRPr>
        </a:p>
      </cdr:txBody>
    </cdr:sp>
  </cdr:relSizeAnchor>
  <cdr:relSizeAnchor xmlns:cdr="http://schemas.openxmlformats.org/drawingml/2006/chartDrawing">
    <cdr:from>
      <cdr:x>0.02926</cdr:x>
      <cdr:y>0.13531</cdr:y>
    </cdr:from>
    <cdr:to>
      <cdr:x>0.80624</cdr:x>
      <cdr:y>0.19662</cdr:y>
    </cdr:to>
    <cdr:sp macro="" textlink="">
      <cdr:nvSpPr>
        <cdr:cNvPr id="4" name="TextBox 3"/>
        <cdr:cNvSpPr txBox="1"/>
      </cdr:nvSpPr>
      <cdr:spPr>
        <a:xfrm xmlns:a="http://schemas.openxmlformats.org/drawingml/2006/main">
          <a:off x="219075" y="609599"/>
          <a:ext cx="5816932" cy="276225"/>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sz="1100"/>
        </a:p>
      </cdr:txBody>
    </cdr:sp>
  </cdr:relSizeAnchor>
  <cdr:relSizeAnchor xmlns:cdr="http://schemas.openxmlformats.org/drawingml/2006/chartDrawing">
    <cdr:from>
      <cdr:x>0.46995</cdr:x>
      <cdr:y>0.2095</cdr:y>
    </cdr:from>
    <cdr:to>
      <cdr:x>0.47109</cdr:x>
      <cdr:y>0.81378</cdr:y>
    </cdr:to>
    <cdr:cxnSp macro="">
      <cdr:nvCxnSpPr>
        <cdr:cNvPr id="5" name="Straight Connector 4"/>
        <cdr:cNvCxnSpPr/>
      </cdr:nvCxnSpPr>
      <cdr:spPr>
        <a:xfrm xmlns:a="http://schemas.openxmlformats.org/drawingml/2006/main" flipH="1">
          <a:off x="2632075" y="714375"/>
          <a:ext cx="6350" cy="2060575"/>
        </a:xfrm>
        <a:prstGeom xmlns:a="http://schemas.openxmlformats.org/drawingml/2006/main" prst="line">
          <a:avLst/>
        </a:prstGeom>
        <a:ln xmlns:a="http://schemas.openxmlformats.org/drawingml/2006/main" w="9525" cap="flat" cmpd="sng" algn="ctr">
          <a:solidFill>
            <a:schemeClr val="dk1"/>
          </a:solidFill>
          <a:prstDash val="dash"/>
          <a:round/>
          <a:headEnd type="none" w="med" len="med"/>
          <a:tailEnd type="none" w="med" len="med"/>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cxnSp>
  </cdr:relSizeAnchor>
</c:userShapes>
</file>

<file path=ppt/drawings/drawing4.xml><?xml version="1.0" encoding="utf-8"?>
<c:userShapes xmlns:c="http://schemas.openxmlformats.org/drawingml/2006/chart">
  <cdr:relSizeAnchor xmlns:cdr="http://schemas.openxmlformats.org/drawingml/2006/chartDrawing">
    <cdr:from>
      <cdr:x>0.0495</cdr:x>
      <cdr:y>0.07852</cdr:y>
    </cdr:from>
    <cdr:to>
      <cdr:x>0.17793</cdr:x>
      <cdr:y>0.30023</cdr:y>
    </cdr:to>
    <cdr:sp macro="" textlink="">
      <cdr:nvSpPr>
        <cdr:cNvPr id="2" name="TextBox 1"/>
        <cdr:cNvSpPr txBox="1"/>
      </cdr:nvSpPr>
      <cdr:spPr>
        <a:xfrm xmlns:a="http://schemas.openxmlformats.org/drawingml/2006/main">
          <a:off x="352425" y="323850"/>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sz="1100"/>
        </a:p>
      </cdr:txBody>
    </cdr:sp>
  </cdr:relSizeAnchor>
  <cdr:relSizeAnchor xmlns:cdr="http://schemas.openxmlformats.org/drawingml/2006/chartDrawing">
    <cdr:from>
      <cdr:x>0.03077</cdr:x>
      <cdr:y>0.08083</cdr:y>
    </cdr:from>
    <cdr:to>
      <cdr:x>0.34733</cdr:x>
      <cdr:y>0.20719</cdr:y>
    </cdr:to>
    <cdr:sp macro="" textlink="">
      <cdr:nvSpPr>
        <cdr:cNvPr id="3" name="TextBox 2"/>
        <cdr:cNvSpPr txBox="1"/>
      </cdr:nvSpPr>
      <cdr:spPr>
        <a:xfrm xmlns:a="http://schemas.openxmlformats.org/drawingml/2006/main">
          <a:off x="230357" y="364172"/>
          <a:ext cx="2369968" cy="569278"/>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900">
              <a:latin typeface="Arial" panose="020B0604020202020204" pitchFamily="34" charset="0"/>
              <a:cs typeface="Arial" panose="020B0604020202020204" pitchFamily="34" charset="0"/>
            </a:rPr>
            <a:t>Billions,</a:t>
          </a:r>
          <a:r>
            <a:rPr lang="en-US" sz="900" baseline="0">
              <a:latin typeface="Arial" panose="020B0604020202020204" pitchFamily="34" charset="0"/>
              <a:cs typeface="Arial" panose="020B0604020202020204" pitchFamily="34" charset="0"/>
            </a:rPr>
            <a:t> Quarterly</a:t>
          </a:r>
        </a:p>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r>
            <a:rPr lang="en-US" sz="900">
              <a:effectLst/>
              <a:latin typeface="Arial" panose="020B0604020202020204" pitchFamily="34" charset="0"/>
              <a:ea typeface="+mn-ea"/>
              <a:cs typeface="Arial" panose="020B0604020202020204" pitchFamily="34" charset="0"/>
            </a:rPr>
            <a:t>Levels projected from current actual levels using CBO's projected nominal levels as a share of GDP </a:t>
          </a:r>
        </a:p>
        <a:p xmlns:a="http://schemas.openxmlformats.org/drawingml/2006/main">
          <a:endParaRPr lang="en-US" sz="900">
            <a:latin typeface="Arial" panose="020B0604020202020204" pitchFamily="34" charset="0"/>
            <a:cs typeface="Arial" panose="020B0604020202020204" pitchFamily="34" charset="0"/>
          </a:endParaRPr>
        </a:p>
      </cdr:txBody>
    </cdr:sp>
  </cdr:relSizeAnchor>
  <cdr:relSizeAnchor xmlns:cdr="http://schemas.openxmlformats.org/drawingml/2006/chartDrawing">
    <cdr:from>
      <cdr:x>0.02926</cdr:x>
      <cdr:y>0.13531</cdr:y>
    </cdr:from>
    <cdr:to>
      <cdr:x>0.80624</cdr:x>
      <cdr:y>0.19662</cdr:y>
    </cdr:to>
    <cdr:sp macro="" textlink="">
      <cdr:nvSpPr>
        <cdr:cNvPr id="4" name="TextBox 3"/>
        <cdr:cNvSpPr txBox="1"/>
      </cdr:nvSpPr>
      <cdr:spPr>
        <a:xfrm xmlns:a="http://schemas.openxmlformats.org/drawingml/2006/main">
          <a:off x="219075" y="609599"/>
          <a:ext cx="5816932" cy="276225"/>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sz="1100"/>
        </a:p>
      </cdr:txBody>
    </cdr:sp>
  </cdr:relSizeAnchor>
  <cdr:relSizeAnchor xmlns:cdr="http://schemas.openxmlformats.org/drawingml/2006/chartDrawing">
    <cdr:from>
      <cdr:x>0.47066</cdr:x>
      <cdr:y>0.20305</cdr:y>
    </cdr:from>
    <cdr:to>
      <cdr:x>0.47179</cdr:x>
      <cdr:y>0.78616</cdr:y>
    </cdr:to>
    <cdr:cxnSp macro="">
      <cdr:nvCxnSpPr>
        <cdr:cNvPr id="5" name="Straight Connector 4"/>
        <cdr:cNvCxnSpPr/>
      </cdr:nvCxnSpPr>
      <cdr:spPr>
        <a:xfrm xmlns:a="http://schemas.openxmlformats.org/drawingml/2006/main" flipH="1">
          <a:off x="2622550" y="717550"/>
          <a:ext cx="6350" cy="2060575"/>
        </a:xfrm>
        <a:prstGeom xmlns:a="http://schemas.openxmlformats.org/drawingml/2006/main" prst="line">
          <a:avLst/>
        </a:prstGeom>
        <a:ln xmlns:a="http://schemas.openxmlformats.org/drawingml/2006/main" w="9525" cap="flat" cmpd="sng" algn="ctr">
          <a:solidFill>
            <a:schemeClr val="dk1"/>
          </a:solidFill>
          <a:prstDash val="dash"/>
          <a:round/>
          <a:headEnd type="none" w="med" len="med"/>
          <a:tailEnd type="none" w="med" len="med"/>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cxnSp>
  </cdr:relSizeAnchor>
</c:userShapes>
</file>

<file path=ppt/drawings/drawing5.xml><?xml version="1.0" encoding="utf-8"?>
<c:userShapes xmlns:c="http://schemas.openxmlformats.org/drawingml/2006/chart">
  <cdr:relSizeAnchor xmlns:cdr="http://schemas.openxmlformats.org/drawingml/2006/chartDrawing">
    <cdr:from>
      <cdr:x>0.0495</cdr:x>
      <cdr:y>0.07852</cdr:y>
    </cdr:from>
    <cdr:to>
      <cdr:x>0.17793</cdr:x>
      <cdr:y>0.30023</cdr:y>
    </cdr:to>
    <cdr:sp macro="" textlink="">
      <cdr:nvSpPr>
        <cdr:cNvPr id="2" name="TextBox 1"/>
        <cdr:cNvSpPr txBox="1"/>
      </cdr:nvSpPr>
      <cdr:spPr>
        <a:xfrm xmlns:a="http://schemas.openxmlformats.org/drawingml/2006/main">
          <a:off x="352425" y="323850"/>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sz="1100"/>
        </a:p>
      </cdr:txBody>
    </cdr:sp>
  </cdr:relSizeAnchor>
  <cdr:relSizeAnchor xmlns:cdr="http://schemas.openxmlformats.org/drawingml/2006/chartDrawing">
    <cdr:from>
      <cdr:x>0.02926</cdr:x>
      <cdr:y>0.13531</cdr:y>
    </cdr:from>
    <cdr:to>
      <cdr:x>0.80624</cdr:x>
      <cdr:y>0.19662</cdr:y>
    </cdr:to>
    <cdr:sp macro="" textlink="">
      <cdr:nvSpPr>
        <cdr:cNvPr id="4" name="TextBox 3"/>
        <cdr:cNvSpPr txBox="1"/>
      </cdr:nvSpPr>
      <cdr:spPr>
        <a:xfrm xmlns:a="http://schemas.openxmlformats.org/drawingml/2006/main">
          <a:off x="219075" y="609599"/>
          <a:ext cx="5816932" cy="276225"/>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sz="1100"/>
        </a:p>
      </cdr:txBody>
    </cdr:sp>
  </cdr:relSizeAnchor>
  <cdr:relSizeAnchor xmlns:cdr="http://schemas.openxmlformats.org/drawingml/2006/chartDrawing">
    <cdr:from>
      <cdr:x>0.00718</cdr:x>
      <cdr:y>0.01819</cdr:y>
    </cdr:from>
    <cdr:to>
      <cdr:x>0.64373</cdr:x>
      <cdr:y>0.08419</cdr:y>
    </cdr:to>
    <cdr:sp macro="" textlink="">
      <cdr:nvSpPr>
        <cdr:cNvPr id="11" name="TextBox 1"/>
        <cdr:cNvSpPr txBox="1"/>
      </cdr:nvSpPr>
      <cdr:spPr>
        <a:xfrm xmlns:a="http://schemas.openxmlformats.org/drawingml/2006/main">
          <a:off x="40118" y="62027"/>
          <a:ext cx="3556734" cy="225055"/>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sz="1200" b="1">
            <a:latin typeface="Helvetica" panose="020B0604020202020204" pitchFamily="34" charset="0"/>
            <a:cs typeface="Helvetica" panose="020B0604020202020204" pitchFamily="34" charset="0"/>
          </a:endParaRPr>
        </a:p>
      </cdr:txBody>
    </cdr:sp>
  </cdr:relSizeAnchor>
  <cdr:relSizeAnchor xmlns:cdr="http://schemas.openxmlformats.org/drawingml/2006/chartDrawing">
    <cdr:from>
      <cdr:x>0.01469</cdr:x>
      <cdr:y>0.06798</cdr:y>
    </cdr:from>
    <cdr:to>
      <cdr:x>0.64254</cdr:x>
      <cdr:y>0.12172</cdr:y>
    </cdr:to>
    <cdr:sp macro="" textlink="">
      <cdr:nvSpPr>
        <cdr:cNvPr id="12" name="TextBox 1"/>
        <cdr:cNvSpPr txBox="1"/>
      </cdr:nvSpPr>
      <cdr:spPr>
        <a:xfrm xmlns:a="http://schemas.openxmlformats.org/drawingml/2006/main">
          <a:off x="82069" y="231825"/>
          <a:ext cx="3508119" cy="18325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000" b="0" dirty="0" smtClean="0">
              <a:latin typeface="Helvetica" panose="020B0604020202020204" pitchFamily="34" charset="0"/>
              <a:cs typeface="Helvetica" panose="020B0604020202020204" pitchFamily="34" charset="0"/>
            </a:rPr>
            <a:t>%</a:t>
          </a:r>
          <a:r>
            <a:rPr lang="en-US" sz="1000" b="0" baseline="0" dirty="0" smtClean="0">
              <a:latin typeface="Helvetica" panose="020B0604020202020204" pitchFamily="34" charset="0"/>
              <a:cs typeface="Helvetica" panose="020B0604020202020204" pitchFamily="34" charset="0"/>
            </a:rPr>
            <a:t> </a:t>
          </a:r>
          <a:r>
            <a:rPr lang="en-US" sz="1000" b="0" baseline="0" dirty="0">
              <a:latin typeface="Helvetica" panose="020B0604020202020204" pitchFamily="34" charset="0"/>
              <a:cs typeface="Helvetica" panose="020B0604020202020204" pitchFamily="34" charset="0"/>
            </a:rPr>
            <a:t>of GDP</a:t>
          </a:r>
        </a:p>
        <a:p xmlns:a="http://schemas.openxmlformats.org/drawingml/2006/main">
          <a:endParaRPr lang="en-US" sz="1000" b="0" dirty="0">
            <a:latin typeface="Helvetica" panose="020B0604020202020204" pitchFamily="34" charset="0"/>
            <a:cs typeface="Helvetica" panose="020B0604020202020204" pitchFamily="34" charset="0"/>
          </a:endParaRPr>
        </a:p>
      </cdr:txBody>
    </cdr:sp>
  </cdr:relSizeAnchor>
  <cdr:relSizeAnchor xmlns:cdr="http://schemas.openxmlformats.org/drawingml/2006/chartDrawing">
    <cdr:from>
      <cdr:x>0.0495</cdr:x>
      <cdr:y>0.07852</cdr:y>
    </cdr:from>
    <cdr:to>
      <cdr:x>0.17793</cdr:x>
      <cdr:y>0.30023</cdr:y>
    </cdr:to>
    <cdr:sp macro="" textlink="">
      <cdr:nvSpPr>
        <cdr:cNvPr id="21" name="TextBox 1"/>
        <cdr:cNvSpPr txBox="1"/>
      </cdr:nvSpPr>
      <cdr:spPr>
        <a:xfrm xmlns:a="http://schemas.openxmlformats.org/drawingml/2006/main">
          <a:off x="352425" y="323850"/>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sz="1100"/>
        </a:p>
      </cdr:txBody>
    </cdr:sp>
  </cdr:relSizeAnchor>
  <cdr:relSizeAnchor xmlns:cdr="http://schemas.openxmlformats.org/drawingml/2006/chartDrawing">
    <cdr:from>
      <cdr:x>0.03077</cdr:x>
      <cdr:y>0.08083</cdr:y>
    </cdr:from>
    <cdr:to>
      <cdr:x>0.34733</cdr:x>
      <cdr:y>0.20719</cdr:y>
    </cdr:to>
    <cdr:sp macro="" textlink="">
      <cdr:nvSpPr>
        <cdr:cNvPr id="22" name="TextBox 2"/>
        <cdr:cNvSpPr txBox="1"/>
      </cdr:nvSpPr>
      <cdr:spPr>
        <a:xfrm xmlns:a="http://schemas.openxmlformats.org/drawingml/2006/main">
          <a:off x="230357" y="364172"/>
          <a:ext cx="2369968" cy="569278"/>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sz="900">
            <a:latin typeface="Arial" panose="020B0604020202020204" pitchFamily="34" charset="0"/>
            <a:cs typeface="Arial" panose="020B0604020202020204" pitchFamily="34" charset="0"/>
          </a:endParaRPr>
        </a:p>
      </cdr:txBody>
    </cdr:sp>
  </cdr:relSizeAnchor>
  <cdr:relSizeAnchor xmlns:cdr="http://schemas.openxmlformats.org/drawingml/2006/chartDrawing">
    <cdr:from>
      <cdr:x>0.02926</cdr:x>
      <cdr:y>0.13531</cdr:y>
    </cdr:from>
    <cdr:to>
      <cdr:x>0.80624</cdr:x>
      <cdr:y>0.19662</cdr:y>
    </cdr:to>
    <cdr:sp macro="" textlink="">
      <cdr:nvSpPr>
        <cdr:cNvPr id="23" name="TextBox 3"/>
        <cdr:cNvSpPr txBox="1"/>
      </cdr:nvSpPr>
      <cdr:spPr>
        <a:xfrm xmlns:a="http://schemas.openxmlformats.org/drawingml/2006/main">
          <a:off x="219075" y="609599"/>
          <a:ext cx="5816932" cy="276225"/>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sz="1100"/>
        </a:p>
      </cdr:txBody>
    </cdr:sp>
  </cdr:relSizeAnchor>
  <cdr:relSizeAnchor xmlns:cdr="http://schemas.openxmlformats.org/drawingml/2006/chartDrawing">
    <cdr:from>
      <cdr:x>0.46939</cdr:x>
      <cdr:y>0.18229</cdr:y>
    </cdr:from>
    <cdr:to>
      <cdr:x>0.46961</cdr:x>
      <cdr:y>0.77374</cdr:y>
    </cdr:to>
    <cdr:cxnSp macro="">
      <cdr:nvCxnSpPr>
        <cdr:cNvPr id="24" name="Straight Connector 4"/>
        <cdr:cNvCxnSpPr/>
      </cdr:nvCxnSpPr>
      <cdr:spPr>
        <a:xfrm xmlns:a="http://schemas.openxmlformats.org/drawingml/2006/main" flipH="1">
          <a:off x="2628913" y="621610"/>
          <a:ext cx="1229" cy="2016805"/>
        </a:xfrm>
        <a:prstGeom xmlns:a="http://schemas.openxmlformats.org/drawingml/2006/main" prst="line">
          <a:avLst/>
        </a:prstGeom>
        <a:ln xmlns:a="http://schemas.openxmlformats.org/drawingml/2006/main" w="9525" cap="flat" cmpd="sng" algn="ctr">
          <a:solidFill>
            <a:schemeClr val="dk1"/>
          </a:solidFill>
          <a:prstDash val="dash"/>
          <a:round/>
          <a:headEnd type="none" w="med" len="med"/>
          <a:tailEnd type="none" w="med" len="med"/>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cxnSp>
  </cdr:relSizeAnchor>
  <cdr:relSizeAnchor xmlns:cdr="http://schemas.openxmlformats.org/drawingml/2006/chartDrawing">
    <cdr:from>
      <cdr:x>0.40012</cdr:x>
      <cdr:y>0.17999</cdr:y>
    </cdr:from>
    <cdr:to>
      <cdr:x>0.62946</cdr:x>
      <cdr:y>0.25043</cdr:y>
    </cdr:to>
    <cdr:sp macro="" textlink="">
      <cdr:nvSpPr>
        <cdr:cNvPr id="16" name="TextBox 1"/>
        <cdr:cNvSpPr txBox="1"/>
      </cdr:nvSpPr>
      <cdr:spPr>
        <a:xfrm xmlns:a="http://schemas.openxmlformats.org/drawingml/2006/main">
          <a:off x="2868672" y="717965"/>
          <a:ext cx="1644250" cy="280977"/>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100" dirty="0"/>
            <a:t>Actual     Projected</a:t>
          </a:r>
        </a:p>
        <a:p xmlns:a="http://schemas.openxmlformats.org/drawingml/2006/main">
          <a:endParaRPr lang="en-US" sz="1100" dirty="0"/>
        </a:p>
      </cdr:txBody>
    </cdr:sp>
  </cdr:relSizeAnchor>
</c:userShapes>
</file>

<file path=ppt/drawings/drawing6.xml><?xml version="1.0" encoding="utf-8"?>
<c:userShapes xmlns:c="http://schemas.openxmlformats.org/drawingml/2006/chart">
  <cdr:relSizeAnchor xmlns:cdr="http://schemas.openxmlformats.org/drawingml/2006/chartDrawing">
    <cdr:from>
      <cdr:x>0.0495</cdr:x>
      <cdr:y>0.07852</cdr:y>
    </cdr:from>
    <cdr:to>
      <cdr:x>0.17793</cdr:x>
      <cdr:y>0.30023</cdr:y>
    </cdr:to>
    <cdr:sp macro="" textlink="">
      <cdr:nvSpPr>
        <cdr:cNvPr id="2" name="TextBox 1"/>
        <cdr:cNvSpPr txBox="1"/>
      </cdr:nvSpPr>
      <cdr:spPr>
        <a:xfrm xmlns:a="http://schemas.openxmlformats.org/drawingml/2006/main">
          <a:off x="352425" y="323850"/>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sz="1100"/>
        </a:p>
      </cdr:txBody>
    </cdr:sp>
  </cdr:relSizeAnchor>
  <cdr:relSizeAnchor xmlns:cdr="http://schemas.openxmlformats.org/drawingml/2006/chartDrawing">
    <cdr:from>
      <cdr:x>0.03077</cdr:x>
      <cdr:y>0.08083</cdr:y>
    </cdr:from>
    <cdr:to>
      <cdr:x>0.34733</cdr:x>
      <cdr:y>0.20719</cdr:y>
    </cdr:to>
    <cdr:sp macro="" textlink="">
      <cdr:nvSpPr>
        <cdr:cNvPr id="3" name="TextBox 2"/>
        <cdr:cNvSpPr txBox="1"/>
      </cdr:nvSpPr>
      <cdr:spPr>
        <a:xfrm xmlns:a="http://schemas.openxmlformats.org/drawingml/2006/main">
          <a:off x="230357" y="364172"/>
          <a:ext cx="2369968" cy="569278"/>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200" dirty="0">
              <a:latin typeface="Arial" panose="020B0604020202020204" pitchFamily="34" charset="0"/>
              <a:cs typeface="Arial" panose="020B0604020202020204" pitchFamily="34" charset="0"/>
            </a:rPr>
            <a:t>% of GDP</a:t>
          </a:r>
          <a:endParaRPr lang="en-US" sz="1200" baseline="0" dirty="0">
            <a:latin typeface="Arial" panose="020B0604020202020204" pitchFamily="34" charset="0"/>
            <a:cs typeface="Arial" panose="020B0604020202020204" pitchFamily="34" charset="0"/>
          </a:endParaRPr>
        </a:p>
        <a:p xmlns:a="http://schemas.openxmlformats.org/drawingml/2006/main">
          <a:endParaRPr lang="en-US" sz="1200" dirty="0">
            <a:latin typeface="Arial" panose="020B0604020202020204" pitchFamily="34" charset="0"/>
            <a:cs typeface="Arial" panose="020B0604020202020204" pitchFamily="34" charset="0"/>
          </a:endParaRPr>
        </a:p>
      </cdr:txBody>
    </cdr:sp>
  </cdr:relSizeAnchor>
  <cdr:relSizeAnchor xmlns:cdr="http://schemas.openxmlformats.org/drawingml/2006/chartDrawing">
    <cdr:from>
      <cdr:x>0.02926</cdr:x>
      <cdr:y>0.13531</cdr:y>
    </cdr:from>
    <cdr:to>
      <cdr:x>0.80624</cdr:x>
      <cdr:y>0.19662</cdr:y>
    </cdr:to>
    <cdr:sp macro="" textlink="">
      <cdr:nvSpPr>
        <cdr:cNvPr id="4" name="TextBox 3"/>
        <cdr:cNvSpPr txBox="1"/>
      </cdr:nvSpPr>
      <cdr:spPr>
        <a:xfrm xmlns:a="http://schemas.openxmlformats.org/drawingml/2006/main">
          <a:off x="219075" y="609599"/>
          <a:ext cx="5816932" cy="276225"/>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sz="1100"/>
        </a:p>
      </cdr:txBody>
    </cdr:sp>
  </cdr:relSizeAnchor>
  <cdr:relSizeAnchor xmlns:cdr="http://schemas.openxmlformats.org/drawingml/2006/chartDrawing">
    <cdr:from>
      <cdr:x>0.3941</cdr:x>
      <cdr:y>0.15211</cdr:y>
    </cdr:from>
    <cdr:to>
      <cdr:x>0.39605</cdr:x>
      <cdr:y>0.93408</cdr:y>
    </cdr:to>
    <cdr:cxnSp macro="">
      <cdr:nvCxnSpPr>
        <cdr:cNvPr id="5" name="Straight Connector 4"/>
        <cdr:cNvCxnSpPr/>
      </cdr:nvCxnSpPr>
      <cdr:spPr>
        <a:xfrm xmlns:a="http://schemas.openxmlformats.org/drawingml/2006/main">
          <a:off x="3501629" y="583730"/>
          <a:ext cx="17320" cy="3000927"/>
        </a:xfrm>
        <a:prstGeom xmlns:a="http://schemas.openxmlformats.org/drawingml/2006/main" prst="line">
          <a:avLst/>
        </a:prstGeom>
        <a:ln xmlns:a="http://schemas.openxmlformats.org/drawingml/2006/main" w="9525" cap="flat" cmpd="sng" algn="ctr">
          <a:solidFill>
            <a:schemeClr val="dk1"/>
          </a:solidFill>
          <a:prstDash val="dash"/>
          <a:round/>
          <a:headEnd type="none" w="med" len="med"/>
          <a:tailEnd type="none" w="med" len="med"/>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cxnSp>
  </cdr:relSizeAnchor>
</c:userShapes>
</file>

<file path=ppt/drawings/drawing7.xml><?xml version="1.0" encoding="utf-8"?>
<c:userShapes xmlns:c="http://schemas.openxmlformats.org/drawingml/2006/chart">
  <cdr:relSizeAnchor xmlns:cdr="http://schemas.openxmlformats.org/drawingml/2006/chartDrawing">
    <cdr:from>
      <cdr:x>0.00718</cdr:x>
      <cdr:y>0.01819</cdr:y>
    </cdr:from>
    <cdr:to>
      <cdr:x>0.63502</cdr:x>
      <cdr:y>0.07193</cdr:y>
    </cdr:to>
    <cdr:sp macro="" textlink="">
      <cdr:nvSpPr>
        <cdr:cNvPr id="2" name="TextBox 1"/>
        <cdr:cNvSpPr txBox="1"/>
      </cdr:nvSpPr>
      <cdr:spPr>
        <a:xfrm xmlns:a="http://schemas.openxmlformats.org/drawingml/2006/main">
          <a:off x="37487" y="57807"/>
          <a:ext cx="3278811" cy="170793"/>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400" b="1" dirty="0">
              <a:latin typeface="Helvetica" panose="020B0604020202020204" pitchFamily="34" charset="0"/>
              <a:cs typeface="Helvetica" panose="020B0604020202020204" pitchFamily="34" charset="0"/>
            </a:rPr>
            <a:t>Hutchins</a:t>
          </a:r>
          <a:r>
            <a:rPr lang="en-US" sz="1400" b="1" baseline="0" dirty="0">
              <a:latin typeface="Helvetica" panose="020B0604020202020204" pitchFamily="34" charset="0"/>
              <a:cs typeface="Helvetica" panose="020B0604020202020204" pitchFamily="34" charset="0"/>
            </a:rPr>
            <a:t> Center Fiscal Impact Measure: Total</a:t>
          </a:r>
          <a:endParaRPr lang="en-US" sz="1400" b="1" dirty="0">
            <a:latin typeface="Helvetica" panose="020B0604020202020204" pitchFamily="34" charset="0"/>
            <a:cs typeface="Helvetica" panose="020B0604020202020204" pitchFamily="34" charset="0"/>
          </a:endParaRPr>
        </a:p>
      </cdr:txBody>
    </cdr:sp>
  </cdr:relSizeAnchor>
  <cdr:relSizeAnchor xmlns:cdr="http://schemas.openxmlformats.org/drawingml/2006/chartDrawing">
    <cdr:from>
      <cdr:x>0.00682</cdr:x>
      <cdr:y>0.05939</cdr:y>
    </cdr:from>
    <cdr:to>
      <cdr:x>0.63467</cdr:x>
      <cdr:y>0.11313</cdr:y>
    </cdr:to>
    <cdr:sp macro="" textlink="">
      <cdr:nvSpPr>
        <cdr:cNvPr id="3" name="TextBox 1"/>
        <cdr:cNvSpPr txBox="1"/>
      </cdr:nvSpPr>
      <cdr:spPr>
        <a:xfrm xmlns:a="http://schemas.openxmlformats.org/drawingml/2006/main">
          <a:off x="35623" y="188748"/>
          <a:ext cx="3278811" cy="17079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400" b="0" dirty="0">
              <a:latin typeface="Helvetica" panose="020B0604020202020204" pitchFamily="34" charset="0"/>
              <a:cs typeface="Helvetica" panose="020B0604020202020204" pitchFamily="34" charset="0"/>
            </a:rPr>
            <a:t>Contribution of Fiscal Policy to Real GDP Growth (percentage points)</a:t>
          </a:r>
        </a:p>
      </cdr:txBody>
    </cdr:sp>
  </cdr:relSizeAnchor>
  <cdr:relSizeAnchor xmlns:cdr="http://schemas.openxmlformats.org/drawingml/2006/chartDrawing">
    <cdr:from>
      <cdr:x>0.64407</cdr:x>
      <cdr:y>0.15429</cdr:y>
    </cdr:from>
    <cdr:to>
      <cdr:x>0.81774</cdr:x>
      <cdr:y>0.39265</cdr:y>
    </cdr:to>
    <cdr:sp macro="" textlink="">
      <cdr:nvSpPr>
        <cdr:cNvPr id="7" name="TextBox 6"/>
        <cdr:cNvSpPr txBox="1"/>
      </cdr:nvSpPr>
      <cdr:spPr>
        <a:xfrm xmlns:a="http://schemas.openxmlformats.org/drawingml/2006/main">
          <a:off x="3928733" y="747865"/>
          <a:ext cx="1059354" cy="1155396"/>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400" dirty="0">
              <a:latin typeface="Arial" panose="020B0604020202020204" pitchFamily="34" charset="0"/>
              <a:cs typeface="Arial" panose="020B0604020202020204" pitchFamily="34" charset="0"/>
            </a:rPr>
            <a:t>Projected</a:t>
          </a:r>
        </a:p>
      </cdr:txBody>
    </cdr:sp>
  </cdr:relSizeAnchor>
</c:userShapes>
</file>

<file path=ppt/drawings/drawing8.xml><?xml version="1.0" encoding="utf-8"?>
<c:userShapes xmlns:c="http://schemas.openxmlformats.org/drawingml/2006/chart">
  <cdr:relSizeAnchor xmlns:cdr="http://schemas.openxmlformats.org/drawingml/2006/chartDrawing">
    <cdr:from>
      <cdr:x>0.00718</cdr:x>
      <cdr:y>0.01819</cdr:y>
    </cdr:from>
    <cdr:to>
      <cdr:x>0.63502</cdr:x>
      <cdr:y>0.07193</cdr:y>
    </cdr:to>
    <cdr:sp macro="" textlink="">
      <cdr:nvSpPr>
        <cdr:cNvPr id="2" name="TextBox 1"/>
        <cdr:cNvSpPr txBox="1"/>
      </cdr:nvSpPr>
      <cdr:spPr>
        <a:xfrm xmlns:a="http://schemas.openxmlformats.org/drawingml/2006/main">
          <a:off x="37487" y="57807"/>
          <a:ext cx="3278811" cy="170793"/>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400" b="1" dirty="0">
              <a:latin typeface="Helvetica" panose="020B0604020202020204" pitchFamily="34" charset="0"/>
              <a:cs typeface="Helvetica" panose="020B0604020202020204" pitchFamily="34" charset="0"/>
            </a:rPr>
            <a:t>Hutchins</a:t>
          </a:r>
          <a:r>
            <a:rPr lang="en-US" sz="1400" b="1" baseline="0" dirty="0">
              <a:latin typeface="Helvetica" panose="020B0604020202020204" pitchFamily="34" charset="0"/>
              <a:cs typeface="Helvetica" panose="020B0604020202020204" pitchFamily="34" charset="0"/>
            </a:rPr>
            <a:t> Center Fiscal Impact Measure: Components</a:t>
          </a:r>
          <a:endParaRPr lang="en-US" sz="1400" b="1" dirty="0">
            <a:latin typeface="Helvetica" panose="020B0604020202020204" pitchFamily="34" charset="0"/>
            <a:cs typeface="Helvetica" panose="020B0604020202020204" pitchFamily="34" charset="0"/>
          </a:endParaRPr>
        </a:p>
      </cdr:txBody>
    </cdr:sp>
  </cdr:relSizeAnchor>
  <cdr:relSizeAnchor xmlns:cdr="http://schemas.openxmlformats.org/drawingml/2006/chartDrawing">
    <cdr:from>
      <cdr:x>0.00682</cdr:x>
      <cdr:y>0.05939</cdr:y>
    </cdr:from>
    <cdr:to>
      <cdr:x>0.63467</cdr:x>
      <cdr:y>0.11313</cdr:y>
    </cdr:to>
    <cdr:sp macro="" textlink="">
      <cdr:nvSpPr>
        <cdr:cNvPr id="3" name="TextBox 1"/>
        <cdr:cNvSpPr txBox="1"/>
      </cdr:nvSpPr>
      <cdr:spPr>
        <a:xfrm xmlns:a="http://schemas.openxmlformats.org/drawingml/2006/main">
          <a:off x="35623" y="188748"/>
          <a:ext cx="3278811" cy="17079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400" b="0" dirty="0">
              <a:latin typeface="Helvetica" panose="020B0604020202020204" pitchFamily="34" charset="0"/>
              <a:cs typeface="Helvetica" panose="020B0604020202020204" pitchFamily="34" charset="0"/>
            </a:rPr>
            <a:t>Contribution of Fiscal Policy to Real GDP Growth (percentage points)</a:t>
          </a:r>
        </a:p>
      </cdr:txBody>
    </cdr:sp>
  </cdr:relSizeAnchor>
  <cdr:relSizeAnchor xmlns:cdr="http://schemas.openxmlformats.org/drawingml/2006/chartDrawing">
    <cdr:from>
      <cdr:x>0.51579</cdr:x>
      <cdr:y>0.13551</cdr:y>
    </cdr:from>
    <cdr:to>
      <cdr:x>0.68947</cdr:x>
      <cdr:y>0.36223</cdr:y>
    </cdr:to>
    <cdr:sp macro="" textlink="">
      <cdr:nvSpPr>
        <cdr:cNvPr id="7" name="TextBox 1"/>
        <cdr:cNvSpPr txBox="1"/>
      </cdr:nvSpPr>
      <cdr:spPr>
        <a:xfrm xmlns:a="http://schemas.openxmlformats.org/drawingml/2006/main">
          <a:off x="5177170" y="664469"/>
          <a:ext cx="1743304" cy="1111714"/>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400" dirty="0">
              <a:latin typeface="Arial" panose="020B0604020202020204" pitchFamily="34" charset="0"/>
              <a:cs typeface="Arial" panose="020B0604020202020204" pitchFamily="34" charset="0"/>
            </a:rPr>
            <a:t>Projected</a:t>
          </a:r>
        </a:p>
      </cdr:txBody>
    </cdr:sp>
  </cdr:relSizeAnchor>
</c:userShapes>
</file>

<file path=ppt/drawings/drawing9.xml><?xml version="1.0" encoding="utf-8"?>
<c:userShapes xmlns:c="http://schemas.openxmlformats.org/drawingml/2006/chart">
  <cdr:relSizeAnchor xmlns:cdr="http://schemas.openxmlformats.org/drawingml/2006/chartDrawing">
    <cdr:from>
      <cdr:x>0.0495</cdr:x>
      <cdr:y>0.07852</cdr:y>
    </cdr:from>
    <cdr:to>
      <cdr:x>0.17793</cdr:x>
      <cdr:y>0.30023</cdr:y>
    </cdr:to>
    <cdr:sp macro="" textlink="">
      <cdr:nvSpPr>
        <cdr:cNvPr id="2" name="TextBox 1"/>
        <cdr:cNvSpPr txBox="1"/>
      </cdr:nvSpPr>
      <cdr:spPr>
        <a:xfrm xmlns:a="http://schemas.openxmlformats.org/drawingml/2006/main">
          <a:off x="352425" y="323850"/>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sz="1100"/>
        </a:p>
      </cdr:txBody>
    </cdr:sp>
  </cdr:relSizeAnchor>
  <cdr:relSizeAnchor xmlns:cdr="http://schemas.openxmlformats.org/drawingml/2006/chartDrawing">
    <cdr:from>
      <cdr:x>0.03077</cdr:x>
      <cdr:y>0.08083</cdr:y>
    </cdr:from>
    <cdr:to>
      <cdr:x>0.34733</cdr:x>
      <cdr:y>0.20719</cdr:y>
    </cdr:to>
    <cdr:sp macro="" textlink="">
      <cdr:nvSpPr>
        <cdr:cNvPr id="3" name="TextBox 2"/>
        <cdr:cNvSpPr txBox="1"/>
      </cdr:nvSpPr>
      <cdr:spPr>
        <a:xfrm xmlns:a="http://schemas.openxmlformats.org/drawingml/2006/main">
          <a:off x="230357" y="364172"/>
          <a:ext cx="2369968" cy="569278"/>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000" dirty="0">
              <a:latin typeface="Arial" panose="020B0604020202020204" pitchFamily="34" charset="0"/>
              <a:cs typeface="Arial" panose="020B0604020202020204" pitchFamily="34" charset="0"/>
            </a:rPr>
            <a:t>Billions,</a:t>
          </a:r>
          <a:r>
            <a:rPr lang="en-US" sz="1000" baseline="0" dirty="0">
              <a:latin typeface="Arial" panose="020B0604020202020204" pitchFamily="34" charset="0"/>
              <a:cs typeface="Arial" panose="020B0604020202020204" pitchFamily="34" charset="0"/>
            </a:rPr>
            <a:t> Quarterly</a:t>
          </a:r>
        </a:p>
        <a:p xmlns:a="http://schemas.openxmlformats.org/drawingml/2006/main">
          <a:endParaRPr lang="en-US" sz="900" dirty="0">
            <a:latin typeface="Arial" panose="020B0604020202020204" pitchFamily="34" charset="0"/>
            <a:cs typeface="Arial" panose="020B0604020202020204" pitchFamily="34" charset="0"/>
          </a:endParaRPr>
        </a:p>
      </cdr:txBody>
    </cdr:sp>
  </cdr:relSizeAnchor>
  <cdr:relSizeAnchor xmlns:cdr="http://schemas.openxmlformats.org/drawingml/2006/chartDrawing">
    <cdr:from>
      <cdr:x>0.02926</cdr:x>
      <cdr:y>0.13531</cdr:y>
    </cdr:from>
    <cdr:to>
      <cdr:x>0.80624</cdr:x>
      <cdr:y>0.19662</cdr:y>
    </cdr:to>
    <cdr:sp macro="" textlink="">
      <cdr:nvSpPr>
        <cdr:cNvPr id="4" name="TextBox 3"/>
        <cdr:cNvSpPr txBox="1"/>
      </cdr:nvSpPr>
      <cdr:spPr>
        <a:xfrm xmlns:a="http://schemas.openxmlformats.org/drawingml/2006/main">
          <a:off x="219075" y="609599"/>
          <a:ext cx="5816932" cy="276225"/>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sz="1100"/>
        </a:p>
      </cdr:txBody>
    </cdr:sp>
  </cdr:relSizeAnchor>
  <cdr:relSizeAnchor xmlns:cdr="http://schemas.openxmlformats.org/drawingml/2006/chartDrawing">
    <cdr:from>
      <cdr:x>0.21629</cdr:x>
      <cdr:y>0.13033</cdr:y>
    </cdr:from>
    <cdr:to>
      <cdr:x>0.2209</cdr:x>
      <cdr:y>0.82227</cdr:y>
    </cdr:to>
    <cdr:cxnSp macro="">
      <cdr:nvCxnSpPr>
        <cdr:cNvPr id="5" name="Straight Connector 4"/>
        <cdr:cNvCxnSpPr/>
      </cdr:nvCxnSpPr>
      <cdr:spPr>
        <a:xfrm xmlns:a="http://schemas.openxmlformats.org/drawingml/2006/main" flipH="1">
          <a:off x="1072515" y="628650"/>
          <a:ext cx="22860" cy="3337560"/>
        </a:xfrm>
        <a:prstGeom xmlns:a="http://schemas.openxmlformats.org/drawingml/2006/main" prst="line">
          <a:avLst/>
        </a:prstGeom>
        <a:ln xmlns:a="http://schemas.openxmlformats.org/drawingml/2006/main" w="9525" cap="flat" cmpd="sng" algn="ctr">
          <a:solidFill>
            <a:schemeClr val="dk1"/>
          </a:solidFill>
          <a:prstDash val="dash"/>
          <a:round/>
          <a:headEnd type="none" w="med" len="med"/>
          <a:tailEnd type="none" w="med" len="med"/>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cxnSp>
  </cdr:relSizeAnchor>
  <cdr:relSizeAnchor xmlns:cdr="http://schemas.openxmlformats.org/drawingml/2006/chartDrawing">
    <cdr:from>
      <cdr:x>0.25351</cdr:x>
      <cdr:y>0.15174</cdr:y>
    </cdr:from>
    <cdr:to>
      <cdr:x>0.46018</cdr:x>
      <cdr:y>0.37604</cdr:y>
    </cdr:to>
    <cdr:sp macro="" textlink="">
      <cdr:nvSpPr>
        <cdr:cNvPr id="8" name="TextBox 1"/>
        <cdr:cNvSpPr txBox="1"/>
      </cdr:nvSpPr>
      <cdr:spPr>
        <a:xfrm xmlns:a="http://schemas.openxmlformats.org/drawingml/2006/main">
          <a:off x="1395242" y="731930"/>
          <a:ext cx="1137464" cy="1081865"/>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800" dirty="0">
              <a:latin typeface="Arial" panose="020B0604020202020204" pitchFamily="34" charset="0"/>
              <a:cs typeface="Arial" panose="020B0604020202020204" pitchFamily="34" charset="0"/>
            </a:rPr>
            <a:t>Projected</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43C7FC-EBC5-488F-AAA3-A298DD7F0ABA}" type="datetimeFigureOut">
              <a:rPr lang="en-US" smtClean="0"/>
              <a:t>11/9/2018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2AB9C9-1A60-4DCC-9737-121F648B57AC}" type="slidenum">
              <a:rPr lang="en-US" smtClean="0"/>
              <a:t>‹#›</a:t>
            </a:fld>
            <a:endParaRPr lang="en-US"/>
          </a:p>
        </p:txBody>
      </p:sp>
    </p:spTree>
    <p:extLst>
      <p:ext uri="{BB962C8B-B14F-4D97-AF65-F5344CB8AC3E}">
        <p14:creationId xmlns:p14="http://schemas.microsoft.com/office/powerpoint/2010/main" val="1989589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Variable month to month, but over the medium we have a sense through appropriations that CBO translates into actual expenditures.</a:t>
            </a:r>
          </a:p>
          <a:p>
            <a:r>
              <a:rPr lang="en-US" dirty="0" smtClean="0"/>
              <a:t>We</a:t>
            </a:r>
            <a:r>
              <a:rPr lang="en-US" baseline="0" dirty="0" smtClean="0"/>
              <a:t> use CBO’s projected growth rates to project levels (which we later use as shares) from current values. </a:t>
            </a:r>
            <a:endParaRPr lang="en-US" dirty="0" smtClean="0"/>
          </a:p>
          <a:p>
            <a:r>
              <a:rPr lang="en-US" dirty="0" smtClean="0"/>
              <a:t>How will we project state and local? In the nearer term, could rely on NASBO. </a:t>
            </a:r>
          </a:p>
          <a:p>
            <a:endParaRPr lang="en-US" dirty="0" smtClean="0"/>
          </a:p>
          <a:p>
            <a:r>
              <a:rPr lang="en-US" dirty="0" smtClean="0"/>
              <a:t>From Macro advisors: </a:t>
            </a:r>
            <a:r>
              <a:rPr lang="en-US" sz="1200" b="0" i="0" u="none" strike="noStrike" kern="1200" baseline="0" dirty="0" smtClean="0">
                <a:solidFill>
                  <a:schemeClr val="tx1"/>
                </a:solidFill>
                <a:latin typeface="+mn-lt"/>
                <a:ea typeface="+mn-ea"/>
                <a:cs typeface="+mn-cs"/>
              </a:rPr>
              <a:t>The forecast reflects: the 2017 Tax Act; recent budget acts that raised caps on discretionary spending through 2019;</a:t>
            </a:r>
          </a:p>
          <a:p>
            <a:r>
              <a:rPr lang="en-US" sz="1200" b="0" i="0" u="none" strike="noStrike" kern="1200" baseline="0" dirty="0" smtClean="0">
                <a:solidFill>
                  <a:schemeClr val="tx1"/>
                </a:solidFill>
                <a:latin typeface="+mn-lt"/>
                <a:ea typeface="+mn-ea"/>
                <a:cs typeface="+mn-cs"/>
              </a:rPr>
              <a:t>tariffs on solar panels, steel &amp; aluminum, $50 billion of Imports from China; retaliatory tariffs so far enacted by China;</a:t>
            </a:r>
          </a:p>
          <a:p>
            <a:r>
              <a:rPr lang="en-US" sz="1200" b="0" i="0" u="none" strike="noStrike" kern="1200" baseline="0" dirty="0" smtClean="0">
                <a:solidFill>
                  <a:schemeClr val="tx1"/>
                </a:solidFill>
                <a:latin typeface="+mn-lt"/>
                <a:ea typeface="+mn-ea"/>
                <a:cs typeface="+mn-cs"/>
              </a:rPr>
              <a:t>and a small increase in state sales taxes through 2020. We continue to assume spending caps will be extended</a:t>
            </a:r>
          </a:p>
          <a:p>
            <a:r>
              <a:rPr lang="en-US" sz="1200" b="0" i="0" u="none" strike="noStrike" kern="1200" baseline="0" dirty="0" smtClean="0">
                <a:solidFill>
                  <a:schemeClr val="tx1"/>
                </a:solidFill>
                <a:latin typeface="+mn-lt"/>
                <a:ea typeface="+mn-ea"/>
                <a:cs typeface="+mn-cs"/>
              </a:rPr>
              <a:t>at FY 2019 levels to prevent a fiscal contraction in 2020 otherwise required under the Budget Control Act of 2011,</a:t>
            </a:r>
          </a:p>
          <a:p>
            <a:r>
              <a:rPr lang="en-US" sz="1200" b="0" i="0" u="none" strike="noStrike" kern="1200" baseline="0" dirty="0" smtClean="0">
                <a:solidFill>
                  <a:schemeClr val="tx1"/>
                </a:solidFill>
                <a:latin typeface="+mn-lt"/>
                <a:ea typeface="+mn-ea"/>
                <a:cs typeface="+mn-cs"/>
              </a:rPr>
              <a:t>and that major entitlement programs remain on “autopilot.” Tariffs enacted to date will raise $24 billion annually—a</a:t>
            </a:r>
          </a:p>
          <a:p>
            <a:r>
              <a:rPr lang="en-US" sz="1200" b="0" i="0" u="none" strike="noStrike" kern="1200" baseline="0" dirty="0" smtClean="0">
                <a:solidFill>
                  <a:schemeClr val="tx1"/>
                </a:solidFill>
                <a:latin typeface="+mn-lt"/>
                <a:ea typeface="+mn-ea"/>
                <a:cs typeface="+mn-cs"/>
              </a:rPr>
              <a:t>small offset to the tax cuts and spending increases recently legislated. Under our assumptions, federal, state, &amp; local</a:t>
            </a:r>
          </a:p>
          <a:p>
            <a:r>
              <a:rPr lang="en-US" sz="1200" b="0" i="0" u="none" strike="noStrike" kern="1200" baseline="0" dirty="0" smtClean="0">
                <a:solidFill>
                  <a:schemeClr val="tx1"/>
                </a:solidFill>
                <a:latin typeface="+mn-lt"/>
                <a:ea typeface="+mn-ea"/>
                <a:cs typeface="+mn-cs"/>
              </a:rPr>
              <a:t>fiscal policies contribute 0.9 </a:t>
            </a:r>
            <a:r>
              <a:rPr lang="en-US" sz="1200" b="0" i="0" u="none" strike="noStrike" kern="1200" baseline="0" dirty="0" err="1" smtClean="0">
                <a:solidFill>
                  <a:schemeClr val="tx1"/>
                </a:solidFill>
                <a:latin typeface="+mn-lt"/>
                <a:ea typeface="+mn-ea"/>
                <a:cs typeface="+mn-cs"/>
              </a:rPr>
              <a:t>ppt</a:t>
            </a:r>
            <a:r>
              <a:rPr lang="en-US" sz="1200" b="0" i="0" u="none" strike="noStrike" kern="1200" baseline="0" dirty="0" smtClean="0">
                <a:solidFill>
                  <a:schemeClr val="tx1"/>
                </a:solidFill>
                <a:latin typeface="+mn-lt"/>
                <a:ea typeface="+mn-ea"/>
                <a:cs typeface="+mn-cs"/>
              </a:rPr>
              <a:t> to GDP growth in 2018; that contribution dwindles to 0.5 </a:t>
            </a:r>
            <a:r>
              <a:rPr lang="en-US" sz="1200" b="0" i="0" u="none" strike="noStrike" kern="1200" baseline="0" dirty="0" err="1" smtClean="0">
                <a:solidFill>
                  <a:schemeClr val="tx1"/>
                </a:solidFill>
                <a:latin typeface="+mn-lt"/>
                <a:ea typeface="+mn-ea"/>
                <a:cs typeface="+mn-cs"/>
              </a:rPr>
              <a:t>ppt</a:t>
            </a:r>
            <a:r>
              <a:rPr lang="en-US" sz="1200" b="0" i="0" u="none" strike="noStrike" kern="1200" baseline="0" dirty="0" smtClean="0">
                <a:solidFill>
                  <a:schemeClr val="tx1"/>
                </a:solidFill>
                <a:latin typeface="+mn-lt"/>
                <a:ea typeface="+mn-ea"/>
                <a:cs typeface="+mn-cs"/>
              </a:rPr>
              <a:t> by 2020. Consistent</a:t>
            </a:r>
          </a:p>
          <a:p>
            <a:r>
              <a:rPr lang="en-US" sz="1200" b="0" i="0" u="none" strike="noStrike" kern="1200" baseline="0" dirty="0" smtClean="0">
                <a:solidFill>
                  <a:schemeClr val="tx1"/>
                </a:solidFill>
                <a:latin typeface="+mn-lt"/>
                <a:ea typeface="+mn-ea"/>
                <a:cs typeface="+mn-cs"/>
              </a:rPr>
              <a:t>with our assumptions, President Trump enacted a $716 billion defense appropriations bill that protects the DOD</a:t>
            </a:r>
          </a:p>
          <a:p>
            <a:r>
              <a:rPr lang="en-US" sz="1200" b="0" i="0" u="none" strike="noStrike" kern="1200" baseline="0" dirty="0" smtClean="0">
                <a:solidFill>
                  <a:schemeClr val="tx1"/>
                </a:solidFill>
                <a:latin typeface="+mn-lt"/>
                <a:ea typeface="+mn-ea"/>
                <a:cs typeface="+mn-cs"/>
              </a:rPr>
              <a:t>from a federal shutdown this fall. CBO recently published alternatives to its long-term baseline, all of which assume</a:t>
            </a:r>
          </a:p>
          <a:p>
            <a:r>
              <a:rPr lang="en-US" sz="1200" b="0" i="0" u="none" strike="noStrike" kern="1200" baseline="0" dirty="0" smtClean="0">
                <a:solidFill>
                  <a:schemeClr val="tx1"/>
                </a:solidFill>
                <a:latin typeface="+mn-lt"/>
                <a:ea typeface="+mn-ea"/>
                <a:cs typeface="+mn-cs"/>
              </a:rPr>
              <a:t>the extension of tax cuts slated to expire under current law. The worst of these scenarios shows the debt-to-GDP</a:t>
            </a:r>
          </a:p>
          <a:p>
            <a:r>
              <a:rPr lang="en-US" sz="1200" b="0" i="0" u="none" strike="noStrike" kern="1200" baseline="0" dirty="0" smtClean="0">
                <a:solidFill>
                  <a:schemeClr val="tx1"/>
                </a:solidFill>
                <a:latin typeface="+mn-lt"/>
                <a:ea typeface="+mn-ea"/>
                <a:cs typeface="+mn-cs"/>
              </a:rPr>
              <a:t>ratio rising to 260% by 2048, underscoring the potential magnitude, and threat, of our long-term fiscal imbalance.</a:t>
            </a:r>
            <a:endParaRPr lang="en-US" dirty="0"/>
          </a:p>
        </p:txBody>
      </p:sp>
      <p:sp>
        <p:nvSpPr>
          <p:cNvPr id="4" name="Slide Number Placeholder 3"/>
          <p:cNvSpPr>
            <a:spLocks noGrp="1"/>
          </p:cNvSpPr>
          <p:nvPr>
            <p:ph type="sldNum" sz="quarter" idx="10"/>
          </p:nvPr>
        </p:nvSpPr>
        <p:spPr/>
        <p:txBody>
          <a:bodyPr/>
          <a:lstStyle/>
          <a:p>
            <a:fld id="{A92AB9C9-1A60-4DCC-9737-121F648B57AC}" type="slidenum">
              <a:rPr lang="en-US" smtClean="0"/>
              <a:t>3</a:t>
            </a:fld>
            <a:endParaRPr lang="en-US"/>
          </a:p>
        </p:txBody>
      </p:sp>
    </p:spTree>
    <p:extLst>
      <p:ext uri="{BB962C8B-B14F-4D97-AF65-F5344CB8AC3E}">
        <p14:creationId xmlns:p14="http://schemas.microsoft.com/office/powerpoint/2010/main" val="18171215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Raises questions about what we should use to project GDP;</a:t>
            </a:r>
            <a:r>
              <a:rPr lang="en-US" baseline="0" dirty="0" smtClean="0"/>
              <a:t> are we happy with CBO projections?</a:t>
            </a:r>
          </a:p>
          <a:p>
            <a:endParaRPr lang="en-US" baseline="0" dirty="0" smtClean="0"/>
          </a:p>
          <a:p>
            <a:r>
              <a:rPr lang="en-US" baseline="0" dirty="0" smtClean="0"/>
              <a:t>Under CBO baseline, GDP expected to grow by 3.1 percent in 2018, 2.4 in 2019, and excess demand will disappear by 2022. </a:t>
            </a:r>
            <a:endParaRPr lang="en-US" dirty="0"/>
          </a:p>
        </p:txBody>
      </p:sp>
      <p:sp>
        <p:nvSpPr>
          <p:cNvPr id="4" name="Slide Number Placeholder 3"/>
          <p:cNvSpPr>
            <a:spLocks noGrp="1"/>
          </p:cNvSpPr>
          <p:nvPr>
            <p:ph type="sldNum" sz="quarter" idx="10"/>
          </p:nvPr>
        </p:nvSpPr>
        <p:spPr/>
        <p:txBody>
          <a:bodyPr/>
          <a:lstStyle/>
          <a:p>
            <a:fld id="{A92AB9C9-1A60-4DCC-9737-121F648B57AC}" type="slidenum">
              <a:rPr lang="en-US" smtClean="0"/>
              <a:t>6</a:t>
            </a:fld>
            <a:endParaRPr lang="en-US"/>
          </a:p>
        </p:txBody>
      </p:sp>
    </p:spTree>
    <p:extLst>
      <p:ext uri="{BB962C8B-B14F-4D97-AF65-F5344CB8AC3E}">
        <p14:creationId xmlns:p14="http://schemas.microsoft.com/office/powerpoint/2010/main" val="14725309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92AB9C9-1A60-4DCC-9737-121F648B57AC}" type="slidenum">
              <a:rPr lang="en-US" smtClean="0"/>
              <a:t>7</a:t>
            </a:fld>
            <a:endParaRPr lang="en-US"/>
          </a:p>
        </p:txBody>
      </p:sp>
    </p:spTree>
    <p:extLst>
      <p:ext uri="{BB962C8B-B14F-4D97-AF65-F5344CB8AC3E}">
        <p14:creationId xmlns:p14="http://schemas.microsoft.com/office/powerpoint/2010/main" val="31934161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92AB9C9-1A60-4DCC-9737-121F648B57AC}" type="slidenum">
              <a:rPr lang="en-US" smtClean="0"/>
              <a:t>9</a:t>
            </a:fld>
            <a:endParaRPr lang="en-US"/>
          </a:p>
        </p:txBody>
      </p:sp>
    </p:spTree>
    <p:extLst>
      <p:ext uri="{BB962C8B-B14F-4D97-AF65-F5344CB8AC3E}">
        <p14:creationId xmlns:p14="http://schemas.microsoft.com/office/powerpoint/2010/main" val="40265146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92AB9C9-1A60-4DCC-9737-121F648B57AC}" type="slidenum">
              <a:rPr lang="en-US" smtClean="0"/>
              <a:t>13</a:t>
            </a:fld>
            <a:endParaRPr lang="en-US"/>
          </a:p>
        </p:txBody>
      </p:sp>
    </p:spTree>
    <p:extLst>
      <p:ext uri="{BB962C8B-B14F-4D97-AF65-F5344CB8AC3E}">
        <p14:creationId xmlns:p14="http://schemas.microsoft.com/office/powerpoint/2010/main" val="42184399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B8E05C4-4262-4466-8183-3D0C6FC1CC75}" type="datetimeFigureOut">
              <a:rPr lang="en-US" smtClean="0"/>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EC5A91-B9B7-4E87-B01C-842B3411CEB8}" type="slidenum">
              <a:rPr lang="en-US" smtClean="0"/>
              <a:t>‹#›</a:t>
            </a:fld>
            <a:endParaRPr lang="en-US"/>
          </a:p>
        </p:txBody>
      </p:sp>
    </p:spTree>
    <p:extLst>
      <p:ext uri="{BB962C8B-B14F-4D97-AF65-F5344CB8AC3E}">
        <p14:creationId xmlns:p14="http://schemas.microsoft.com/office/powerpoint/2010/main" val="2127316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8E05C4-4262-4466-8183-3D0C6FC1CC75}" type="datetimeFigureOut">
              <a:rPr lang="en-US" smtClean="0"/>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EC5A91-B9B7-4E87-B01C-842B3411CEB8}" type="slidenum">
              <a:rPr lang="en-US" smtClean="0"/>
              <a:t>‹#›</a:t>
            </a:fld>
            <a:endParaRPr lang="en-US"/>
          </a:p>
        </p:txBody>
      </p:sp>
    </p:spTree>
    <p:extLst>
      <p:ext uri="{BB962C8B-B14F-4D97-AF65-F5344CB8AC3E}">
        <p14:creationId xmlns:p14="http://schemas.microsoft.com/office/powerpoint/2010/main" val="3462091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8E05C4-4262-4466-8183-3D0C6FC1CC75}" type="datetimeFigureOut">
              <a:rPr lang="en-US" smtClean="0"/>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EC5A91-B9B7-4E87-B01C-842B3411CEB8}" type="slidenum">
              <a:rPr lang="en-US" smtClean="0"/>
              <a:t>‹#›</a:t>
            </a:fld>
            <a:endParaRPr lang="en-US"/>
          </a:p>
        </p:txBody>
      </p:sp>
    </p:spTree>
    <p:extLst>
      <p:ext uri="{BB962C8B-B14F-4D97-AF65-F5344CB8AC3E}">
        <p14:creationId xmlns:p14="http://schemas.microsoft.com/office/powerpoint/2010/main" val="1555288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8E05C4-4262-4466-8183-3D0C6FC1CC75}" type="datetimeFigureOut">
              <a:rPr lang="en-US" smtClean="0"/>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EC5A91-B9B7-4E87-B01C-842B3411CEB8}" type="slidenum">
              <a:rPr lang="en-US" smtClean="0"/>
              <a:t>‹#›</a:t>
            </a:fld>
            <a:endParaRPr lang="en-US"/>
          </a:p>
        </p:txBody>
      </p:sp>
    </p:spTree>
    <p:extLst>
      <p:ext uri="{BB962C8B-B14F-4D97-AF65-F5344CB8AC3E}">
        <p14:creationId xmlns:p14="http://schemas.microsoft.com/office/powerpoint/2010/main" val="2265176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B8E05C4-4262-4466-8183-3D0C6FC1CC75}" type="datetimeFigureOut">
              <a:rPr lang="en-US" smtClean="0"/>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EC5A91-B9B7-4E87-B01C-842B3411CEB8}" type="slidenum">
              <a:rPr lang="en-US" smtClean="0"/>
              <a:t>‹#›</a:t>
            </a:fld>
            <a:endParaRPr lang="en-US"/>
          </a:p>
        </p:txBody>
      </p:sp>
    </p:spTree>
    <p:extLst>
      <p:ext uri="{BB962C8B-B14F-4D97-AF65-F5344CB8AC3E}">
        <p14:creationId xmlns:p14="http://schemas.microsoft.com/office/powerpoint/2010/main" val="6542459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B8E05C4-4262-4466-8183-3D0C6FC1CC75}" type="datetimeFigureOut">
              <a:rPr lang="en-US" smtClean="0"/>
              <a:t>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EC5A91-B9B7-4E87-B01C-842B3411CEB8}" type="slidenum">
              <a:rPr lang="en-US" smtClean="0"/>
              <a:t>‹#›</a:t>
            </a:fld>
            <a:endParaRPr lang="en-US"/>
          </a:p>
        </p:txBody>
      </p:sp>
    </p:spTree>
    <p:extLst>
      <p:ext uri="{BB962C8B-B14F-4D97-AF65-F5344CB8AC3E}">
        <p14:creationId xmlns:p14="http://schemas.microsoft.com/office/powerpoint/2010/main" val="3332335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B8E05C4-4262-4466-8183-3D0C6FC1CC75}" type="datetimeFigureOut">
              <a:rPr lang="en-US" smtClean="0"/>
              <a:t>11/9/2018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EC5A91-B9B7-4E87-B01C-842B3411CEB8}" type="slidenum">
              <a:rPr lang="en-US" smtClean="0"/>
              <a:t>‹#›</a:t>
            </a:fld>
            <a:endParaRPr lang="en-US"/>
          </a:p>
        </p:txBody>
      </p:sp>
    </p:spTree>
    <p:extLst>
      <p:ext uri="{BB962C8B-B14F-4D97-AF65-F5344CB8AC3E}">
        <p14:creationId xmlns:p14="http://schemas.microsoft.com/office/powerpoint/2010/main" val="3248928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B8E05C4-4262-4466-8183-3D0C6FC1CC75}" type="datetimeFigureOut">
              <a:rPr lang="en-US" smtClean="0"/>
              <a:t>11/9/2018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EC5A91-B9B7-4E87-B01C-842B3411CEB8}" type="slidenum">
              <a:rPr lang="en-US" smtClean="0"/>
              <a:t>‹#›</a:t>
            </a:fld>
            <a:endParaRPr lang="en-US"/>
          </a:p>
        </p:txBody>
      </p:sp>
    </p:spTree>
    <p:extLst>
      <p:ext uri="{BB962C8B-B14F-4D97-AF65-F5344CB8AC3E}">
        <p14:creationId xmlns:p14="http://schemas.microsoft.com/office/powerpoint/2010/main" val="1422645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8E05C4-4262-4466-8183-3D0C6FC1CC75}" type="datetimeFigureOut">
              <a:rPr lang="en-US" smtClean="0"/>
              <a:t>11/9/2018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EC5A91-B9B7-4E87-B01C-842B3411CEB8}" type="slidenum">
              <a:rPr lang="en-US" smtClean="0"/>
              <a:t>‹#›</a:t>
            </a:fld>
            <a:endParaRPr lang="en-US"/>
          </a:p>
        </p:txBody>
      </p:sp>
    </p:spTree>
    <p:extLst>
      <p:ext uri="{BB962C8B-B14F-4D97-AF65-F5344CB8AC3E}">
        <p14:creationId xmlns:p14="http://schemas.microsoft.com/office/powerpoint/2010/main" val="116385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B8E05C4-4262-4466-8183-3D0C6FC1CC75}" type="datetimeFigureOut">
              <a:rPr lang="en-US" smtClean="0"/>
              <a:t>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EC5A91-B9B7-4E87-B01C-842B3411CEB8}" type="slidenum">
              <a:rPr lang="en-US" smtClean="0"/>
              <a:t>‹#›</a:t>
            </a:fld>
            <a:endParaRPr lang="en-US"/>
          </a:p>
        </p:txBody>
      </p:sp>
    </p:spTree>
    <p:extLst>
      <p:ext uri="{BB962C8B-B14F-4D97-AF65-F5344CB8AC3E}">
        <p14:creationId xmlns:p14="http://schemas.microsoft.com/office/powerpoint/2010/main" val="84920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B8E05C4-4262-4466-8183-3D0C6FC1CC75}" type="datetimeFigureOut">
              <a:rPr lang="en-US" smtClean="0"/>
              <a:t>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EC5A91-B9B7-4E87-B01C-842B3411CEB8}" type="slidenum">
              <a:rPr lang="en-US" smtClean="0"/>
              <a:t>‹#›</a:t>
            </a:fld>
            <a:endParaRPr lang="en-US"/>
          </a:p>
        </p:txBody>
      </p:sp>
    </p:spTree>
    <p:extLst>
      <p:ext uri="{BB962C8B-B14F-4D97-AF65-F5344CB8AC3E}">
        <p14:creationId xmlns:p14="http://schemas.microsoft.com/office/powerpoint/2010/main" val="678516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8E05C4-4262-4466-8183-3D0C6FC1CC75}" type="datetimeFigureOut">
              <a:rPr lang="en-US" smtClean="0"/>
              <a:t>11/9/2018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EC5A91-B9B7-4E87-B01C-842B3411CEB8}" type="slidenum">
              <a:rPr lang="en-US" smtClean="0"/>
              <a:t>‹#›</a:t>
            </a:fld>
            <a:endParaRPr lang="en-US"/>
          </a:p>
        </p:txBody>
      </p:sp>
    </p:spTree>
    <p:extLst>
      <p:ext uri="{BB962C8B-B14F-4D97-AF65-F5344CB8AC3E}">
        <p14:creationId xmlns:p14="http://schemas.microsoft.com/office/powerpoint/2010/main" val="37607496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comments" Target="../comments/comment4.xml"/></Relationships>
</file>

<file path=ppt/slides/_rels/slide7.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comments" Target="../comments/comment5.xml"/></Relationships>
</file>

<file path=ppt/slides/_rels/slide8.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US" sz="4000" dirty="0" smtClean="0">
                <a:latin typeface="Georgia" panose="02040502050405020303" pitchFamily="18" charset="0"/>
              </a:rPr>
              <a:t>Projecting Fiscal Impact on Growth </a:t>
            </a:r>
            <a:endParaRPr lang="en-US" sz="4000" dirty="0">
              <a:latin typeface="Georgia" panose="02040502050405020303" pitchFamily="18" charset="0"/>
            </a:endParaRPr>
          </a:p>
        </p:txBody>
      </p:sp>
      <p:sp>
        <p:nvSpPr>
          <p:cNvPr id="3" name="Subtitle 2"/>
          <p:cNvSpPr>
            <a:spLocks noGrp="1"/>
          </p:cNvSpPr>
          <p:nvPr>
            <p:ph type="subTitle" idx="1"/>
          </p:nvPr>
        </p:nvSpPr>
        <p:spPr/>
        <p:txBody>
          <a:bodyPr/>
          <a:lstStyle/>
          <a:p>
            <a:pPr algn="l"/>
            <a:r>
              <a:rPr lang="en-US" dirty="0" smtClean="0">
                <a:latin typeface="+mj-lt"/>
              </a:rPr>
              <a:t>Sage Belz</a:t>
            </a:r>
          </a:p>
          <a:p>
            <a:pPr algn="l"/>
            <a:r>
              <a:rPr lang="en-US" dirty="0" smtClean="0">
                <a:latin typeface="+mj-lt"/>
              </a:rPr>
              <a:t>Team Meeting, September 21</a:t>
            </a:r>
            <a:r>
              <a:rPr lang="en-US" baseline="30000" dirty="0" smtClean="0">
                <a:latin typeface="+mj-lt"/>
              </a:rPr>
              <a:t>st</a:t>
            </a:r>
            <a:r>
              <a:rPr lang="en-US" dirty="0" smtClean="0">
                <a:latin typeface="+mj-lt"/>
              </a:rPr>
              <a:t>, 2018</a:t>
            </a:r>
          </a:p>
          <a:p>
            <a:pPr algn="l"/>
            <a:endParaRPr lang="en-US" dirty="0" smtClean="0"/>
          </a:p>
        </p:txBody>
      </p:sp>
    </p:spTree>
    <p:extLst>
      <p:ext uri="{BB962C8B-B14F-4D97-AF65-F5344CB8AC3E}">
        <p14:creationId xmlns:p14="http://schemas.microsoft.com/office/powerpoint/2010/main" val="11723116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4144"/>
            <a:ext cx="10515600" cy="1325563"/>
          </a:xfrm>
        </p:spPr>
        <p:txBody>
          <a:bodyPr>
            <a:noAutofit/>
          </a:bodyPr>
          <a:lstStyle/>
          <a:p>
            <a:r>
              <a:rPr lang="en-US" sz="3600" dirty="0" smtClean="0">
                <a:latin typeface="Georgia" panose="02040502050405020303" pitchFamily="18" charset="0"/>
              </a:rPr>
              <a:t>What are the remaining effects from the TCJA?</a:t>
            </a:r>
            <a:endParaRPr lang="en-US" sz="3600" dirty="0">
              <a:latin typeface="Georgia" panose="02040502050405020303" pitchFamily="18" charset="0"/>
            </a:endParaRPr>
          </a:p>
        </p:txBody>
      </p:sp>
      <p:sp>
        <p:nvSpPr>
          <p:cNvPr id="3" name="Content Placeholder 2"/>
          <p:cNvSpPr>
            <a:spLocks noGrp="1"/>
          </p:cNvSpPr>
          <p:nvPr>
            <p:ph idx="1"/>
          </p:nvPr>
        </p:nvSpPr>
        <p:spPr>
          <a:xfrm>
            <a:off x="838200" y="1359687"/>
            <a:ext cx="10515600" cy="4657256"/>
          </a:xfrm>
        </p:spPr>
        <p:txBody>
          <a:bodyPr>
            <a:normAutofit/>
          </a:bodyPr>
          <a:lstStyle/>
          <a:p>
            <a:pPr marL="0" indent="0">
              <a:buNone/>
            </a:pPr>
            <a:endParaRPr lang="en-US" sz="2400" i="1" dirty="0" smtClean="0">
              <a:latin typeface="Georgia" panose="02040502050405020303" pitchFamily="18" charset="0"/>
            </a:endParaRPr>
          </a:p>
          <a:p>
            <a:pPr marL="457200" lvl="1" indent="0">
              <a:buNone/>
            </a:pPr>
            <a:endParaRPr lang="en-US" dirty="0" smtClean="0">
              <a:latin typeface="Georgia" panose="02040502050405020303" pitchFamily="18" charset="0"/>
            </a:endParaRPr>
          </a:p>
          <a:p>
            <a:pPr marL="0" indent="0">
              <a:buNone/>
            </a:pPr>
            <a:endParaRPr lang="en-US" dirty="0" smtClean="0">
              <a:latin typeface="Georgia" panose="02040502050405020303" pitchFamily="18" charset="0"/>
            </a:endParaRPr>
          </a:p>
        </p:txBody>
      </p:sp>
      <p:graphicFrame>
        <p:nvGraphicFramePr>
          <p:cNvPr id="9" name="Chart 8"/>
          <p:cNvGraphicFramePr>
            <a:graphicFrameLocks/>
          </p:cNvGraphicFramePr>
          <p:nvPr>
            <p:extLst>
              <p:ext uri="{D42A27DB-BD31-4B8C-83A1-F6EECF244321}">
                <p14:modId xmlns:p14="http://schemas.microsoft.com/office/powerpoint/2010/main" val="3411305468"/>
              </p:ext>
            </p:extLst>
          </p:nvPr>
        </p:nvGraphicFramePr>
        <p:xfrm>
          <a:off x="139065" y="1519707"/>
          <a:ext cx="5503741" cy="514398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p:cNvGraphicFramePr>
            <a:graphicFrameLocks/>
          </p:cNvGraphicFramePr>
          <p:nvPr>
            <p:extLst>
              <p:ext uri="{D42A27DB-BD31-4B8C-83A1-F6EECF244321}">
                <p14:modId xmlns:p14="http://schemas.microsoft.com/office/powerpoint/2010/main" val="3018799964"/>
              </p:ext>
            </p:extLst>
          </p:nvPr>
        </p:nvGraphicFramePr>
        <p:xfrm>
          <a:off x="5642806" y="1519707"/>
          <a:ext cx="6549194" cy="514398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07274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eorgia" panose="02040502050405020303" pitchFamily="18" charset="0"/>
              </a:rPr>
              <a:t>Outstanding questions/challenges	</a:t>
            </a:r>
            <a:endParaRPr lang="en-US" dirty="0">
              <a:latin typeface="Georgia" panose="02040502050405020303" pitchFamily="18" charset="0"/>
            </a:endParaRPr>
          </a:p>
        </p:txBody>
      </p:sp>
      <p:sp>
        <p:nvSpPr>
          <p:cNvPr id="3" name="Content Placeholder 2"/>
          <p:cNvSpPr>
            <a:spLocks noGrp="1"/>
          </p:cNvSpPr>
          <p:nvPr>
            <p:ph idx="1"/>
          </p:nvPr>
        </p:nvSpPr>
        <p:spPr/>
        <p:txBody>
          <a:bodyPr>
            <a:normAutofit lnSpcReduction="10000"/>
          </a:bodyPr>
          <a:lstStyle/>
          <a:p>
            <a:pPr marL="0" lvl="0" indent="0">
              <a:buNone/>
            </a:pPr>
            <a:r>
              <a:rPr lang="en-US" dirty="0" smtClean="0">
                <a:latin typeface="+mj-lt"/>
              </a:rPr>
              <a:t>How will we test the validity of the projections? Should we do any in-sample projections and measure error?</a:t>
            </a:r>
          </a:p>
          <a:p>
            <a:pPr marL="0" lvl="0" indent="0">
              <a:buNone/>
            </a:pPr>
            <a:endParaRPr lang="en-US" dirty="0" smtClean="0">
              <a:latin typeface="+mj-lt"/>
            </a:endParaRPr>
          </a:p>
          <a:p>
            <a:pPr marL="0" lvl="0" indent="0">
              <a:buNone/>
            </a:pPr>
            <a:r>
              <a:rPr lang="en-US" dirty="0" smtClean="0">
                <a:latin typeface="+mj-lt"/>
              </a:rPr>
              <a:t>How </a:t>
            </a:r>
            <a:r>
              <a:rPr lang="en-US" dirty="0">
                <a:latin typeface="+mj-lt"/>
              </a:rPr>
              <a:t>do we want to project GDP? Are we satisfied with CBO projections</a:t>
            </a:r>
            <a:r>
              <a:rPr lang="en-US" dirty="0" smtClean="0">
                <a:latin typeface="+mj-lt"/>
              </a:rPr>
              <a:t>?</a:t>
            </a:r>
          </a:p>
          <a:p>
            <a:pPr marL="0" indent="0">
              <a:buNone/>
            </a:pPr>
            <a:endParaRPr lang="en-US" dirty="0" smtClean="0">
              <a:latin typeface="+mj-lt"/>
            </a:endParaRPr>
          </a:p>
          <a:p>
            <a:pPr marL="0" indent="0">
              <a:buNone/>
            </a:pPr>
            <a:r>
              <a:rPr lang="en-US" dirty="0" smtClean="0">
                <a:latin typeface="+mj-lt"/>
              </a:rPr>
              <a:t>Medicare </a:t>
            </a:r>
            <a:r>
              <a:rPr lang="en-US" dirty="0">
                <a:latin typeface="+mj-lt"/>
              </a:rPr>
              <a:t>and Medicaid projections come from the budget outlook directly, so they </a:t>
            </a:r>
            <a:r>
              <a:rPr lang="en-US" dirty="0" smtClean="0">
                <a:latin typeface="+mj-lt"/>
              </a:rPr>
              <a:t>do not </a:t>
            </a:r>
            <a:r>
              <a:rPr lang="en-US" dirty="0">
                <a:latin typeface="+mj-lt"/>
              </a:rPr>
              <a:t>align exactly with </a:t>
            </a:r>
            <a:r>
              <a:rPr lang="en-US" dirty="0" smtClean="0">
                <a:latin typeface="+mj-lt"/>
              </a:rPr>
              <a:t>current expenditures in </a:t>
            </a:r>
            <a:r>
              <a:rPr lang="en-US" dirty="0">
                <a:latin typeface="+mj-lt"/>
              </a:rPr>
              <a:t>the NIPAS. </a:t>
            </a:r>
          </a:p>
          <a:p>
            <a:pPr marL="0" indent="0">
              <a:buNone/>
            </a:pPr>
            <a:endParaRPr lang="en-US" dirty="0" smtClean="0">
              <a:latin typeface="+mj-lt"/>
            </a:endParaRPr>
          </a:p>
          <a:p>
            <a:pPr marL="0" indent="0">
              <a:buNone/>
            </a:pPr>
            <a:r>
              <a:rPr lang="en-US" dirty="0" smtClean="0">
                <a:latin typeface="+mj-lt"/>
              </a:rPr>
              <a:t>Are we satisfied with S&amp;L projections?</a:t>
            </a:r>
          </a:p>
          <a:p>
            <a:pPr marL="0" indent="0">
              <a:buNone/>
            </a:pPr>
            <a:endParaRPr lang="en-US" dirty="0" smtClean="0">
              <a:latin typeface="Georgia" panose="02040502050405020303" pitchFamily="18" charset="0"/>
            </a:endParaRPr>
          </a:p>
        </p:txBody>
      </p:sp>
    </p:spTree>
    <p:extLst>
      <p:ext uri="{BB962C8B-B14F-4D97-AF65-F5344CB8AC3E}">
        <p14:creationId xmlns:p14="http://schemas.microsoft.com/office/powerpoint/2010/main" val="2274476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4144"/>
            <a:ext cx="10515600" cy="1325563"/>
          </a:xfrm>
        </p:spPr>
        <p:txBody>
          <a:bodyPr>
            <a:noAutofit/>
          </a:bodyPr>
          <a:lstStyle/>
          <a:p>
            <a:r>
              <a:rPr lang="en-US" sz="3600" dirty="0" smtClean="0">
                <a:latin typeface="Georgia" panose="02040502050405020303" pitchFamily="18" charset="0"/>
              </a:rPr>
              <a:t>Macroeconomic Advisors’ forecast</a:t>
            </a:r>
            <a:endParaRPr lang="en-US" sz="3600" dirty="0">
              <a:latin typeface="Georgia" panose="02040502050405020303" pitchFamily="18" charset="0"/>
            </a:endParaRPr>
          </a:p>
        </p:txBody>
      </p:sp>
      <p:sp>
        <p:nvSpPr>
          <p:cNvPr id="3" name="Content Placeholder 2"/>
          <p:cNvSpPr>
            <a:spLocks noGrp="1"/>
          </p:cNvSpPr>
          <p:nvPr>
            <p:ph idx="1"/>
          </p:nvPr>
        </p:nvSpPr>
        <p:spPr>
          <a:xfrm>
            <a:off x="838200" y="1359687"/>
            <a:ext cx="10515600" cy="4657256"/>
          </a:xfrm>
        </p:spPr>
        <p:txBody>
          <a:bodyPr>
            <a:normAutofit/>
          </a:bodyPr>
          <a:lstStyle/>
          <a:p>
            <a:pPr marL="0" indent="0">
              <a:buNone/>
            </a:pPr>
            <a:endParaRPr lang="en-US" sz="2400" i="1" dirty="0" smtClean="0">
              <a:latin typeface="Georgia" panose="02040502050405020303" pitchFamily="18" charset="0"/>
            </a:endParaRPr>
          </a:p>
          <a:p>
            <a:pPr marL="457200" lvl="1" indent="0">
              <a:buNone/>
            </a:pPr>
            <a:endParaRPr lang="en-US" dirty="0" smtClean="0">
              <a:latin typeface="Georgia" panose="02040502050405020303" pitchFamily="18" charset="0"/>
            </a:endParaRPr>
          </a:p>
          <a:p>
            <a:pPr marL="0" indent="0">
              <a:buNone/>
            </a:pPr>
            <a:endParaRPr lang="en-US" dirty="0" smtClean="0">
              <a:latin typeface="Georgia" panose="02040502050405020303" pitchFamily="18" charset="0"/>
            </a:endParaRPr>
          </a:p>
        </p:txBody>
      </p:sp>
      <p:pic>
        <p:nvPicPr>
          <p:cNvPr id="4" name="Picture 3"/>
          <p:cNvPicPr>
            <a:picLocks noChangeAspect="1"/>
          </p:cNvPicPr>
          <p:nvPr/>
        </p:nvPicPr>
        <p:blipFill>
          <a:blip r:embed="rId2"/>
          <a:stretch>
            <a:fillRect/>
          </a:stretch>
        </p:blipFill>
        <p:spPr>
          <a:xfrm>
            <a:off x="1235476" y="1519707"/>
            <a:ext cx="9623931" cy="4760443"/>
          </a:xfrm>
          <a:prstGeom prst="rect">
            <a:avLst/>
          </a:prstGeom>
        </p:spPr>
      </p:pic>
    </p:spTree>
    <p:extLst>
      <p:ext uri="{BB962C8B-B14F-4D97-AF65-F5344CB8AC3E}">
        <p14:creationId xmlns:p14="http://schemas.microsoft.com/office/powerpoint/2010/main" val="31394486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eorgia" panose="02040502050405020303" pitchFamily="18" charset="0"/>
              </a:rPr>
              <a:t>Thought exercise: additional tariffs on $500b of goods from Canada and China</a:t>
            </a:r>
            <a:endParaRPr lang="en-US" dirty="0">
              <a:latin typeface="Georgia" panose="02040502050405020303" pitchFamily="18" charset="0"/>
            </a:endParaRPr>
          </a:p>
        </p:txBody>
      </p:sp>
      <p:sp>
        <p:nvSpPr>
          <p:cNvPr id="3" name="Content Placeholder 2"/>
          <p:cNvSpPr>
            <a:spLocks noGrp="1"/>
          </p:cNvSpPr>
          <p:nvPr>
            <p:ph idx="1"/>
          </p:nvPr>
        </p:nvSpPr>
        <p:spPr/>
        <p:txBody>
          <a:bodyPr>
            <a:normAutofit/>
          </a:bodyPr>
          <a:lstStyle/>
          <a:p>
            <a:pPr marL="0" lvl="0" indent="0">
              <a:buNone/>
            </a:pPr>
            <a:r>
              <a:rPr lang="en-US" dirty="0" smtClean="0">
                <a:latin typeface="+mj-lt"/>
              </a:rPr>
              <a:t>Would affect:</a:t>
            </a:r>
          </a:p>
          <a:p>
            <a:pPr lvl="0"/>
            <a:r>
              <a:rPr lang="en-US" dirty="0" smtClean="0">
                <a:latin typeface="+mj-lt"/>
              </a:rPr>
              <a:t>Production and import taxes </a:t>
            </a:r>
            <a:r>
              <a:rPr lang="en-US" dirty="0" smtClean="0">
                <a:latin typeface="+mj-lt"/>
                <a:sym typeface="Wingdings" panose="05000000000000000000" pitchFamily="2" charset="2"/>
              </a:rPr>
              <a:t> </a:t>
            </a:r>
            <a:r>
              <a:rPr lang="en-US" dirty="0" smtClean="0">
                <a:latin typeface="+mj-lt"/>
              </a:rPr>
              <a:t>Consumption. </a:t>
            </a:r>
          </a:p>
          <a:p>
            <a:pPr lvl="0"/>
            <a:r>
              <a:rPr lang="en-US" dirty="0" smtClean="0">
                <a:latin typeface="+mj-lt"/>
              </a:rPr>
              <a:t>Prices </a:t>
            </a:r>
            <a:r>
              <a:rPr lang="en-US" dirty="0" smtClean="0">
                <a:latin typeface="+mj-lt"/>
                <a:sym typeface="Wingdings" panose="05000000000000000000" pitchFamily="2" charset="2"/>
              </a:rPr>
              <a:t> Real output. But hard to know how much will get passed to consumers.</a:t>
            </a:r>
          </a:p>
          <a:p>
            <a:pPr lvl="0"/>
            <a:endParaRPr lang="en-US" dirty="0">
              <a:latin typeface="+mj-lt"/>
            </a:endParaRPr>
          </a:p>
        </p:txBody>
      </p:sp>
    </p:spTree>
    <p:extLst>
      <p:ext uri="{BB962C8B-B14F-4D97-AF65-F5344CB8AC3E}">
        <p14:creationId xmlns:p14="http://schemas.microsoft.com/office/powerpoint/2010/main" val="3632466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eorgia" panose="02040502050405020303" pitchFamily="18" charset="0"/>
              </a:rPr>
              <a:t>What’s the FIM? Why would we want to project it?	</a:t>
            </a:r>
            <a:endParaRPr lang="en-US" dirty="0">
              <a:latin typeface="Georgia" panose="02040502050405020303" pitchFamily="18" charset="0"/>
            </a:endParaRPr>
          </a:p>
        </p:txBody>
      </p:sp>
      <p:sp>
        <p:nvSpPr>
          <p:cNvPr id="3" name="Content Placeholder 2"/>
          <p:cNvSpPr>
            <a:spLocks noGrp="1"/>
          </p:cNvSpPr>
          <p:nvPr>
            <p:ph idx="1"/>
          </p:nvPr>
        </p:nvSpPr>
        <p:spPr/>
        <p:txBody>
          <a:bodyPr>
            <a:normAutofit/>
          </a:bodyPr>
          <a:lstStyle/>
          <a:p>
            <a:pPr marL="0" indent="0">
              <a:buNone/>
            </a:pPr>
            <a:endParaRPr lang="en-US" dirty="0" smtClean="0">
              <a:latin typeface="Georgia" panose="02040502050405020303" pitchFamily="18" charset="0"/>
            </a:endParaRPr>
          </a:p>
          <a:p>
            <a:pPr marL="0" indent="0">
              <a:buNone/>
            </a:pPr>
            <a:r>
              <a:rPr lang="en-US" dirty="0" smtClean="0">
                <a:latin typeface="+mj-lt"/>
              </a:rPr>
              <a:t>FIM: How much do federal, state and local fiscal policies contribute to aggregate growth each quarter? What are the direct expenditure effects, and what are the indirect effects of taxes and transfers on consumption?</a:t>
            </a:r>
          </a:p>
          <a:p>
            <a:pPr marL="0" indent="0">
              <a:buNone/>
            </a:pPr>
            <a:endParaRPr lang="en-US" dirty="0" smtClean="0">
              <a:latin typeface="+mj-lt"/>
            </a:endParaRPr>
          </a:p>
          <a:p>
            <a:pPr marL="0" indent="0">
              <a:buNone/>
            </a:pPr>
            <a:r>
              <a:rPr lang="en-US" dirty="0" smtClean="0">
                <a:latin typeface="+mj-lt"/>
              </a:rPr>
              <a:t>Projection of fiscal stimulus is useful for obvious reasons. Having the framework to project is additionally useful for scenario analysis.</a:t>
            </a:r>
            <a:r>
              <a:rPr lang="en-US" dirty="0">
                <a:latin typeface="+mj-lt"/>
              </a:rPr>
              <a:t> </a:t>
            </a:r>
            <a:endParaRPr lang="en-US" dirty="0" smtClean="0">
              <a:latin typeface="+mj-lt"/>
            </a:endParaRPr>
          </a:p>
          <a:p>
            <a:pPr marL="0" indent="0">
              <a:buNone/>
            </a:pPr>
            <a:endParaRPr lang="en-US" dirty="0" smtClean="0">
              <a:latin typeface="Georgia" panose="02040502050405020303" pitchFamily="18" charset="0"/>
            </a:endParaRPr>
          </a:p>
        </p:txBody>
      </p:sp>
    </p:spTree>
    <p:extLst>
      <p:ext uri="{BB962C8B-B14F-4D97-AF65-F5344CB8AC3E}">
        <p14:creationId xmlns:p14="http://schemas.microsoft.com/office/powerpoint/2010/main" val="3228972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eorgia" panose="02040502050405020303" pitchFamily="18" charset="0"/>
              </a:rPr>
              <a:t>Components of a FIM projection</a:t>
            </a:r>
            <a:endParaRPr lang="en-US" dirty="0">
              <a:latin typeface="Georgia" panose="02040502050405020303" pitchFamily="18" charset="0"/>
            </a:endParaRPr>
          </a:p>
        </p:txBody>
      </p:sp>
      <p:sp>
        <p:nvSpPr>
          <p:cNvPr id="3" name="Content Placeholder 2"/>
          <p:cNvSpPr>
            <a:spLocks noGrp="1"/>
          </p:cNvSpPr>
          <p:nvPr>
            <p:ph idx="1"/>
          </p:nvPr>
        </p:nvSpPr>
        <p:spPr>
          <a:xfrm>
            <a:off x="838200" y="1519707"/>
            <a:ext cx="10515600" cy="4657256"/>
          </a:xfrm>
        </p:spPr>
        <p:txBody>
          <a:bodyPr>
            <a:normAutofit/>
          </a:bodyPr>
          <a:lstStyle/>
          <a:p>
            <a:pPr marL="514350" indent="-514350">
              <a:buAutoNum type="arabicPeriod"/>
            </a:pPr>
            <a:r>
              <a:rPr lang="en-US" dirty="0" smtClean="0">
                <a:latin typeface="+mj-lt"/>
              </a:rPr>
              <a:t>Government consumption and investment</a:t>
            </a:r>
          </a:p>
          <a:p>
            <a:pPr marL="0" indent="0">
              <a:buNone/>
            </a:pPr>
            <a:endParaRPr lang="en-US" dirty="0" smtClean="0">
              <a:latin typeface="Georgia" panose="02040502050405020303" pitchFamily="18" charset="0"/>
            </a:endParaRPr>
          </a:p>
        </p:txBody>
      </p:sp>
      <p:graphicFrame>
        <p:nvGraphicFramePr>
          <p:cNvPr id="4" name="Chart 3"/>
          <p:cNvGraphicFramePr>
            <a:graphicFrameLocks/>
          </p:cNvGraphicFramePr>
          <p:nvPr>
            <p:extLst>
              <p:ext uri="{D42A27DB-BD31-4B8C-83A1-F6EECF244321}">
                <p14:modId xmlns:p14="http://schemas.microsoft.com/office/powerpoint/2010/main" val="2227996190"/>
              </p:ext>
            </p:extLst>
          </p:nvPr>
        </p:nvGraphicFramePr>
        <p:xfrm>
          <a:off x="1983609" y="2148941"/>
          <a:ext cx="7785542" cy="4289181"/>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1"/>
          <p:cNvSpPr txBox="1"/>
          <p:nvPr/>
        </p:nvSpPr>
        <p:spPr>
          <a:xfrm>
            <a:off x="5136715" y="3014191"/>
            <a:ext cx="1644250" cy="280977"/>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100" dirty="0"/>
              <a:t>Actual     Projected</a:t>
            </a:r>
          </a:p>
          <a:p>
            <a:endParaRPr lang="en-US" sz="1100" dirty="0"/>
          </a:p>
        </p:txBody>
      </p:sp>
    </p:spTree>
    <p:extLst>
      <p:ext uri="{BB962C8B-B14F-4D97-AF65-F5344CB8AC3E}">
        <p14:creationId xmlns:p14="http://schemas.microsoft.com/office/powerpoint/2010/main" val="1982294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eorgia" panose="02040502050405020303" pitchFamily="18" charset="0"/>
              </a:rPr>
              <a:t>Components of a FIM projection</a:t>
            </a:r>
            <a:endParaRPr lang="en-US" dirty="0">
              <a:latin typeface="Georgia" panose="02040502050405020303" pitchFamily="18" charset="0"/>
            </a:endParaRPr>
          </a:p>
        </p:txBody>
      </p:sp>
      <p:sp>
        <p:nvSpPr>
          <p:cNvPr id="3" name="Content Placeholder 2"/>
          <p:cNvSpPr>
            <a:spLocks noGrp="1"/>
          </p:cNvSpPr>
          <p:nvPr>
            <p:ph idx="1"/>
          </p:nvPr>
        </p:nvSpPr>
        <p:spPr>
          <a:xfrm>
            <a:off x="838200" y="1519706"/>
            <a:ext cx="10515600" cy="5075403"/>
          </a:xfrm>
        </p:spPr>
        <p:txBody>
          <a:bodyPr>
            <a:normAutofit/>
          </a:bodyPr>
          <a:lstStyle/>
          <a:p>
            <a:pPr marL="514350" indent="-514350">
              <a:buAutoNum type="arabicPeriod" startAt="2"/>
            </a:pPr>
            <a:r>
              <a:rPr lang="en-US" dirty="0" smtClean="0">
                <a:latin typeface="+mj-lt"/>
              </a:rPr>
              <a:t>Transfers and Taxes </a:t>
            </a:r>
          </a:p>
          <a:p>
            <a:pPr marL="514350" indent="-514350">
              <a:buAutoNum type="arabicPeriod" startAt="2"/>
            </a:pPr>
            <a:endParaRPr lang="en-US" dirty="0">
              <a:latin typeface="+mj-lt"/>
            </a:endParaRPr>
          </a:p>
          <a:p>
            <a:pPr marL="514350" indent="-514350">
              <a:buAutoNum type="arabicPeriod" startAt="2"/>
            </a:pPr>
            <a:endParaRPr lang="en-US" dirty="0" smtClean="0">
              <a:latin typeface="+mj-lt"/>
            </a:endParaRPr>
          </a:p>
          <a:p>
            <a:pPr marL="514350" indent="-514350">
              <a:buAutoNum type="arabicPeriod" startAt="2"/>
            </a:pPr>
            <a:endParaRPr lang="en-US" dirty="0">
              <a:latin typeface="+mj-lt"/>
            </a:endParaRPr>
          </a:p>
          <a:p>
            <a:pPr marL="514350" indent="-514350">
              <a:buAutoNum type="arabicPeriod" startAt="2"/>
            </a:pPr>
            <a:endParaRPr lang="en-US" dirty="0" smtClean="0">
              <a:latin typeface="+mj-lt"/>
            </a:endParaRPr>
          </a:p>
          <a:p>
            <a:pPr marL="514350" indent="-514350">
              <a:buAutoNum type="arabicPeriod" startAt="2"/>
            </a:pPr>
            <a:endParaRPr lang="en-US" dirty="0">
              <a:latin typeface="+mj-lt"/>
            </a:endParaRPr>
          </a:p>
          <a:p>
            <a:pPr marL="514350" indent="-514350">
              <a:buAutoNum type="arabicPeriod" startAt="2"/>
            </a:pPr>
            <a:endParaRPr lang="en-US" dirty="0" smtClean="0">
              <a:latin typeface="+mj-lt"/>
            </a:endParaRPr>
          </a:p>
          <a:p>
            <a:pPr marL="514350" indent="-514350">
              <a:buAutoNum type="arabicPeriod" startAt="2"/>
            </a:pPr>
            <a:endParaRPr lang="en-US" dirty="0">
              <a:latin typeface="+mj-lt"/>
            </a:endParaRPr>
          </a:p>
          <a:p>
            <a:pPr marL="514350" indent="-514350">
              <a:buAutoNum type="arabicPeriod" startAt="2"/>
            </a:pPr>
            <a:endParaRPr lang="en-US" dirty="0" smtClean="0">
              <a:latin typeface="+mj-lt"/>
            </a:endParaRPr>
          </a:p>
          <a:p>
            <a:pPr marL="0" indent="0" algn="r">
              <a:buNone/>
            </a:pPr>
            <a:r>
              <a:rPr lang="en-US" sz="2000" dirty="0" smtClean="0">
                <a:latin typeface="+mj-lt"/>
              </a:rPr>
              <a:t>(all nominal)</a:t>
            </a:r>
          </a:p>
          <a:p>
            <a:pPr marL="457200" lvl="1" indent="0">
              <a:buNone/>
            </a:pPr>
            <a:endParaRPr lang="en-US" dirty="0" smtClean="0">
              <a:latin typeface="Georgia" panose="02040502050405020303" pitchFamily="18" charset="0"/>
            </a:endParaRPr>
          </a:p>
          <a:p>
            <a:pPr marL="0" indent="0">
              <a:buNone/>
            </a:pPr>
            <a:endParaRPr lang="en-US" dirty="0" smtClean="0">
              <a:latin typeface="Georgia" panose="02040502050405020303" pitchFamily="18" charset="0"/>
            </a:endParaRPr>
          </a:p>
        </p:txBody>
      </p:sp>
      <p:graphicFrame>
        <p:nvGraphicFramePr>
          <p:cNvPr id="5" name="Chart 4"/>
          <p:cNvGraphicFramePr>
            <a:graphicFrameLocks/>
          </p:cNvGraphicFramePr>
          <p:nvPr>
            <p:extLst>
              <p:ext uri="{D42A27DB-BD31-4B8C-83A1-F6EECF244321}">
                <p14:modId xmlns:p14="http://schemas.microsoft.com/office/powerpoint/2010/main" val="770854197"/>
              </p:ext>
            </p:extLst>
          </p:nvPr>
        </p:nvGraphicFramePr>
        <p:xfrm>
          <a:off x="321509" y="2218644"/>
          <a:ext cx="5774490" cy="396813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p:cNvGraphicFramePr>
            <a:graphicFrameLocks/>
          </p:cNvGraphicFramePr>
          <p:nvPr>
            <p:extLst>
              <p:ext uri="{D42A27DB-BD31-4B8C-83A1-F6EECF244321}">
                <p14:modId xmlns:p14="http://schemas.microsoft.com/office/powerpoint/2010/main" val="1173004815"/>
              </p:ext>
            </p:extLst>
          </p:nvPr>
        </p:nvGraphicFramePr>
        <p:xfrm>
          <a:off x="5984033" y="2218644"/>
          <a:ext cx="6096000" cy="383692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47389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eorgia" panose="02040502050405020303" pitchFamily="18" charset="0"/>
              </a:rPr>
              <a:t>Components of a FIM projection</a:t>
            </a:r>
            <a:endParaRPr lang="en-US" dirty="0">
              <a:latin typeface="Georgia" panose="02040502050405020303" pitchFamily="18" charset="0"/>
            </a:endParaRPr>
          </a:p>
        </p:txBody>
      </p:sp>
      <p:sp>
        <p:nvSpPr>
          <p:cNvPr id="3" name="Content Placeholder 2"/>
          <p:cNvSpPr>
            <a:spLocks noGrp="1"/>
          </p:cNvSpPr>
          <p:nvPr>
            <p:ph idx="1"/>
          </p:nvPr>
        </p:nvSpPr>
        <p:spPr>
          <a:xfrm>
            <a:off x="838200" y="1519707"/>
            <a:ext cx="10515600" cy="4657256"/>
          </a:xfrm>
        </p:spPr>
        <p:txBody>
          <a:bodyPr>
            <a:normAutofit/>
          </a:bodyPr>
          <a:lstStyle/>
          <a:p>
            <a:pPr marL="514350" indent="-514350">
              <a:buAutoNum type="arabicPeriod" startAt="2"/>
            </a:pPr>
            <a:r>
              <a:rPr lang="en-US" dirty="0" smtClean="0">
                <a:latin typeface="+mj-lt"/>
              </a:rPr>
              <a:t>Transfers and Taxes</a:t>
            </a:r>
          </a:p>
          <a:p>
            <a:pPr marL="457200" lvl="1" indent="0">
              <a:buNone/>
            </a:pPr>
            <a:endParaRPr lang="en-US" dirty="0" smtClean="0">
              <a:latin typeface="Georgia" panose="02040502050405020303" pitchFamily="18" charset="0"/>
            </a:endParaRPr>
          </a:p>
          <a:p>
            <a:pPr marL="0" indent="0">
              <a:buNone/>
            </a:pPr>
            <a:endParaRPr lang="en-US" dirty="0" smtClean="0">
              <a:latin typeface="Georgia" panose="02040502050405020303" pitchFamily="18" charset="0"/>
            </a:endParaRPr>
          </a:p>
        </p:txBody>
      </p:sp>
      <p:graphicFrame>
        <p:nvGraphicFramePr>
          <p:cNvPr id="7" name="Chart 6"/>
          <p:cNvGraphicFramePr>
            <a:graphicFrameLocks/>
          </p:cNvGraphicFramePr>
          <p:nvPr>
            <p:extLst>
              <p:ext uri="{D42A27DB-BD31-4B8C-83A1-F6EECF244321}">
                <p14:modId xmlns:p14="http://schemas.microsoft.com/office/powerpoint/2010/main" val="1034436"/>
              </p:ext>
            </p:extLst>
          </p:nvPr>
        </p:nvGraphicFramePr>
        <p:xfrm>
          <a:off x="2236918" y="2025463"/>
          <a:ext cx="8129392" cy="450596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7752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eorgia" panose="02040502050405020303" pitchFamily="18" charset="0"/>
              </a:rPr>
              <a:t>Components of a FIM projection</a:t>
            </a:r>
            <a:endParaRPr lang="en-US" dirty="0">
              <a:latin typeface="Georgia" panose="02040502050405020303" pitchFamily="18" charset="0"/>
            </a:endParaRPr>
          </a:p>
        </p:txBody>
      </p:sp>
      <p:sp>
        <p:nvSpPr>
          <p:cNvPr id="3" name="Content Placeholder 2"/>
          <p:cNvSpPr>
            <a:spLocks noGrp="1"/>
          </p:cNvSpPr>
          <p:nvPr>
            <p:ph idx="1"/>
          </p:nvPr>
        </p:nvSpPr>
        <p:spPr>
          <a:xfrm>
            <a:off x="838200" y="1519707"/>
            <a:ext cx="10515600" cy="4657256"/>
          </a:xfrm>
        </p:spPr>
        <p:txBody>
          <a:bodyPr>
            <a:normAutofit/>
          </a:bodyPr>
          <a:lstStyle/>
          <a:p>
            <a:pPr marL="514350" indent="-514350">
              <a:buAutoNum type="arabicPeriod" startAt="3"/>
            </a:pPr>
            <a:r>
              <a:rPr lang="en-US" dirty="0" smtClean="0">
                <a:latin typeface="+mj-lt"/>
              </a:rPr>
              <a:t>GDP, consumption, and inflation</a:t>
            </a:r>
          </a:p>
          <a:p>
            <a:pPr marL="0" indent="0">
              <a:buNone/>
            </a:pPr>
            <a:r>
              <a:rPr lang="en-US" sz="2000" i="1" dirty="0" smtClean="0">
                <a:latin typeface="Georgia" panose="02040502050405020303" pitchFamily="18" charset="0"/>
              </a:rPr>
              <a:t>We only care about government spending and transfers relative to total output and consumption—i.e., we care whether they are outpacing or dragging on real growth. </a:t>
            </a:r>
          </a:p>
          <a:p>
            <a:pPr marL="0" indent="0">
              <a:buNone/>
            </a:pPr>
            <a:endParaRPr lang="en-US" sz="2400" i="1" dirty="0" smtClean="0">
              <a:latin typeface="Georgia" panose="02040502050405020303" pitchFamily="18" charset="0"/>
            </a:endParaRPr>
          </a:p>
          <a:p>
            <a:pPr marL="457200" lvl="1" indent="0">
              <a:buNone/>
            </a:pPr>
            <a:endParaRPr lang="en-US" dirty="0" smtClean="0">
              <a:latin typeface="Georgia" panose="02040502050405020303" pitchFamily="18" charset="0"/>
            </a:endParaRPr>
          </a:p>
          <a:p>
            <a:pPr marL="0" indent="0">
              <a:buNone/>
            </a:pPr>
            <a:endParaRPr lang="en-US" dirty="0" smtClean="0">
              <a:latin typeface="Georgia" panose="02040502050405020303" pitchFamily="18" charset="0"/>
            </a:endParaRPr>
          </a:p>
        </p:txBody>
      </p:sp>
      <p:graphicFrame>
        <p:nvGraphicFramePr>
          <p:cNvPr id="5" name="Chart 4"/>
          <p:cNvGraphicFramePr>
            <a:graphicFrameLocks/>
          </p:cNvGraphicFramePr>
          <p:nvPr>
            <p:extLst>
              <p:ext uri="{D42A27DB-BD31-4B8C-83A1-F6EECF244321}">
                <p14:modId xmlns:p14="http://schemas.microsoft.com/office/powerpoint/2010/main" val="1979709001"/>
              </p:ext>
            </p:extLst>
          </p:nvPr>
        </p:nvGraphicFramePr>
        <p:xfrm>
          <a:off x="2557444" y="2651953"/>
          <a:ext cx="7169486" cy="398887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07679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eorgia" panose="02040502050405020303" pitchFamily="18" charset="0"/>
              </a:rPr>
              <a:t>Components of a FIM projection</a:t>
            </a:r>
            <a:endParaRPr lang="en-US" dirty="0">
              <a:latin typeface="Georgia" panose="02040502050405020303" pitchFamily="18" charset="0"/>
            </a:endParaRPr>
          </a:p>
        </p:txBody>
      </p:sp>
      <p:sp>
        <p:nvSpPr>
          <p:cNvPr id="3" name="Content Placeholder 2"/>
          <p:cNvSpPr>
            <a:spLocks noGrp="1"/>
          </p:cNvSpPr>
          <p:nvPr>
            <p:ph idx="1"/>
          </p:nvPr>
        </p:nvSpPr>
        <p:spPr>
          <a:xfrm>
            <a:off x="838200" y="1519707"/>
            <a:ext cx="10515600" cy="4657256"/>
          </a:xfrm>
        </p:spPr>
        <p:txBody>
          <a:bodyPr>
            <a:normAutofit/>
          </a:bodyPr>
          <a:lstStyle/>
          <a:p>
            <a:pPr marL="514350" indent="-514350">
              <a:buAutoNum type="arabicPeriod" startAt="3"/>
            </a:pPr>
            <a:r>
              <a:rPr lang="en-US" dirty="0" smtClean="0">
                <a:latin typeface="+mj-lt"/>
              </a:rPr>
              <a:t>GDP, consumption, and inflation</a:t>
            </a:r>
          </a:p>
          <a:p>
            <a:pPr marL="0" indent="0">
              <a:buNone/>
            </a:pPr>
            <a:r>
              <a:rPr lang="en-US" sz="2000" i="1" dirty="0" smtClean="0">
                <a:latin typeface="Georgia" panose="02040502050405020303" pitchFamily="18" charset="0"/>
              </a:rPr>
              <a:t>We only care about government spending and transfers relative to total output and consumption—i.e., we care whether they are outpacing or dragging on real growth. </a:t>
            </a:r>
          </a:p>
          <a:p>
            <a:pPr marL="0" indent="0">
              <a:buNone/>
            </a:pPr>
            <a:endParaRPr lang="en-US" sz="2400" i="1" dirty="0" smtClean="0">
              <a:latin typeface="Georgia" panose="02040502050405020303" pitchFamily="18" charset="0"/>
            </a:endParaRPr>
          </a:p>
          <a:p>
            <a:pPr marL="457200" lvl="1" indent="0">
              <a:buNone/>
            </a:pPr>
            <a:endParaRPr lang="en-US" dirty="0" smtClean="0">
              <a:latin typeface="Georgia" panose="02040502050405020303" pitchFamily="18" charset="0"/>
            </a:endParaRPr>
          </a:p>
          <a:p>
            <a:pPr marL="0" indent="0">
              <a:buNone/>
            </a:pPr>
            <a:endParaRPr lang="en-US" dirty="0" smtClean="0">
              <a:latin typeface="Georgia" panose="02040502050405020303" pitchFamily="18" charset="0"/>
            </a:endParaRPr>
          </a:p>
        </p:txBody>
      </p:sp>
      <p:graphicFrame>
        <p:nvGraphicFramePr>
          <p:cNvPr id="6" name="Chart 5"/>
          <p:cNvGraphicFramePr>
            <a:graphicFrameLocks/>
          </p:cNvGraphicFramePr>
          <p:nvPr>
            <p:extLst>
              <p:ext uri="{D42A27DB-BD31-4B8C-83A1-F6EECF244321}">
                <p14:modId xmlns:p14="http://schemas.microsoft.com/office/powerpoint/2010/main" val="4270600926"/>
              </p:ext>
            </p:extLst>
          </p:nvPr>
        </p:nvGraphicFramePr>
        <p:xfrm>
          <a:off x="2247661" y="2845270"/>
          <a:ext cx="8885159" cy="383762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78128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eorgia" panose="02040502050405020303" pitchFamily="18" charset="0"/>
              </a:rPr>
              <a:t>Components of a FIM projection</a:t>
            </a:r>
            <a:endParaRPr lang="en-US" dirty="0">
              <a:latin typeface="Georgia" panose="02040502050405020303" pitchFamily="18" charset="0"/>
            </a:endParaRPr>
          </a:p>
        </p:txBody>
      </p:sp>
      <p:sp>
        <p:nvSpPr>
          <p:cNvPr id="3" name="Content Placeholder 2"/>
          <p:cNvSpPr>
            <a:spLocks noGrp="1"/>
          </p:cNvSpPr>
          <p:nvPr>
            <p:ph idx="1"/>
          </p:nvPr>
        </p:nvSpPr>
        <p:spPr>
          <a:xfrm>
            <a:off x="838200" y="1348740"/>
            <a:ext cx="10515600" cy="6069330"/>
          </a:xfrm>
        </p:spPr>
        <p:txBody>
          <a:bodyPr>
            <a:normAutofit/>
          </a:bodyPr>
          <a:lstStyle/>
          <a:p>
            <a:pPr marL="0" indent="0">
              <a:buNone/>
            </a:pPr>
            <a:r>
              <a:rPr lang="en-US" sz="2400" i="1" dirty="0" smtClean="0">
                <a:latin typeface="Georgia" panose="02040502050405020303" pitchFamily="18" charset="0"/>
              </a:rPr>
              <a:t>Adding it all up …</a:t>
            </a:r>
            <a:endParaRPr lang="en-US" sz="2400" i="1" dirty="0">
              <a:latin typeface="Georgia" panose="02040502050405020303" pitchFamily="18" charset="0"/>
            </a:endParaRPr>
          </a:p>
          <a:p>
            <a:pPr marL="0" indent="0">
              <a:buNone/>
            </a:pPr>
            <a:r>
              <a:rPr lang="en-US" sz="1800" dirty="0" smtClean="0">
                <a:latin typeface="Georgia" panose="02040502050405020303" pitchFamily="18" charset="0"/>
              </a:rPr>
              <a:t>FIM</a:t>
            </a:r>
            <a:r>
              <a:rPr lang="en-US" sz="1800" baseline="-25000" dirty="0" smtClean="0">
                <a:latin typeface="Georgia" panose="02040502050405020303" pitchFamily="18" charset="0"/>
              </a:rPr>
              <a:t> </a:t>
            </a:r>
            <a:r>
              <a:rPr lang="en-US" sz="1800" baseline="-25000" dirty="0" err="1" smtClean="0">
                <a:latin typeface="Georgia" panose="02040502050405020303" pitchFamily="18" charset="0"/>
              </a:rPr>
              <a:t>t+n</a:t>
            </a:r>
            <a:r>
              <a:rPr lang="en-US" sz="1800" baseline="-25000" dirty="0" smtClean="0">
                <a:latin typeface="Georgia" panose="02040502050405020303" pitchFamily="18" charset="0"/>
              </a:rPr>
              <a:t>   </a:t>
            </a:r>
            <a:r>
              <a:rPr lang="en-US" sz="1800" dirty="0" smtClean="0">
                <a:latin typeface="Georgia" panose="02040502050405020303" pitchFamily="18" charset="0"/>
              </a:rPr>
              <a:t>= (</a:t>
            </a:r>
            <a:r>
              <a:rPr lang="el-GR" sz="1800" dirty="0" smtClean="0">
                <a:latin typeface="Georgia" panose="02040502050405020303" pitchFamily="18" charset="0"/>
              </a:rPr>
              <a:t>Δ</a:t>
            </a:r>
            <a:r>
              <a:rPr lang="en-US" sz="1800" dirty="0" smtClean="0">
                <a:latin typeface="Georgia" panose="02040502050405020303" pitchFamily="18" charset="0"/>
              </a:rPr>
              <a:t> Real “G”)</a:t>
            </a:r>
            <a:r>
              <a:rPr lang="en-US" sz="1800" baseline="-25000" dirty="0" smtClean="0">
                <a:latin typeface="Georgia" panose="02040502050405020303" pitchFamily="18" charset="0"/>
              </a:rPr>
              <a:t> </a:t>
            </a:r>
            <a:r>
              <a:rPr lang="en-US" sz="1800" baseline="-25000" dirty="0" err="1">
                <a:latin typeface="Georgia" panose="02040502050405020303" pitchFamily="18" charset="0"/>
              </a:rPr>
              <a:t>t+n</a:t>
            </a:r>
            <a:r>
              <a:rPr lang="en-US" sz="1800" dirty="0" smtClean="0">
                <a:latin typeface="Georgia" panose="02040502050405020303" pitchFamily="18" charset="0"/>
              </a:rPr>
              <a:t> * (“G” as % of GDP)</a:t>
            </a:r>
            <a:r>
              <a:rPr lang="en-US" sz="1800" baseline="-25000" dirty="0">
                <a:latin typeface="Georgia" panose="02040502050405020303" pitchFamily="18" charset="0"/>
              </a:rPr>
              <a:t> </a:t>
            </a:r>
            <a:r>
              <a:rPr lang="en-US" sz="1800" baseline="-25000" dirty="0" err="1" smtClean="0">
                <a:latin typeface="Georgia" panose="02040502050405020303" pitchFamily="18" charset="0"/>
              </a:rPr>
              <a:t>t+n</a:t>
            </a:r>
            <a:r>
              <a:rPr lang="en-US" sz="1800" baseline="-25000" dirty="0">
                <a:latin typeface="Georgia" panose="02040502050405020303" pitchFamily="18" charset="0"/>
              </a:rPr>
              <a:t> </a:t>
            </a:r>
            <a:r>
              <a:rPr lang="en-US" sz="1800" dirty="0" smtClean="0">
                <a:latin typeface="Georgia" panose="02040502050405020303" pitchFamily="18" charset="0"/>
              </a:rPr>
              <a:t>+ (</a:t>
            </a:r>
            <a:r>
              <a:rPr lang="el-GR" sz="1800" dirty="0">
                <a:latin typeface="Georgia" panose="02040502050405020303" pitchFamily="18" charset="0"/>
              </a:rPr>
              <a:t>Δ </a:t>
            </a:r>
            <a:r>
              <a:rPr lang="en-US" sz="1800" dirty="0" smtClean="0">
                <a:latin typeface="Georgia" panose="02040502050405020303" pitchFamily="18" charset="0"/>
              </a:rPr>
              <a:t>Real “C”)</a:t>
            </a:r>
            <a:r>
              <a:rPr lang="en-US" sz="1800" baseline="-25000" dirty="0" smtClean="0">
                <a:latin typeface="Georgia" panose="02040502050405020303" pitchFamily="18" charset="0"/>
              </a:rPr>
              <a:t> </a:t>
            </a:r>
            <a:r>
              <a:rPr lang="en-US" sz="1800" baseline="-25000" dirty="0" err="1" smtClean="0">
                <a:latin typeface="Georgia" panose="02040502050405020303" pitchFamily="18" charset="0"/>
              </a:rPr>
              <a:t>t+n</a:t>
            </a:r>
            <a:r>
              <a:rPr lang="en-US" sz="1800" dirty="0" smtClean="0">
                <a:latin typeface="Georgia" panose="02040502050405020303" pitchFamily="18" charset="0"/>
              </a:rPr>
              <a:t> </a:t>
            </a:r>
            <a:r>
              <a:rPr lang="en-US" sz="1800" dirty="0">
                <a:latin typeface="Georgia" panose="02040502050405020303" pitchFamily="18" charset="0"/>
              </a:rPr>
              <a:t>* </a:t>
            </a:r>
            <a:r>
              <a:rPr lang="en-US" sz="1800" dirty="0" smtClean="0">
                <a:latin typeface="Georgia" panose="02040502050405020303" pitchFamily="18" charset="0"/>
              </a:rPr>
              <a:t>(MPC’s) * (“C” </a:t>
            </a:r>
            <a:r>
              <a:rPr lang="en-US" sz="1800" dirty="0">
                <a:latin typeface="Georgia" panose="02040502050405020303" pitchFamily="18" charset="0"/>
              </a:rPr>
              <a:t>as % of GDP)</a:t>
            </a:r>
            <a:r>
              <a:rPr lang="en-US" sz="1800" baseline="-25000" dirty="0">
                <a:latin typeface="Georgia" panose="02040502050405020303" pitchFamily="18" charset="0"/>
              </a:rPr>
              <a:t> </a:t>
            </a:r>
            <a:r>
              <a:rPr lang="en-US" sz="1800" baseline="-25000" dirty="0" err="1" smtClean="0">
                <a:latin typeface="Georgia" panose="02040502050405020303" pitchFamily="18" charset="0"/>
              </a:rPr>
              <a:t>t+n</a:t>
            </a:r>
            <a:endParaRPr lang="en-US" sz="1800" dirty="0" smtClean="0">
              <a:latin typeface="Georgia" panose="02040502050405020303" pitchFamily="18" charset="0"/>
            </a:endParaRPr>
          </a:p>
        </p:txBody>
      </p:sp>
      <p:graphicFrame>
        <p:nvGraphicFramePr>
          <p:cNvPr id="10" name="Chart 9"/>
          <p:cNvGraphicFramePr>
            <a:graphicFrameLocks/>
          </p:cNvGraphicFramePr>
          <p:nvPr>
            <p:extLst>
              <p:ext uri="{D42A27DB-BD31-4B8C-83A1-F6EECF244321}">
                <p14:modId xmlns:p14="http://schemas.microsoft.com/office/powerpoint/2010/main" val="2405020139"/>
              </p:ext>
            </p:extLst>
          </p:nvPr>
        </p:nvGraphicFramePr>
        <p:xfrm>
          <a:off x="1623060" y="2331403"/>
          <a:ext cx="9041130" cy="419512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41859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eorgia" panose="02040502050405020303" pitchFamily="18" charset="0"/>
              </a:rPr>
              <a:t>Components of a FIM projection</a:t>
            </a:r>
            <a:endParaRPr lang="en-US" dirty="0">
              <a:latin typeface="Georgia" panose="02040502050405020303" pitchFamily="18" charset="0"/>
            </a:endParaRPr>
          </a:p>
        </p:txBody>
      </p:sp>
      <p:sp>
        <p:nvSpPr>
          <p:cNvPr id="3" name="Content Placeholder 2"/>
          <p:cNvSpPr>
            <a:spLocks noGrp="1"/>
          </p:cNvSpPr>
          <p:nvPr>
            <p:ph idx="1"/>
          </p:nvPr>
        </p:nvSpPr>
        <p:spPr>
          <a:xfrm>
            <a:off x="838200" y="1348740"/>
            <a:ext cx="10515600" cy="6069330"/>
          </a:xfrm>
        </p:spPr>
        <p:txBody>
          <a:bodyPr>
            <a:normAutofit/>
          </a:bodyPr>
          <a:lstStyle/>
          <a:p>
            <a:pPr marL="0" indent="0">
              <a:buNone/>
            </a:pPr>
            <a:r>
              <a:rPr lang="en-US" sz="2400" i="1" dirty="0" smtClean="0">
                <a:latin typeface="Georgia" panose="02040502050405020303" pitchFamily="18" charset="0"/>
              </a:rPr>
              <a:t>Adding it all up …</a:t>
            </a:r>
            <a:endParaRPr lang="en-US" sz="2400" i="1" dirty="0">
              <a:latin typeface="Georgia" panose="02040502050405020303" pitchFamily="18" charset="0"/>
            </a:endParaRPr>
          </a:p>
        </p:txBody>
      </p:sp>
      <p:graphicFrame>
        <p:nvGraphicFramePr>
          <p:cNvPr id="12" name="Chart 11"/>
          <p:cNvGraphicFramePr>
            <a:graphicFrameLocks/>
          </p:cNvGraphicFramePr>
          <p:nvPr>
            <p:extLst>
              <p:ext uri="{D42A27DB-BD31-4B8C-83A1-F6EECF244321}">
                <p14:modId xmlns:p14="http://schemas.microsoft.com/office/powerpoint/2010/main" val="3082972474"/>
              </p:ext>
            </p:extLst>
          </p:nvPr>
        </p:nvGraphicFramePr>
        <p:xfrm>
          <a:off x="1655444" y="1771650"/>
          <a:ext cx="10037445" cy="490347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262955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A9F3DB0CD4D844B918872BCED9B9CF9" ma:contentTypeVersion="12" ma:contentTypeDescription="Create a new document." ma:contentTypeScope="" ma:versionID="61f75d9b13a46a58fd2456a565edcb9c">
  <xsd:schema xmlns:xsd="http://www.w3.org/2001/XMLSchema" xmlns:xs="http://www.w3.org/2001/XMLSchema" xmlns:p="http://schemas.microsoft.com/office/2006/metadata/properties" xmlns:ns2="cac5d118-ba7b-4807-b700-df6f95cfff50" xmlns:ns3="66951ee6-cd93-49c7-9437-e871b2a117d6" targetNamespace="http://schemas.microsoft.com/office/2006/metadata/properties" ma:root="true" ma:fieldsID="d86870d415110e2c98f3a885b29630d1" ns2:_="" ns3:_="">
    <xsd:import namespace="cac5d118-ba7b-4807-b700-df6f95cfff50"/>
    <xsd:import namespace="66951ee6-cd93-49c7-9437-e871b2a117d6"/>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ac5d118-ba7b-4807-b700-df6f95cfff5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6951ee6-cd93-49c7-9437-e871b2a117d6"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669B07E-13D4-4C29-83B2-51D387DCB0D9}">
  <ds:schemaRefs>
    <ds:schemaRef ds:uri="http://schemas.microsoft.com/office/infopath/2007/PartnerControls"/>
    <ds:schemaRef ds:uri="http://purl.org/dc/elements/1.1/"/>
    <ds:schemaRef ds:uri="http://purl.org/dc/terms/"/>
    <ds:schemaRef ds:uri="http://schemas.microsoft.com/office/2006/documentManagement/types"/>
    <ds:schemaRef ds:uri="http://purl.org/dc/dcmitype/"/>
    <ds:schemaRef ds:uri="http://www.w3.org/XML/1998/namespace"/>
    <ds:schemaRef ds:uri="http://schemas.openxmlformats.org/package/2006/metadata/core-properties"/>
    <ds:schemaRef ds:uri="66951ee6-cd93-49c7-9437-e871b2a117d6"/>
    <ds:schemaRef ds:uri="cac5d118-ba7b-4807-b700-df6f95cfff50"/>
    <ds:schemaRef ds:uri="http://schemas.microsoft.com/office/2006/metadata/properties"/>
  </ds:schemaRefs>
</ds:datastoreItem>
</file>

<file path=customXml/itemProps2.xml><?xml version="1.0" encoding="utf-8"?>
<ds:datastoreItem xmlns:ds="http://schemas.openxmlformats.org/officeDocument/2006/customXml" ds:itemID="{2C6EA5C4-E582-48F4-9D92-B6CEC7410076}">
  <ds:schemaRefs>
    <ds:schemaRef ds:uri="http://schemas.microsoft.com/sharepoint/v3/contenttype/forms"/>
  </ds:schemaRefs>
</ds:datastoreItem>
</file>

<file path=customXml/itemProps3.xml><?xml version="1.0" encoding="utf-8"?>
<ds:datastoreItem xmlns:ds="http://schemas.openxmlformats.org/officeDocument/2006/customXml" ds:itemID="{9446F1BF-2C3A-4C32-92B4-9AEAF5BB5D60}"/>
</file>

<file path=docProps/app.xml><?xml version="1.0" encoding="utf-8"?>
<Properties xmlns="http://schemas.openxmlformats.org/officeDocument/2006/extended-properties" xmlns:vt="http://schemas.openxmlformats.org/officeDocument/2006/docPropsVTypes">
  <TotalTime>1420</TotalTime>
  <Words>895</Words>
  <Application>Microsoft Office PowerPoint</Application>
  <PresentationFormat>Widescreen</PresentationFormat>
  <Paragraphs>105</Paragraphs>
  <Slides>13</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Georgia</vt:lpstr>
      <vt:lpstr>Helvetica</vt:lpstr>
      <vt:lpstr>Wingdings</vt:lpstr>
      <vt:lpstr>Office Theme</vt:lpstr>
      <vt:lpstr>Projecting Fiscal Impact on Growth </vt:lpstr>
      <vt:lpstr>What’s the FIM? Why would we want to project it? </vt:lpstr>
      <vt:lpstr>Components of a FIM projection</vt:lpstr>
      <vt:lpstr>Components of a FIM projection</vt:lpstr>
      <vt:lpstr>Components of a FIM projection</vt:lpstr>
      <vt:lpstr>Components of a FIM projection</vt:lpstr>
      <vt:lpstr>Components of a FIM projection</vt:lpstr>
      <vt:lpstr>Components of a FIM projection</vt:lpstr>
      <vt:lpstr>Components of a FIM projection</vt:lpstr>
      <vt:lpstr>What are the remaining effects from the TCJA?</vt:lpstr>
      <vt:lpstr>Outstanding questions/challenges </vt:lpstr>
      <vt:lpstr>Macroeconomic Advisors’ forecast</vt:lpstr>
      <vt:lpstr>Thought exercise: additional tariffs on $500b of goods from Canada and China</vt:lpstr>
    </vt:vector>
  </TitlesOfParts>
  <Company>The Brookings Institution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Projecting Fiscal Impact on Growth</dc:title>
  <dc:creator>Sage Belz</dc:creator>
  <cp:lastModifiedBy>Sage Belz</cp:lastModifiedBy>
  <cp:revision>16</cp:revision>
  <dcterms:created xsi:type="dcterms:W3CDTF">2018-09-18T16:14:14Z</dcterms:created>
  <dcterms:modified xsi:type="dcterms:W3CDTF">2018-11-09T21:10:18Z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0x010100FA9F3DB0CD4D844B918872BCED9B9CF9</vt:lpwstr>
  </property>
  <property fmtid="{D5CDD505-2E9C-101B-9397-08002B2CF9AE}" pid="3" name="Order">
    <vt:r8>100</vt:r8>
  </property>
</Properties>
</file>