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\\fpfesc01\files\common\Hutchins\Projects\FiscalDash\Fiscal%20Barometer.xlsm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 b="0">
                <a:latin typeface="Georgia" panose="02040502050405020303" pitchFamily="18" charset="0"/>
              </a:defRPr>
            </a:pPr>
            <a:r>
              <a:rPr lang="en-US" sz="1200" b="0">
                <a:latin typeface="Georgia" panose="02040502050405020303" pitchFamily="18" charset="0"/>
              </a:rPr>
              <a:t>Monthly Change in State &amp; Local Employment</a:t>
            </a:r>
          </a:p>
        </c:rich>
      </c:tx>
      <c:layout>
        <c:manualLayout>
          <c:xMode val="edge"/>
          <c:yMode val="edge"/>
          <c:x val="1.7407879954062929E-3"/>
          <c:y val="2.6829859042709868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641347245337345"/>
          <c:y val="0.21574059492563427"/>
          <c:w val="0.8690860579513654"/>
          <c:h val="0.61077121609798779"/>
        </c:manualLayout>
      </c:layout>
      <c:barChart>
        <c:barDir val="col"/>
        <c:grouping val="stacked"/>
        <c:varyColors val="0"/>
        <c:ser>
          <c:idx val="0"/>
          <c:order val="0"/>
          <c:tx>
            <c:v>Monthly Change</c:v>
          </c:tx>
          <c:spPr>
            <a:solidFill>
              <a:srgbClr val="B9CDE5"/>
            </a:solidFill>
            <a:ln w="38100">
              <a:noFill/>
              <a:miter lim="800000"/>
            </a:ln>
          </c:spPr>
          <c:invertIfNegative val="0"/>
          <c:cat>
            <c:numRef>
              <c:f>'Change in Employment'!$B$7:$B$200</c:f>
              <c:numCache>
                <c:formatCode>mmm"-"yyyy</c:formatCode>
                <c:ptCount val="194"/>
                <c:pt idx="0">
                  <c:v>39752</c:v>
                </c:pt>
                <c:pt idx="1">
                  <c:v>39782</c:v>
                </c:pt>
                <c:pt idx="2">
                  <c:v>39813</c:v>
                </c:pt>
                <c:pt idx="3">
                  <c:v>39844</c:v>
                </c:pt>
                <c:pt idx="4">
                  <c:v>39872</c:v>
                </c:pt>
                <c:pt idx="5">
                  <c:v>39903</c:v>
                </c:pt>
                <c:pt idx="6">
                  <c:v>39933</c:v>
                </c:pt>
                <c:pt idx="7">
                  <c:v>39964</c:v>
                </c:pt>
                <c:pt idx="8">
                  <c:v>39994</c:v>
                </c:pt>
                <c:pt idx="9">
                  <c:v>40025</c:v>
                </c:pt>
                <c:pt idx="10">
                  <c:v>40056</c:v>
                </c:pt>
                <c:pt idx="11">
                  <c:v>40086</c:v>
                </c:pt>
                <c:pt idx="12">
                  <c:v>40117</c:v>
                </c:pt>
                <c:pt idx="13">
                  <c:v>40147</c:v>
                </c:pt>
                <c:pt idx="14">
                  <c:v>40178</c:v>
                </c:pt>
                <c:pt idx="15">
                  <c:v>40209</c:v>
                </c:pt>
                <c:pt idx="16">
                  <c:v>40237</c:v>
                </c:pt>
                <c:pt idx="17">
                  <c:v>40268</c:v>
                </c:pt>
                <c:pt idx="18">
                  <c:v>40298</c:v>
                </c:pt>
                <c:pt idx="19">
                  <c:v>40329</c:v>
                </c:pt>
                <c:pt idx="20">
                  <c:v>40359</c:v>
                </c:pt>
                <c:pt idx="21">
                  <c:v>40390</c:v>
                </c:pt>
                <c:pt idx="22">
                  <c:v>40421</c:v>
                </c:pt>
                <c:pt idx="23">
                  <c:v>40451</c:v>
                </c:pt>
                <c:pt idx="24">
                  <c:v>40482</c:v>
                </c:pt>
                <c:pt idx="25">
                  <c:v>40512</c:v>
                </c:pt>
                <c:pt idx="26">
                  <c:v>40543</c:v>
                </c:pt>
                <c:pt idx="27">
                  <c:v>40574</c:v>
                </c:pt>
                <c:pt idx="28">
                  <c:v>40602</c:v>
                </c:pt>
                <c:pt idx="29">
                  <c:v>40633</c:v>
                </c:pt>
                <c:pt idx="30">
                  <c:v>40663</c:v>
                </c:pt>
                <c:pt idx="31">
                  <c:v>40694</c:v>
                </c:pt>
                <c:pt idx="32">
                  <c:v>40724</c:v>
                </c:pt>
                <c:pt idx="33">
                  <c:v>40755</c:v>
                </c:pt>
                <c:pt idx="34">
                  <c:v>40786</c:v>
                </c:pt>
                <c:pt idx="35">
                  <c:v>40816</c:v>
                </c:pt>
                <c:pt idx="36">
                  <c:v>40847</c:v>
                </c:pt>
                <c:pt idx="37">
                  <c:v>40877</c:v>
                </c:pt>
                <c:pt idx="38">
                  <c:v>40908</c:v>
                </c:pt>
                <c:pt idx="39">
                  <c:v>40939</c:v>
                </c:pt>
                <c:pt idx="40">
                  <c:v>40968</c:v>
                </c:pt>
                <c:pt idx="41">
                  <c:v>40999</c:v>
                </c:pt>
                <c:pt idx="42">
                  <c:v>41029</c:v>
                </c:pt>
                <c:pt idx="43">
                  <c:v>41060</c:v>
                </c:pt>
                <c:pt idx="44">
                  <c:v>41090</c:v>
                </c:pt>
                <c:pt idx="45">
                  <c:v>41121</c:v>
                </c:pt>
                <c:pt idx="46">
                  <c:v>41152</c:v>
                </c:pt>
                <c:pt idx="47">
                  <c:v>41182</c:v>
                </c:pt>
                <c:pt idx="48">
                  <c:v>41213</c:v>
                </c:pt>
                <c:pt idx="49">
                  <c:v>41243</c:v>
                </c:pt>
                <c:pt idx="50">
                  <c:v>41274</c:v>
                </c:pt>
                <c:pt idx="51">
                  <c:v>41305</c:v>
                </c:pt>
                <c:pt idx="52">
                  <c:v>41333</c:v>
                </c:pt>
                <c:pt idx="53">
                  <c:v>41364</c:v>
                </c:pt>
                <c:pt idx="54">
                  <c:v>41394</c:v>
                </c:pt>
                <c:pt idx="55">
                  <c:v>41425</c:v>
                </c:pt>
                <c:pt idx="56">
                  <c:v>41455</c:v>
                </c:pt>
                <c:pt idx="57">
                  <c:v>41486</c:v>
                </c:pt>
                <c:pt idx="58">
                  <c:v>41517</c:v>
                </c:pt>
                <c:pt idx="59">
                  <c:v>41547</c:v>
                </c:pt>
                <c:pt idx="60">
                  <c:v>41578</c:v>
                </c:pt>
                <c:pt idx="61">
                  <c:v>41608</c:v>
                </c:pt>
                <c:pt idx="62">
                  <c:v>41639</c:v>
                </c:pt>
                <c:pt idx="63">
                  <c:v>41670</c:v>
                </c:pt>
                <c:pt idx="64">
                  <c:v>41698</c:v>
                </c:pt>
                <c:pt idx="65">
                  <c:v>41729</c:v>
                </c:pt>
                <c:pt idx="66">
                  <c:v>41759</c:v>
                </c:pt>
                <c:pt idx="67">
                  <c:v>41790</c:v>
                </c:pt>
                <c:pt idx="68">
                  <c:v>41820</c:v>
                </c:pt>
                <c:pt idx="69">
                  <c:v>41851</c:v>
                </c:pt>
                <c:pt idx="70">
                  <c:v>41882</c:v>
                </c:pt>
                <c:pt idx="71">
                  <c:v>41912</c:v>
                </c:pt>
              </c:numCache>
            </c:numRef>
          </c:cat>
          <c:val>
            <c:numRef>
              <c:f>'Change in Employment'!$I$7:$I$200</c:f>
              <c:numCache>
                <c:formatCode>0</c:formatCode>
                <c:ptCount val="194"/>
                <c:pt idx="0">
                  <c:v>0</c:v>
                </c:pt>
                <c:pt idx="1">
                  <c:v>5000</c:v>
                </c:pt>
                <c:pt idx="2">
                  <c:v>-1000</c:v>
                </c:pt>
                <c:pt idx="3">
                  <c:v>12000</c:v>
                </c:pt>
                <c:pt idx="4">
                  <c:v>-12000</c:v>
                </c:pt>
                <c:pt idx="5">
                  <c:v>-18000</c:v>
                </c:pt>
                <c:pt idx="6">
                  <c:v>-8000</c:v>
                </c:pt>
                <c:pt idx="7">
                  <c:v>2000</c:v>
                </c:pt>
                <c:pt idx="8">
                  <c:v>5000</c:v>
                </c:pt>
                <c:pt idx="9">
                  <c:v>-67000</c:v>
                </c:pt>
                <c:pt idx="10">
                  <c:v>17000</c:v>
                </c:pt>
                <c:pt idx="11">
                  <c:v>-87000</c:v>
                </c:pt>
                <c:pt idx="12">
                  <c:v>56000</c:v>
                </c:pt>
                <c:pt idx="13">
                  <c:v>10000</c:v>
                </c:pt>
                <c:pt idx="14">
                  <c:v>-40000</c:v>
                </c:pt>
                <c:pt idx="15">
                  <c:v>-31000</c:v>
                </c:pt>
                <c:pt idx="16">
                  <c:v>-23000</c:v>
                </c:pt>
                <c:pt idx="17">
                  <c:v>-8000</c:v>
                </c:pt>
                <c:pt idx="18">
                  <c:v>-5000</c:v>
                </c:pt>
                <c:pt idx="19">
                  <c:v>-7000</c:v>
                </c:pt>
                <c:pt idx="20">
                  <c:v>-10000</c:v>
                </c:pt>
                <c:pt idx="21">
                  <c:v>-42000</c:v>
                </c:pt>
                <c:pt idx="22">
                  <c:v>-50000</c:v>
                </c:pt>
                <c:pt idx="23">
                  <c:v>-88000</c:v>
                </c:pt>
                <c:pt idx="24">
                  <c:v>45000</c:v>
                </c:pt>
                <c:pt idx="25">
                  <c:v>-12000</c:v>
                </c:pt>
                <c:pt idx="26">
                  <c:v>-27000</c:v>
                </c:pt>
                <c:pt idx="27">
                  <c:v>-6000</c:v>
                </c:pt>
                <c:pt idx="28">
                  <c:v>-56000</c:v>
                </c:pt>
                <c:pt idx="29">
                  <c:v>-20000</c:v>
                </c:pt>
                <c:pt idx="30">
                  <c:v>6000</c:v>
                </c:pt>
                <c:pt idx="31">
                  <c:v>-64000</c:v>
                </c:pt>
                <c:pt idx="32">
                  <c:v>44000</c:v>
                </c:pt>
                <c:pt idx="33">
                  <c:v>-114000</c:v>
                </c:pt>
                <c:pt idx="34">
                  <c:v>5000</c:v>
                </c:pt>
                <c:pt idx="35">
                  <c:v>-41000</c:v>
                </c:pt>
                <c:pt idx="36">
                  <c:v>3000</c:v>
                </c:pt>
                <c:pt idx="37">
                  <c:v>-21000</c:v>
                </c:pt>
                <c:pt idx="38">
                  <c:v>-22000</c:v>
                </c:pt>
                <c:pt idx="39">
                  <c:v>2000</c:v>
                </c:pt>
                <c:pt idx="40">
                  <c:v>4000</c:v>
                </c:pt>
                <c:pt idx="41">
                  <c:v>-2000</c:v>
                </c:pt>
                <c:pt idx="42">
                  <c:v>-6000</c:v>
                </c:pt>
                <c:pt idx="43">
                  <c:v>-20000</c:v>
                </c:pt>
                <c:pt idx="44">
                  <c:v>14000</c:v>
                </c:pt>
                <c:pt idx="45">
                  <c:v>-2000</c:v>
                </c:pt>
                <c:pt idx="46">
                  <c:v>9000</c:v>
                </c:pt>
                <c:pt idx="47">
                  <c:v>2000</c:v>
                </c:pt>
                <c:pt idx="48">
                  <c:v>-32000</c:v>
                </c:pt>
                <c:pt idx="49">
                  <c:v>-3000</c:v>
                </c:pt>
                <c:pt idx="50">
                  <c:v>1000</c:v>
                </c:pt>
                <c:pt idx="51">
                  <c:v>-17000</c:v>
                </c:pt>
                <c:pt idx="52">
                  <c:v>16000</c:v>
                </c:pt>
                <c:pt idx="53">
                  <c:v>-2000</c:v>
                </c:pt>
                <c:pt idx="54">
                  <c:v>13000</c:v>
                </c:pt>
                <c:pt idx="55">
                  <c:v>0</c:v>
                </c:pt>
                <c:pt idx="56">
                  <c:v>1000</c:v>
                </c:pt>
                <c:pt idx="57">
                  <c:v>-10000</c:v>
                </c:pt>
                <c:pt idx="58">
                  <c:v>29000</c:v>
                </c:pt>
                <c:pt idx="59">
                  <c:v>16000</c:v>
                </c:pt>
                <c:pt idx="60">
                  <c:v>2000</c:v>
                </c:pt>
                <c:pt idx="61">
                  <c:v>-5000</c:v>
                </c:pt>
                <c:pt idx="62">
                  <c:v>1000</c:v>
                </c:pt>
                <c:pt idx="63">
                  <c:v>-7000</c:v>
                </c:pt>
                <c:pt idx="64">
                  <c:v>24000</c:v>
                </c:pt>
                <c:pt idx="65">
                  <c:v>8000</c:v>
                </c:pt>
                <c:pt idx="66">
                  <c:v>26000</c:v>
                </c:pt>
                <c:pt idx="67">
                  <c:v>2000</c:v>
                </c:pt>
                <c:pt idx="68">
                  <c:v>4000</c:v>
                </c:pt>
                <c:pt idx="69">
                  <c:v>6000</c:v>
                </c:pt>
                <c:pt idx="70">
                  <c:v>5000</c:v>
                </c:pt>
                <c:pt idx="71">
                  <c:v>14000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axId val="40071552"/>
        <c:axId val="40087936"/>
      </c:barChart>
      <c:lineChart>
        <c:grouping val="standard"/>
        <c:varyColors val="0"/>
        <c:ser>
          <c:idx val="2"/>
          <c:order val="1"/>
          <c:tx>
            <c:v>3-Month Moving Average</c:v>
          </c:tx>
          <c:spPr>
            <a:ln w="38100" cap="sq">
              <a:solidFill>
                <a:srgbClr val="1F497D"/>
              </a:solidFill>
              <a:miter lim="800000"/>
            </a:ln>
          </c:spPr>
          <c:marker>
            <c:symbol val="none"/>
          </c:marker>
          <c:cat>
            <c:numRef>
              <c:f>'Change in Employment'!$B$7:$B$200</c:f>
              <c:numCache>
                <c:formatCode>mmm"-"yyyy</c:formatCode>
                <c:ptCount val="194"/>
                <c:pt idx="0">
                  <c:v>39752</c:v>
                </c:pt>
                <c:pt idx="1">
                  <c:v>39782</c:v>
                </c:pt>
                <c:pt idx="2">
                  <c:v>39813</c:v>
                </c:pt>
                <c:pt idx="3">
                  <c:v>39844</c:v>
                </c:pt>
                <c:pt idx="4">
                  <c:v>39872</c:v>
                </c:pt>
                <c:pt idx="5">
                  <c:v>39903</c:v>
                </c:pt>
                <c:pt idx="6">
                  <c:v>39933</c:v>
                </c:pt>
                <c:pt idx="7">
                  <c:v>39964</c:v>
                </c:pt>
                <c:pt idx="8">
                  <c:v>39994</c:v>
                </c:pt>
                <c:pt idx="9">
                  <c:v>40025</c:v>
                </c:pt>
                <c:pt idx="10">
                  <c:v>40056</c:v>
                </c:pt>
                <c:pt idx="11">
                  <c:v>40086</c:v>
                </c:pt>
                <c:pt idx="12">
                  <c:v>40117</c:v>
                </c:pt>
                <c:pt idx="13">
                  <c:v>40147</c:v>
                </c:pt>
                <c:pt idx="14">
                  <c:v>40178</c:v>
                </c:pt>
                <c:pt idx="15">
                  <c:v>40209</c:v>
                </c:pt>
                <c:pt idx="16">
                  <c:v>40237</c:v>
                </c:pt>
                <c:pt idx="17">
                  <c:v>40268</c:v>
                </c:pt>
                <c:pt idx="18">
                  <c:v>40298</c:v>
                </c:pt>
                <c:pt idx="19">
                  <c:v>40329</c:v>
                </c:pt>
                <c:pt idx="20">
                  <c:v>40359</c:v>
                </c:pt>
                <c:pt idx="21">
                  <c:v>40390</c:v>
                </c:pt>
                <c:pt idx="22">
                  <c:v>40421</c:v>
                </c:pt>
                <c:pt idx="23">
                  <c:v>40451</c:v>
                </c:pt>
                <c:pt idx="24">
                  <c:v>40482</c:v>
                </c:pt>
                <c:pt idx="25">
                  <c:v>40512</c:v>
                </c:pt>
                <c:pt idx="26">
                  <c:v>40543</c:v>
                </c:pt>
                <c:pt idx="27">
                  <c:v>40574</c:v>
                </c:pt>
                <c:pt idx="28">
                  <c:v>40602</c:v>
                </c:pt>
                <c:pt idx="29">
                  <c:v>40633</c:v>
                </c:pt>
                <c:pt idx="30">
                  <c:v>40663</c:v>
                </c:pt>
                <c:pt idx="31">
                  <c:v>40694</c:v>
                </c:pt>
                <c:pt idx="32">
                  <c:v>40724</c:v>
                </c:pt>
                <c:pt idx="33">
                  <c:v>40755</c:v>
                </c:pt>
                <c:pt idx="34">
                  <c:v>40786</c:v>
                </c:pt>
                <c:pt idx="35">
                  <c:v>40816</c:v>
                </c:pt>
                <c:pt idx="36">
                  <c:v>40847</c:v>
                </c:pt>
                <c:pt idx="37">
                  <c:v>40877</c:v>
                </c:pt>
                <c:pt idx="38">
                  <c:v>40908</c:v>
                </c:pt>
                <c:pt idx="39">
                  <c:v>40939</c:v>
                </c:pt>
                <c:pt idx="40">
                  <c:v>40968</c:v>
                </c:pt>
                <c:pt idx="41">
                  <c:v>40999</c:v>
                </c:pt>
                <c:pt idx="42">
                  <c:v>41029</c:v>
                </c:pt>
                <c:pt idx="43">
                  <c:v>41060</c:v>
                </c:pt>
                <c:pt idx="44">
                  <c:v>41090</c:v>
                </c:pt>
                <c:pt idx="45">
                  <c:v>41121</c:v>
                </c:pt>
                <c:pt idx="46">
                  <c:v>41152</c:v>
                </c:pt>
                <c:pt idx="47">
                  <c:v>41182</c:v>
                </c:pt>
                <c:pt idx="48">
                  <c:v>41213</c:v>
                </c:pt>
                <c:pt idx="49">
                  <c:v>41243</c:v>
                </c:pt>
                <c:pt idx="50">
                  <c:v>41274</c:v>
                </c:pt>
                <c:pt idx="51">
                  <c:v>41305</c:v>
                </c:pt>
                <c:pt idx="52">
                  <c:v>41333</c:v>
                </c:pt>
                <c:pt idx="53">
                  <c:v>41364</c:v>
                </c:pt>
                <c:pt idx="54">
                  <c:v>41394</c:v>
                </c:pt>
                <c:pt idx="55">
                  <c:v>41425</c:v>
                </c:pt>
                <c:pt idx="56">
                  <c:v>41455</c:v>
                </c:pt>
                <c:pt idx="57">
                  <c:v>41486</c:v>
                </c:pt>
                <c:pt idx="58">
                  <c:v>41517</c:v>
                </c:pt>
                <c:pt idx="59">
                  <c:v>41547</c:v>
                </c:pt>
                <c:pt idx="60">
                  <c:v>41578</c:v>
                </c:pt>
                <c:pt idx="61">
                  <c:v>41608</c:v>
                </c:pt>
                <c:pt idx="62">
                  <c:v>41639</c:v>
                </c:pt>
                <c:pt idx="63">
                  <c:v>41670</c:v>
                </c:pt>
                <c:pt idx="64">
                  <c:v>41698</c:v>
                </c:pt>
                <c:pt idx="65">
                  <c:v>41729</c:v>
                </c:pt>
                <c:pt idx="66">
                  <c:v>41759</c:v>
                </c:pt>
                <c:pt idx="67">
                  <c:v>41790</c:v>
                </c:pt>
                <c:pt idx="68">
                  <c:v>41820</c:v>
                </c:pt>
                <c:pt idx="69">
                  <c:v>41851</c:v>
                </c:pt>
                <c:pt idx="70">
                  <c:v>41882</c:v>
                </c:pt>
                <c:pt idx="71">
                  <c:v>41912</c:v>
                </c:pt>
              </c:numCache>
            </c:numRef>
          </c:cat>
          <c:val>
            <c:numRef>
              <c:f>'Change in Employment'!$J$7:$J$200</c:f>
              <c:numCache>
                <c:formatCode>0</c:formatCode>
                <c:ptCount val="1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5333.333333333333</c:v>
                </c:pt>
                <c:pt idx="4">
                  <c:v>-333.33333333333331</c:v>
                </c:pt>
                <c:pt idx="5">
                  <c:v>-6000</c:v>
                </c:pt>
                <c:pt idx="6">
                  <c:v>-12666.666666666666</c:v>
                </c:pt>
                <c:pt idx="7">
                  <c:v>-8000</c:v>
                </c:pt>
                <c:pt idx="8">
                  <c:v>-333.33333333333331</c:v>
                </c:pt>
                <c:pt idx="9">
                  <c:v>-20000</c:v>
                </c:pt>
                <c:pt idx="10">
                  <c:v>-15000</c:v>
                </c:pt>
                <c:pt idx="11">
                  <c:v>-45666.666666666664</c:v>
                </c:pt>
                <c:pt idx="12">
                  <c:v>-4666.666666666667</c:v>
                </c:pt>
                <c:pt idx="13">
                  <c:v>-7000</c:v>
                </c:pt>
                <c:pt idx="14">
                  <c:v>8666.6666666666661</c:v>
                </c:pt>
                <c:pt idx="15">
                  <c:v>-20333.333333333332</c:v>
                </c:pt>
                <c:pt idx="16">
                  <c:v>-31333.333333333332</c:v>
                </c:pt>
                <c:pt idx="17">
                  <c:v>-20666.666666666668</c:v>
                </c:pt>
                <c:pt idx="18">
                  <c:v>-12000</c:v>
                </c:pt>
                <c:pt idx="19">
                  <c:v>-6666.666666666667</c:v>
                </c:pt>
                <c:pt idx="20">
                  <c:v>-7333.333333333333</c:v>
                </c:pt>
                <c:pt idx="21">
                  <c:v>-19666.666666666668</c:v>
                </c:pt>
                <c:pt idx="22">
                  <c:v>-34000</c:v>
                </c:pt>
                <c:pt idx="23">
                  <c:v>-60000</c:v>
                </c:pt>
                <c:pt idx="24">
                  <c:v>-31000</c:v>
                </c:pt>
                <c:pt idx="25">
                  <c:v>-18333.333333333332</c:v>
                </c:pt>
                <c:pt idx="26">
                  <c:v>2000</c:v>
                </c:pt>
                <c:pt idx="27">
                  <c:v>-15000</c:v>
                </c:pt>
                <c:pt idx="28">
                  <c:v>-29666.666666666668</c:v>
                </c:pt>
                <c:pt idx="29">
                  <c:v>-27333.333333333332</c:v>
                </c:pt>
                <c:pt idx="30">
                  <c:v>-23333.333333333332</c:v>
                </c:pt>
                <c:pt idx="31">
                  <c:v>-26000</c:v>
                </c:pt>
                <c:pt idx="32">
                  <c:v>-4666.666666666667</c:v>
                </c:pt>
                <c:pt idx="33">
                  <c:v>-44666.666666666664</c:v>
                </c:pt>
                <c:pt idx="34">
                  <c:v>-21666.666666666668</c:v>
                </c:pt>
                <c:pt idx="35">
                  <c:v>-50000</c:v>
                </c:pt>
                <c:pt idx="36">
                  <c:v>-11000</c:v>
                </c:pt>
                <c:pt idx="37">
                  <c:v>-19666.666666666668</c:v>
                </c:pt>
                <c:pt idx="38">
                  <c:v>-13333.333333333334</c:v>
                </c:pt>
                <c:pt idx="39">
                  <c:v>-13666.666666666666</c:v>
                </c:pt>
                <c:pt idx="40">
                  <c:v>-5333.333333333333</c:v>
                </c:pt>
                <c:pt idx="41">
                  <c:v>1333.3333333333333</c:v>
                </c:pt>
                <c:pt idx="42">
                  <c:v>-1333.3333333333333</c:v>
                </c:pt>
                <c:pt idx="43">
                  <c:v>-9333.3333333333339</c:v>
                </c:pt>
                <c:pt idx="44">
                  <c:v>-4000</c:v>
                </c:pt>
                <c:pt idx="45">
                  <c:v>-2666.6666666666665</c:v>
                </c:pt>
                <c:pt idx="46">
                  <c:v>7000</c:v>
                </c:pt>
                <c:pt idx="47">
                  <c:v>3000</c:v>
                </c:pt>
                <c:pt idx="48">
                  <c:v>-7000</c:v>
                </c:pt>
                <c:pt idx="49">
                  <c:v>-11000</c:v>
                </c:pt>
                <c:pt idx="50">
                  <c:v>-11333.333333333334</c:v>
                </c:pt>
                <c:pt idx="51">
                  <c:v>-6333.333333333333</c:v>
                </c:pt>
                <c:pt idx="52">
                  <c:v>0</c:v>
                </c:pt>
                <c:pt idx="53">
                  <c:v>-1000</c:v>
                </c:pt>
                <c:pt idx="54">
                  <c:v>9000</c:v>
                </c:pt>
                <c:pt idx="55">
                  <c:v>3666.6666666666665</c:v>
                </c:pt>
                <c:pt idx="56">
                  <c:v>4666.666666666667</c:v>
                </c:pt>
                <c:pt idx="57">
                  <c:v>-3000</c:v>
                </c:pt>
                <c:pt idx="58">
                  <c:v>6666.666666666667</c:v>
                </c:pt>
                <c:pt idx="59">
                  <c:v>11666.666666666666</c:v>
                </c:pt>
                <c:pt idx="60">
                  <c:v>15666.666666666666</c:v>
                </c:pt>
                <c:pt idx="61">
                  <c:v>4333.333333333333</c:v>
                </c:pt>
                <c:pt idx="62">
                  <c:v>-666.66666666666663</c:v>
                </c:pt>
                <c:pt idx="63">
                  <c:v>-3666.6666666666665</c:v>
                </c:pt>
                <c:pt idx="64">
                  <c:v>6000</c:v>
                </c:pt>
                <c:pt idx="65">
                  <c:v>8333.3333333333339</c:v>
                </c:pt>
                <c:pt idx="66">
                  <c:v>19333.333333333332</c:v>
                </c:pt>
                <c:pt idx="67">
                  <c:v>12000</c:v>
                </c:pt>
                <c:pt idx="68">
                  <c:v>10666.666666666666</c:v>
                </c:pt>
                <c:pt idx="69">
                  <c:v>4000</c:v>
                </c:pt>
                <c:pt idx="70">
                  <c:v>5000</c:v>
                </c:pt>
                <c:pt idx="71">
                  <c:v>8333.3333333333339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071552"/>
        <c:axId val="40087936"/>
      </c:lineChart>
      <c:dateAx>
        <c:axId val="40071552"/>
        <c:scaling>
          <c:orientation val="minMax"/>
          <c:min val="39904"/>
        </c:scaling>
        <c:delete val="0"/>
        <c:axPos val="b"/>
        <c:numFmt formatCode="yyyy" sourceLinked="0"/>
        <c:majorTickMark val="out"/>
        <c:minorTickMark val="none"/>
        <c:tickLblPos val="low"/>
        <c:crossAx val="40087936"/>
        <c:crosses val="autoZero"/>
        <c:auto val="1"/>
        <c:lblOffset val="100"/>
        <c:baseTimeUnit val="months"/>
        <c:majorUnit val="1"/>
        <c:majorTimeUnit val="years"/>
      </c:dateAx>
      <c:valAx>
        <c:axId val="40087936"/>
        <c:scaling>
          <c:orientation val="minMax"/>
          <c:max val="100000"/>
          <c:min val="-100000"/>
        </c:scaling>
        <c:delete val="0"/>
        <c:axPos val="l"/>
        <c:majorGridlines>
          <c:spPr>
            <a:ln>
              <a:solidFill>
                <a:sysClr val="windowText" lastClr="000000">
                  <a:alpha val="30000"/>
                </a:sysClr>
              </a:solidFill>
              <a:prstDash val="dash"/>
            </a:ln>
          </c:spPr>
        </c:majorGridlines>
        <c:numFmt formatCode="#,##0" sourceLinked="0"/>
        <c:majorTickMark val="none"/>
        <c:minorTickMark val="none"/>
        <c:tickLblPos val="nextTo"/>
        <c:crossAx val="40071552"/>
        <c:crosses val="autoZero"/>
        <c:crossBetween val="between"/>
        <c:majorUnit val="50000"/>
      </c:valAx>
    </c:plotArea>
    <c:legend>
      <c:legendPos val="b"/>
      <c:layout>
        <c:manualLayout>
          <c:xMode val="edge"/>
          <c:yMode val="edge"/>
          <c:x val="0.14858515478285872"/>
          <c:y val="0.13061242344706911"/>
          <c:w val="0.77768208661417326"/>
          <c:h val="7.2694298629338003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9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0.905</cdr:y>
    </cdr:from>
    <cdr:to>
      <cdr:x>0.36826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2068839"/>
          <a:ext cx="2017060" cy="2171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900">
              <a:latin typeface="Arial" panose="020B0604020202020204" pitchFamily="34" charset="0"/>
              <a:cs typeface="Arial" panose="020B0604020202020204" pitchFamily="34" charset="0"/>
            </a:rPr>
            <a:t>Source: BLS; seasonally adjusted</a:t>
          </a:r>
        </a:p>
      </cdr:txBody>
    </cdr:sp>
  </cdr:relSizeAnchor>
  <cdr:relSizeAnchor xmlns:cdr="http://schemas.openxmlformats.org/drawingml/2006/chartDrawing">
    <cdr:from>
      <cdr:x>0.00343</cdr:x>
      <cdr:y>0.07614</cdr:y>
    </cdr:from>
    <cdr:to>
      <cdr:x>0.46351</cdr:x>
      <cdr:y>0.16769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17183" y="174064"/>
          <a:ext cx="2304147" cy="2092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0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>
              <a:latin typeface="Arial" panose="020B0604020202020204" pitchFamily="34" charset="0"/>
              <a:cs typeface="Arial" panose="020B0604020202020204" pitchFamily="34" charset="0"/>
            </a:rPr>
            <a:t>  Number of Jobs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5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2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4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4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4BE1-E3B9-457F-963E-EDF59E4CEF99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C6AF-3535-4457-B697-B6ED4B928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okings.edu/~/media/Multimedia/Interactives/2014/FiscalBarometer/csv/jobs_stateFinal.csv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049998" y="2286000"/>
          <a:ext cx="5044004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hlinkClick r:id="rId3"/>
          </p:cNvPr>
          <p:cNvSpPr/>
          <p:nvPr/>
        </p:nvSpPr>
        <p:spPr>
          <a:xfrm>
            <a:off x="304800" y="49530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CSV FILE 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1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rookings Palette">
    <a:dk1>
      <a:sysClr val="windowText" lastClr="000000"/>
    </a:dk1>
    <a:lt1>
      <a:sysClr val="window" lastClr="FFFFFF"/>
    </a:lt1>
    <a:dk2>
      <a:srgbClr val="053769"/>
    </a:dk2>
    <a:lt2>
      <a:srgbClr val="D4C4A1"/>
    </a:lt2>
    <a:accent1>
      <a:srgbClr val="4F81BD"/>
    </a:accent1>
    <a:accent2>
      <a:srgbClr val="BB1813"/>
    </a:accent2>
    <a:accent3>
      <a:srgbClr val="91B571"/>
    </a:accent3>
    <a:accent4>
      <a:srgbClr val="CCCCCC"/>
    </a:accent4>
    <a:accent5>
      <a:srgbClr val="A4C7F2"/>
    </a:accent5>
    <a:accent6>
      <a:srgbClr val="4A8FDE"/>
    </a:accent6>
    <a:hlink>
      <a:srgbClr val="BDBDBD"/>
    </a:hlink>
    <a:folHlink>
      <a:srgbClr val="999999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9F3DB0CD4D844B918872BCED9B9CF9" ma:contentTypeVersion="8" ma:contentTypeDescription="Create a new document." ma:contentTypeScope="" ma:versionID="f39872d7210670f8e28df64f3b8e6b7c">
  <xsd:schema xmlns:xsd="http://www.w3.org/2001/XMLSchema" xmlns:xs="http://www.w3.org/2001/XMLSchema" xmlns:p="http://schemas.microsoft.com/office/2006/metadata/properties" xmlns:ns2="cac5d118-ba7b-4807-b700-df6f95cfff50" xmlns:ns3="66951ee6-cd93-49c7-9437-e871b2a117d6" targetNamespace="http://schemas.microsoft.com/office/2006/metadata/properties" ma:root="true" ma:fieldsID="5b3c5ef4a382acc6fb2d72c08859bf8f" ns2:_="" ns3:_="">
    <xsd:import namespace="cac5d118-ba7b-4807-b700-df6f95cfff50"/>
    <xsd:import namespace="66951ee6-cd93-49c7-9437-e871b2a11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5d118-ba7b-4807-b700-df6f95cfff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51ee6-cd93-49c7-9437-e871b2a117d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812D4C-5892-44E3-B16F-F36C14B0EBCC}"/>
</file>

<file path=customXml/itemProps2.xml><?xml version="1.0" encoding="utf-8"?>
<ds:datastoreItem xmlns:ds="http://schemas.openxmlformats.org/officeDocument/2006/customXml" ds:itemID="{46878728-CF87-4985-9C4C-F22F8124788F}"/>
</file>

<file path=customXml/itemProps3.xml><?xml version="1.0" encoding="utf-8"?>
<ds:datastoreItem xmlns:ds="http://schemas.openxmlformats.org/officeDocument/2006/customXml" ds:itemID="{8793C809-9702-4807-8249-8D6239D43885}"/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Brookings Institution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Parker</dc:creator>
  <cp:lastModifiedBy>Emily Parker</cp:lastModifiedBy>
  <cp:revision>6</cp:revision>
  <dcterms:created xsi:type="dcterms:W3CDTF">2014-10-24T13:19:50Z</dcterms:created>
  <dcterms:modified xsi:type="dcterms:W3CDTF">2014-10-24T18:34:51Z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0x010100FA9F3DB0CD4D844B918872BCED9B9CF9</vt:lpwstr>
  </property>
  <property fmtid="{D5CDD505-2E9C-101B-9397-08002B2CF9AE}" pid="3" name="Order">
    <vt:r8>100</vt:r8>
  </property>
</Properties>
</file>