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2" r:id="rId4"/>
    <p:sldId id="263" r:id="rId5"/>
    <p:sldId id="265" r:id="rId6"/>
    <p:sldId id="267" r:id="rId7"/>
    <p:sldId id="269" r:id="rId8"/>
    <p:sldId id="268" r:id="rId9"/>
    <p:sldId id="271" r:id="rId10"/>
    <p:sldId id="266" r:id="rId11"/>
    <p:sldId id="270" r:id="rId12"/>
    <p:sldId id="260" r:id="rId13"/>
    <p:sldId id="272"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102" d="100"/>
          <a:sy n="102" d="100"/>
        </p:scale>
        <p:origin x="168"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A3FC2-E0B8-4318-8CBB-09CC178451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1D366F-C9DC-488A-BCD4-CFC376513D3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4C2348-CBD0-45F2-AA41-FB679B768C37}"/>
              </a:ext>
            </a:extLst>
          </p:cNvPr>
          <p:cNvSpPr>
            <a:spLocks noGrp="1"/>
          </p:cNvSpPr>
          <p:nvPr>
            <p:ph type="dt" sz="half" idx="10"/>
          </p:nvPr>
        </p:nvSpPr>
        <p:spPr/>
        <p:txBody>
          <a:bodyPr/>
          <a:lstStyle/>
          <a:p>
            <a:fld id="{8D9860EA-052F-4DAA-B036-08EB62B0E8AF}" type="datetimeFigureOut">
              <a:rPr lang="en-US" smtClean="0"/>
              <a:t>10/19/2020</a:t>
            </a:fld>
            <a:endParaRPr lang="en-US"/>
          </a:p>
        </p:txBody>
      </p:sp>
      <p:sp>
        <p:nvSpPr>
          <p:cNvPr id="5" name="Footer Placeholder 4">
            <a:extLst>
              <a:ext uri="{FF2B5EF4-FFF2-40B4-BE49-F238E27FC236}">
                <a16:creationId xmlns:a16="http://schemas.microsoft.com/office/drawing/2014/main" id="{3D7AC6CB-CEF2-451A-AE3E-3684061C6F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11C445-5D23-4392-B38A-165D4C118936}"/>
              </a:ext>
            </a:extLst>
          </p:cNvPr>
          <p:cNvSpPr>
            <a:spLocks noGrp="1"/>
          </p:cNvSpPr>
          <p:nvPr>
            <p:ph type="sldNum" sz="quarter" idx="12"/>
          </p:nvPr>
        </p:nvSpPr>
        <p:spPr/>
        <p:txBody>
          <a:bodyPr/>
          <a:lstStyle/>
          <a:p>
            <a:fld id="{0AA89E1D-B6C0-4217-B610-822B5F8FA6CC}" type="slidenum">
              <a:rPr lang="en-US" smtClean="0"/>
              <a:t>‹#›</a:t>
            </a:fld>
            <a:endParaRPr lang="en-US"/>
          </a:p>
        </p:txBody>
      </p:sp>
    </p:spTree>
    <p:extLst>
      <p:ext uri="{BB962C8B-B14F-4D97-AF65-F5344CB8AC3E}">
        <p14:creationId xmlns:p14="http://schemas.microsoft.com/office/powerpoint/2010/main" val="1901059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E9E8F-4AC5-4472-B477-893AEA2D3B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DBDE8DB-FFF8-434D-B960-D646F36F2F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DB17A50-8528-470F-942D-0E84498B7580}"/>
              </a:ext>
            </a:extLst>
          </p:cNvPr>
          <p:cNvSpPr>
            <a:spLocks noGrp="1"/>
          </p:cNvSpPr>
          <p:nvPr>
            <p:ph type="dt" sz="half" idx="10"/>
          </p:nvPr>
        </p:nvSpPr>
        <p:spPr/>
        <p:txBody>
          <a:bodyPr/>
          <a:lstStyle/>
          <a:p>
            <a:fld id="{8D9860EA-052F-4DAA-B036-08EB62B0E8AF}" type="datetimeFigureOut">
              <a:rPr lang="en-US" smtClean="0"/>
              <a:t>10/19/2020</a:t>
            </a:fld>
            <a:endParaRPr lang="en-US"/>
          </a:p>
        </p:txBody>
      </p:sp>
      <p:sp>
        <p:nvSpPr>
          <p:cNvPr id="5" name="Footer Placeholder 4">
            <a:extLst>
              <a:ext uri="{FF2B5EF4-FFF2-40B4-BE49-F238E27FC236}">
                <a16:creationId xmlns:a16="http://schemas.microsoft.com/office/drawing/2014/main" id="{D08323AB-92A3-4356-AA09-7693545C87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B1E0C5-5B8F-4F5B-A0B2-25F3AAB6828A}"/>
              </a:ext>
            </a:extLst>
          </p:cNvPr>
          <p:cNvSpPr>
            <a:spLocks noGrp="1"/>
          </p:cNvSpPr>
          <p:nvPr>
            <p:ph type="sldNum" sz="quarter" idx="12"/>
          </p:nvPr>
        </p:nvSpPr>
        <p:spPr/>
        <p:txBody>
          <a:bodyPr/>
          <a:lstStyle/>
          <a:p>
            <a:fld id="{0AA89E1D-B6C0-4217-B610-822B5F8FA6CC}" type="slidenum">
              <a:rPr lang="en-US" smtClean="0"/>
              <a:t>‹#›</a:t>
            </a:fld>
            <a:endParaRPr lang="en-US"/>
          </a:p>
        </p:txBody>
      </p:sp>
    </p:spTree>
    <p:extLst>
      <p:ext uri="{BB962C8B-B14F-4D97-AF65-F5344CB8AC3E}">
        <p14:creationId xmlns:p14="http://schemas.microsoft.com/office/powerpoint/2010/main" val="9452640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00309A-2159-48AC-8141-295C1D2DAA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4D6150-7E88-4C1E-AD20-E2614A25C2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B549C8-366F-41DA-92EC-B1B393BD29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9860EA-052F-4DAA-B036-08EB62B0E8AF}" type="datetimeFigureOut">
              <a:rPr lang="en-US" smtClean="0"/>
              <a:t>10/19/2020</a:t>
            </a:fld>
            <a:endParaRPr lang="en-US"/>
          </a:p>
        </p:txBody>
      </p:sp>
      <p:sp>
        <p:nvSpPr>
          <p:cNvPr id="5" name="Footer Placeholder 4">
            <a:extLst>
              <a:ext uri="{FF2B5EF4-FFF2-40B4-BE49-F238E27FC236}">
                <a16:creationId xmlns:a16="http://schemas.microsoft.com/office/drawing/2014/main" id="{B6FB47BA-FC9A-42F7-85FE-4C2D8026AA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C6C99A7-7F4B-4450-AB23-9F3F970D36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A89E1D-B6C0-4217-B610-822B5F8FA6CC}" type="slidenum">
              <a:rPr lang="en-US" smtClean="0"/>
              <a:t>‹#›</a:t>
            </a:fld>
            <a:endParaRPr lang="en-US"/>
          </a:p>
        </p:txBody>
      </p:sp>
    </p:spTree>
    <p:extLst>
      <p:ext uri="{BB962C8B-B14F-4D97-AF65-F5344CB8AC3E}">
        <p14:creationId xmlns:p14="http://schemas.microsoft.com/office/powerpoint/2010/main" val="4039065379"/>
      </p:ext>
    </p:extLst>
  </p:cSld>
  <p:clrMap bg1="lt1" tx1="dk1" bg2="lt2" tx2="dk2" accent1="accent1" accent2="accent2" accent3="accent3" accent4="accent4" accent5="accent5" accent6="accent6" hlink="hlink" folHlink="folHlink"/>
  <p:sldLayoutIdLst>
    <p:sldLayoutId id="2147483650" r:id="rId1"/>
    <p:sldLayoutId id="2147483649"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www.brookings.edu/research/what-could-additional-fiscal-policy-do-for-the-economy-in-the-next-three-years/"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E99AD-762B-4440-AC50-343E2D83D2AE}"/>
              </a:ext>
            </a:extLst>
          </p:cNvPr>
          <p:cNvSpPr>
            <a:spLocks noGrp="1"/>
          </p:cNvSpPr>
          <p:nvPr>
            <p:ph type="ctrTitle"/>
          </p:nvPr>
        </p:nvSpPr>
        <p:spPr>
          <a:xfrm>
            <a:off x="1627695" y="603889"/>
            <a:ext cx="9144000" cy="2387600"/>
          </a:xfrm>
        </p:spPr>
        <p:txBody>
          <a:bodyPr>
            <a:normAutofit fontScale="90000"/>
          </a:bodyPr>
          <a:lstStyle/>
          <a:p>
            <a:r>
              <a:rPr lang="en-US" sz="4400" dirty="0">
                <a:solidFill>
                  <a:srgbClr val="0070C0"/>
                </a:solidFill>
              </a:rPr>
              <a:t>The Hutchins Center Fiscal Impact Measure and the Near-Term Outlook for Fiscal Policy</a:t>
            </a:r>
            <a:br>
              <a:rPr lang="en-US" dirty="0">
                <a:solidFill>
                  <a:srgbClr val="0070C0"/>
                </a:solidFill>
              </a:rPr>
            </a:br>
            <a:endParaRPr lang="en-US" dirty="0">
              <a:solidFill>
                <a:srgbClr val="0070C0"/>
              </a:solidFill>
            </a:endParaRPr>
          </a:p>
        </p:txBody>
      </p:sp>
      <p:sp>
        <p:nvSpPr>
          <p:cNvPr id="3" name="Subtitle 2">
            <a:extLst>
              <a:ext uri="{FF2B5EF4-FFF2-40B4-BE49-F238E27FC236}">
                <a16:creationId xmlns:a16="http://schemas.microsoft.com/office/drawing/2014/main" id="{C9F857CD-EE48-4850-9E1E-AFA3B44D9ED3}"/>
              </a:ext>
            </a:extLst>
          </p:cNvPr>
          <p:cNvSpPr>
            <a:spLocks noGrp="1"/>
          </p:cNvSpPr>
          <p:nvPr>
            <p:ph type="subTitle" idx="1"/>
          </p:nvPr>
        </p:nvSpPr>
        <p:spPr>
          <a:xfrm>
            <a:off x="1410878" y="4224207"/>
            <a:ext cx="9144000" cy="1655762"/>
          </a:xfrm>
        </p:spPr>
        <p:txBody>
          <a:bodyPr>
            <a:normAutofit fontScale="77500" lnSpcReduction="20000"/>
          </a:bodyPr>
          <a:lstStyle/>
          <a:p>
            <a:r>
              <a:rPr lang="en-US" dirty="0">
                <a:solidFill>
                  <a:srgbClr val="0070C0"/>
                </a:solidFill>
              </a:rPr>
              <a:t>Louise Sheiner</a:t>
            </a:r>
          </a:p>
          <a:p>
            <a:r>
              <a:rPr lang="en-US" dirty="0">
                <a:solidFill>
                  <a:srgbClr val="0070C0"/>
                </a:solidFill>
              </a:rPr>
              <a:t>The Hutchins Center on Fiscal and Monetary Policy</a:t>
            </a:r>
          </a:p>
          <a:p>
            <a:r>
              <a:rPr lang="en-US" dirty="0">
                <a:solidFill>
                  <a:srgbClr val="0070C0"/>
                </a:solidFill>
              </a:rPr>
              <a:t>The Brookings Institution</a:t>
            </a:r>
          </a:p>
          <a:p>
            <a:endParaRPr lang="en-US" dirty="0">
              <a:solidFill>
                <a:srgbClr val="0070C0"/>
              </a:solidFill>
            </a:endParaRPr>
          </a:p>
          <a:p>
            <a:r>
              <a:rPr lang="en-US" dirty="0">
                <a:solidFill>
                  <a:srgbClr val="0070C0"/>
                </a:solidFill>
              </a:rPr>
              <a:t>October 2020</a:t>
            </a:r>
          </a:p>
        </p:txBody>
      </p:sp>
    </p:spTree>
    <p:extLst>
      <p:ext uri="{BB962C8B-B14F-4D97-AF65-F5344CB8AC3E}">
        <p14:creationId xmlns:p14="http://schemas.microsoft.com/office/powerpoint/2010/main" val="2045673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1E55DE7-742A-4DE9-B182-D99DBBFCC832}"/>
              </a:ext>
            </a:extLst>
          </p:cNvPr>
          <p:cNvSpPr>
            <a:spLocks noGrp="1"/>
          </p:cNvSpPr>
          <p:nvPr>
            <p:ph type="title"/>
          </p:nvPr>
        </p:nvSpPr>
        <p:spPr>
          <a:xfrm>
            <a:off x="594360" y="680720"/>
            <a:ext cx="10439400" cy="1260793"/>
          </a:xfrm>
        </p:spPr>
        <p:txBody>
          <a:bodyPr>
            <a:normAutofit fontScale="90000"/>
          </a:bodyPr>
          <a:lstStyle/>
          <a:p>
            <a:pPr algn="ctr"/>
            <a:r>
              <a:rPr lang="en-US" sz="4000" b="1" dirty="0">
                <a:solidFill>
                  <a:srgbClr val="0070C0"/>
                </a:solidFill>
              </a:rPr>
              <a:t>Using FIM-Like Calculation to Assess Benefits of Additional Fiscal Stimulus</a:t>
            </a:r>
            <a:br>
              <a:rPr lang="en-US" sz="4000" b="1" dirty="0">
                <a:solidFill>
                  <a:srgbClr val="0070C0"/>
                </a:solidFill>
              </a:rPr>
            </a:br>
            <a:br>
              <a:rPr lang="en-US" dirty="0">
                <a:solidFill>
                  <a:srgbClr val="0070C0"/>
                </a:solidFill>
              </a:rPr>
            </a:br>
            <a:endParaRPr lang="en-US" sz="2700" dirty="0">
              <a:solidFill>
                <a:srgbClr val="0070C0"/>
              </a:solidFill>
            </a:endParaRPr>
          </a:p>
        </p:txBody>
      </p:sp>
      <p:sp>
        <p:nvSpPr>
          <p:cNvPr id="5" name="Content Placeholder 4">
            <a:extLst>
              <a:ext uri="{FF2B5EF4-FFF2-40B4-BE49-F238E27FC236}">
                <a16:creationId xmlns:a16="http://schemas.microsoft.com/office/drawing/2014/main" id="{6BE94C85-40C1-45CA-8539-8E02A34F1DA1}"/>
              </a:ext>
            </a:extLst>
          </p:cNvPr>
          <p:cNvSpPr>
            <a:spLocks noGrp="1"/>
          </p:cNvSpPr>
          <p:nvPr>
            <p:ph idx="1"/>
          </p:nvPr>
        </p:nvSpPr>
        <p:spPr>
          <a:xfrm>
            <a:off x="369518" y="1791222"/>
            <a:ext cx="10984282" cy="5147741"/>
          </a:xfrm>
        </p:spPr>
        <p:txBody>
          <a:bodyPr>
            <a:normAutofit fontScale="92500" lnSpcReduction="20000"/>
          </a:bodyPr>
          <a:lstStyle/>
          <a:p>
            <a:pPr marL="0" indent="0">
              <a:buNone/>
            </a:pPr>
            <a:r>
              <a:rPr lang="en-US" dirty="0"/>
              <a:t>Based on recent work with Wendy Edelberg (</a:t>
            </a:r>
            <a:r>
              <a:rPr lang="en-US" dirty="0">
                <a:hlinkClick r:id="rId2"/>
              </a:rPr>
              <a:t>www.brookings.edu/research/what-could-additional-fiscal-policy-do-for-the-economy-in-the-next-three-years/</a:t>
            </a:r>
            <a:r>
              <a:rPr lang="en-US" dirty="0"/>
              <a:t>)</a:t>
            </a:r>
          </a:p>
          <a:p>
            <a:pPr marL="0" indent="0">
              <a:buNone/>
            </a:pPr>
            <a:r>
              <a:rPr lang="en-US" dirty="0"/>
              <a:t>Assessed the likely impact on GDP of an illustrative stimulus package</a:t>
            </a:r>
          </a:p>
          <a:p>
            <a:pPr marL="0" indent="0">
              <a:buNone/>
            </a:pPr>
            <a:r>
              <a:rPr lang="en-US" dirty="0"/>
              <a:t>Illustrative package totaled $2 trillion in spending, with $400 b each in:</a:t>
            </a:r>
          </a:p>
          <a:p>
            <a:pPr marL="457200" lvl="1" indent="0">
              <a:buNone/>
            </a:pPr>
            <a:r>
              <a:rPr lang="en-US" dirty="0"/>
              <a:t>Rebate checks</a:t>
            </a:r>
          </a:p>
          <a:p>
            <a:pPr marL="457200" lvl="1" indent="0">
              <a:buNone/>
            </a:pPr>
            <a:r>
              <a:rPr lang="en-US" dirty="0"/>
              <a:t>Additional UI ($300 per week for 12 months)</a:t>
            </a:r>
          </a:p>
          <a:p>
            <a:pPr marL="457200" lvl="1" indent="0">
              <a:buNone/>
            </a:pPr>
            <a:r>
              <a:rPr lang="en-US" dirty="0"/>
              <a:t>PPP</a:t>
            </a:r>
          </a:p>
          <a:p>
            <a:pPr marL="457200" lvl="1" indent="0">
              <a:buNone/>
            </a:pPr>
            <a:r>
              <a:rPr lang="en-US" dirty="0"/>
              <a:t>Aid to S&amp;L Governments</a:t>
            </a:r>
          </a:p>
          <a:p>
            <a:pPr marL="457200" lvl="1" indent="0">
              <a:buNone/>
            </a:pPr>
            <a:r>
              <a:rPr lang="en-US" dirty="0"/>
              <a:t>Money for public health, higher education, airlines. </a:t>
            </a:r>
          </a:p>
          <a:p>
            <a:pPr marL="0" indent="0">
              <a:buNone/>
            </a:pPr>
            <a:r>
              <a:rPr lang="en-US" dirty="0"/>
              <a:t>Similar MPCs to ones I showed for the FIM for recent legislation. </a:t>
            </a:r>
          </a:p>
          <a:p>
            <a:pPr marL="0" indent="0">
              <a:buNone/>
            </a:pPr>
            <a:r>
              <a:rPr lang="en-US" dirty="0"/>
              <a:t>Different from the FIM in that it </a:t>
            </a:r>
            <a:r>
              <a:rPr lang="en-US" u="sng" dirty="0"/>
              <a:t>includes multipliers </a:t>
            </a:r>
            <a:r>
              <a:rPr lang="en-US" dirty="0"/>
              <a:t>so as to capture total effect on GDP. </a:t>
            </a:r>
          </a:p>
          <a:p>
            <a:pPr marL="0" indent="0">
              <a:buNone/>
            </a:pPr>
            <a:r>
              <a:rPr lang="en-US" dirty="0"/>
              <a:t>Multipliers based on CBO but somewhat lower because of social distancing. </a:t>
            </a:r>
          </a:p>
          <a:p>
            <a:pPr marL="457200" lvl="1" indent="0">
              <a:buNone/>
            </a:pPr>
            <a:endParaRPr lang="en-US" dirty="0"/>
          </a:p>
          <a:p>
            <a:pPr marL="0" indent="0">
              <a:buNone/>
            </a:pPr>
            <a:endParaRPr lang="en-US" dirty="0"/>
          </a:p>
        </p:txBody>
      </p:sp>
    </p:spTree>
    <p:extLst>
      <p:ext uri="{BB962C8B-B14F-4D97-AF65-F5344CB8AC3E}">
        <p14:creationId xmlns:p14="http://schemas.microsoft.com/office/powerpoint/2010/main" val="1271782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15087-BFF5-46F3-AD8B-451C81E40675}"/>
              </a:ext>
            </a:extLst>
          </p:cNvPr>
          <p:cNvSpPr>
            <a:spLocks noGrp="1"/>
          </p:cNvSpPr>
          <p:nvPr>
            <p:ph type="title"/>
          </p:nvPr>
        </p:nvSpPr>
        <p:spPr>
          <a:xfrm>
            <a:off x="648629" y="105262"/>
            <a:ext cx="10515600" cy="1198115"/>
          </a:xfrm>
        </p:spPr>
        <p:txBody>
          <a:bodyPr>
            <a:normAutofit fontScale="90000"/>
          </a:bodyPr>
          <a:lstStyle/>
          <a:p>
            <a:pPr algn="ctr"/>
            <a:br>
              <a:rPr lang="en-US" dirty="0">
                <a:solidFill>
                  <a:srgbClr val="0070C0"/>
                </a:solidFill>
              </a:rPr>
            </a:br>
            <a:r>
              <a:rPr lang="en-US" dirty="0">
                <a:solidFill>
                  <a:srgbClr val="0070C0"/>
                </a:solidFill>
              </a:rPr>
              <a:t>With package, back to baseline by end of 2021; without it, CBO projects decade-long recovery</a:t>
            </a:r>
          </a:p>
        </p:txBody>
      </p:sp>
      <p:sp>
        <p:nvSpPr>
          <p:cNvPr id="3" name="Content Placeholder 2">
            <a:extLst>
              <a:ext uri="{FF2B5EF4-FFF2-40B4-BE49-F238E27FC236}">
                <a16:creationId xmlns:a16="http://schemas.microsoft.com/office/drawing/2014/main" id="{1790A373-58EA-48C5-A1E9-7E6AF75325A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26CFCBD-29EF-4941-B8C3-DD68AFCA63DB}"/>
              </a:ext>
            </a:extLst>
          </p:cNvPr>
          <p:cNvPicPr>
            <a:picLocks noChangeAspect="1"/>
          </p:cNvPicPr>
          <p:nvPr/>
        </p:nvPicPr>
        <p:blipFill>
          <a:blip r:embed="rId2"/>
          <a:stretch>
            <a:fillRect/>
          </a:stretch>
        </p:blipFill>
        <p:spPr>
          <a:xfrm>
            <a:off x="157975" y="1562425"/>
            <a:ext cx="10881732" cy="5136786"/>
          </a:xfrm>
          <a:prstGeom prst="rect">
            <a:avLst/>
          </a:prstGeom>
        </p:spPr>
      </p:pic>
    </p:spTree>
    <p:extLst>
      <p:ext uri="{BB962C8B-B14F-4D97-AF65-F5344CB8AC3E}">
        <p14:creationId xmlns:p14="http://schemas.microsoft.com/office/powerpoint/2010/main" val="2365124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62F990BF-5F72-4749-BB20-2E9CEA447BBC}"/>
              </a:ext>
            </a:extLst>
          </p:cNvPr>
          <p:cNvPicPr>
            <a:picLocks noGrp="1" noChangeAspect="1"/>
          </p:cNvPicPr>
          <p:nvPr>
            <p:ph idx="1"/>
          </p:nvPr>
        </p:nvPicPr>
        <p:blipFill>
          <a:blip r:embed="rId2"/>
          <a:stretch>
            <a:fillRect/>
          </a:stretch>
        </p:blipFill>
        <p:spPr>
          <a:xfrm>
            <a:off x="96520" y="1705000"/>
            <a:ext cx="10803673" cy="5153000"/>
          </a:xfrm>
          <a:prstGeom prst="rect">
            <a:avLst/>
          </a:prstGeom>
        </p:spPr>
      </p:pic>
      <p:sp>
        <p:nvSpPr>
          <p:cNvPr id="4" name="Title 3">
            <a:extLst>
              <a:ext uri="{FF2B5EF4-FFF2-40B4-BE49-F238E27FC236}">
                <a16:creationId xmlns:a16="http://schemas.microsoft.com/office/drawing/2014/main" id="{41A67AA2-6797-4C75-800D-9DF1A1524C5C}"/>
              </a:ext>
            </a:extLst>
          </p:cNvPr>
          <p:cNvSpPr>
            <a:spLocks noGrp="1"/>
          </p:cNvSpPr>
          <p:nvPr>
            <p:ph type="title"/>
          </p:nvPr>
        </p:nvSpPr>
        <p:spPr>
          <a:xfrm>
            <a:off x="838200" y="365125"/>
            <a:ext cx="10515600" cy="1260475"/>
          </a:xfrm>
        </p:spPr>
        <p:txBody>
          <a:bodyPr>
            <a:normAutofit/>
          </a:bodyPr>
          <a:lstStyle/>
          <a:p>
            <a:pPr algn="ctr"/>
            <a:r>
              <a:rPr lang="en-US" sz="3600" dirty="0">
                <a:solidFill>
                  <a:srgbClr val="0070C0"/>
                </a:solidFill>
              </a:rPr>
              <a:t>UI has biggest “bang for the buck.” </a:t>
            </a:r>
            <a:br>
              <a:rPr lang="en-US" sz="3600" dirty="0">
                <a:solidFill>
                  <a:srgbClr val="0070C0"/>
                </a:solidFill>
              </a:rPr>
            </a:br>
            <a:r>
              <a:rPr lang="en-US" sz="3600" dirty="0">
                <a:solidFill>
                  <a:srgbClr val="0070C0"/>
                </a:solidFill>
              </a:rPr>
              <a:t>Rebates the quickest. </a:t>
            </a:r>
          </a:p>
        </p:txBody>
      </p:sp>
    </p:spTree>
    <p:extLst>
      <p:ext uri="{BB962C8B-B14F-4D97-AF65-F5344CB8AC3E}">
        <p14:creationId xmlns:p14="http://schemas.microsoft.com/office/powerpoint/2010/main" val="343450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C28AB-DE5A-4CC5-94E1-CA1F8C9D43D8}"/>
              </a:ext>
            </a:extLst>
          </p:cNvPr>
          <p:cNvSpPr>
            <a:spLocks noGrp="1"/>
          </p:cNvSpPr>
          <p:nvPr>
            <p:ph type="title"/>
          </p:nvPr>
        </p:nvSpPr>
        <p:spPr>
          <a:xfrm>
            <a:off x="838200" y="365126"/>
            <a:ext cx="10515600" cy="825722"/>
          </a:xfrm>
        </p:spPr>
        <p:txBody>
          <a:bodyPr/>
          <a:lstStyle/>
          <a:p>
            <a:pPr algn="ctr"/>
            <a:r>
              <a:rPr lang="en-US" dirty="0">
                <a:solidFill>
                  <a:srgbClr val="0070C0"/>
                </a:solidFill>
              </a:rPr>
              <a:t>Obviously, a lot of uncertainties</a:t>
            </a:r>
          </a:p>
        </p:txBody>
      </p:sp>
      <p:sp>
        <p:nvSpPr>
          <p:cNvPr id="3" name="Content Placeholder 2">
            <a:extLst>
              <a:ext uri="{FF2B5EF4-FFF2-40B4-BE49-F238E27FC236}">
                <a16:creationId xmlns:a16="http://schemas.microsoft.com/office/drawing/2014/main" id="{FDF0E267-231D-4F2F-BFA2-378D1634A990}"/>
              </a:ext>
            </a:extLst>
          </p:cNvPr>
          <p:cNvSpPr>
            <a:spLocks noGrp="1"/>
          </p:cNvSpPr>
          <p:nvPr>
            <p:ph idx="1"/>
          </p:nvPr>
        </p:nvSpPr>
        <p:spPr>
          <a:xfrm>
            <a:off x="838200" y="1488558"/>
            <a:ext cx="10515600" cy="4688405"/>
          </a:xfrm>
        </p:spPr>
        <p:txBody>
          <a:bodyPr>
            <a:normAutofit lnSpcReduction="10000"/>
          </a:bodyPr>
          <a:lstStyle/>
          <a:p>
            <a:r>
              <a:rPr lang="en-US" dirty="0"/>
              <a:t>When will social distancing end – we followed CBO in assuming over by end of 2021 Q2 – that seems somewhat optimistic now</a:t>
            </a:r>
          </a:p>
          <a:p>
            <a:r>
              <a:rPr lang="en-US" dirty="0"/>
              <a:t>What would </a:t>
            </a:r>
            <a:r>
              <a:rPr lang="en-US" dirty="0" err="1"/>
              <a:t>spendout</a:t>
            </a:r>
            <a:r>
              <a:rPr lang="en-US" dirty="0"/>
              <a:t> be if new checks disbursed? How much lower because of social distancing? </a:t>
            </a:r>
          </a:p>
          <a:p>
            <a:r>
              <a:rPr lang="en-US" dirty="0"/>
              <a:t>Would there be significant labor market effects if UI benefits increased $300 per week for a whole year? We assumed not.</a:t>
            </a:r>
          </a:p>
          <a:p>
            <a:r>
              <a:rPr lang="en-US" dirty="0"/>
              <a:t>What is happening in S&amp;L sector? </a:t>
            </a:r>
          </a:p>
          <a:p>
            <a:pPr lvl="1"/>
            <a:r>
              <a:rPr lang="en-US" dirty="0"/>
              <a:t>How much are losses in employment due to closing vs $?</a:t>
            </a:r>
          </a:p>
          <a:p>
            <a:pPr lvl="1"/>
            <a:r>
              <a:rPr lang="en-US" dirty="0"/>
              <a:t>My recent BPEA paper showed $155 b revenue loss in 2020, less than $212 b state aid.  But how much extra $ needed for COVID? And losses in 2021 and 2022 likely to be significant, with no more aid forthcoming.</a:t>
            </a:r>
          </a:p>
          <a:p>
            <a:pPr lvl="1"/>
            <a:r>
              <a:rPr lang="en-US" dirty="0"/>
              <a:t>Would providing more $ unleash spending, or would it be saved? </a:t>
            </a:r>
          </a:p>
        </p:txBody>
      </p:sp>
    </p:spTree>
    <p:extLst>
      <p:ext uri="{BB962C8B-B14F-4D97-AF65-F5344CB8AC3E}">
        <p14:creationId xmlns:p14="http://schemas.microsoft.com/office/powerpoint/2010/main" val="886538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1E55DE7-742A-4DE9-B182-D99DBBFCC832}"/>
              </a:ext>
            </a:extLst>
          </p:cNvPr>
          <p:cNvSpPr>
            <a:spLocks noGrp="1"/>
          </p:cNvSpPr>
          <p:nvPr>
            <p:ph type="title"/>
          </p:nvPr>
        </p:nvSpPr>
        <p:spPr>
          <a:xfrm>
            <a:off x="594360" y="680720"/>
            <a:ext cx="10439400" cy="1260793"/>
          </a:xfrm>
        </p:spPr>
        <p:txBody>
          <a:bodyPr>
            <a:normAutofit fontScale="90000"/>
          </a:bodyPr>
          <a:lstStyle/>
          <a:p>
            <a:pPr algn="ctr"/>
            <a:r>
              <a:rPr lang="en-US" sz="4000" b="1" dirty="0">
                <a:solidFill>
                  <a:srgbClr val="0070C0"/>
                </a:solidFill>
              </a:rPr>
              <a:t>Other Considerations</a:t>
            </a:r>
            <a:br>
              <a:rPr lang="en-US" sz="4000" b="1" dirty="0">
                <a:solidFill>
                  <a:srgbClr val="0070C0"/>
                </a:solidFill>
              </a:rPr>
            </a:br>
            <a:br>
              <a:rPr lang="en-US" dirty="0">
                <a:solidFill>
                  <a:srgbClr val="0070C0"/>
                </a:solidFill>
              </a:rPr>
            </a:br>
            <a:endParaRPr lang="en-US" sz="2700" dirty="0">
              <a:solidFill>
                <a:srgbClr val="0070C0"/>
              </a:solidFill>
            </a:endParaRPr>
          </a:p>
        </p:txBody>
      </p:sp>
      <p:sp>
        <p:nvSpPr>
          <p:cNvPr id="5" name="Content Placeholder 4">
            <a:extLst>
              <a:ext uri="{FF2B5EF4-FFF2-40B4-BE49-F238E27FC236}">
                <a16:creationId xmlns:a16="http://schemas.microsoft.com/office/drawing/2014/main" id="{6BE94C85-40C1-45CA-8539-8E02A34F1DA1}"/>
              </a:ext>
            </a:extLst>
          </p:cNvPr>
          <p:cNvSpPr>
            <a:spLocks noGrp="1"/>
          </p:cNvSpPr>
          <p:nvPr>
            <p:ph idx="1"/>
          </p:nvPr>
        </p:nvSpPr>
        <p:spPr>
          <a:xfrm>
            <a:off x="369518" y="1384126"/>
            <a:ext cx="10984282" cy="5147741"/>
          </a:xfrm>
        </p:spPr>
        <p:txBody>
          <a:bodyPr>
            <a:normAutofit fontScale="77500" lnSpcReduction="20000"/>
          </a:bodyPr>
          <a:lstStyle/>
          <a:p>
            <a:pPr marL="0" indent="0">
              <a:buNone/>
            </a:pPr>
            <a:r>
              <a:rPr lang="en-US" dirty="0"/>
              <a:t>Obviously don’t choose components of stimulus package just because of macroeconomic effects.</a:t>
            </a:r>
          </a:p>
          <a:p>
            <a:pPr marL="0" indent="0">
              <a:buNone/>
            </a:pPr>
            <a:endParaRPr lang="en-US" dirty="0"/>
          </a:p>
          <a:p>
            <a:pPr marL="0" indent="0">
              <a:buNone/>
            </a:pPr>
            <a:r>
              <a:rPr lang="en-US" dirty="0"/>
              <a:t>Increasing duration and $ of UI most important from perspective of addressing need.  Also happens to have biggest bang for the buck.</a:t>
            </a:r>
          </a:p>
          <a:p>
            <a:pPr marL="0" indent="0">
              <a:buNone/>
            </a:pPr>
            <a:endParaRPr lang="en-US" dirty="0"/>
          </a:p>
          <a:p>
            <a:pPr marL="0" indent="0">
              <a:buNone/>
            </a:pPr>
            <a:r>
              <a:rPr lang="en-US" dirty="0"/>
              <a:t>Aid to state and local governments –perhaps tied to education spending—may be really important in addressing growing gap in educational progress by income group.  </a:t>
            </a:r>
          </a:p>
          <a:p>
            <a:pPr marL="0" indent="0">
              <a:buNone/>
            </a:pPr>
            <a:endParaRPr lang="en-US" dirty="0"/>
          </a:p>
          <a:p>
            <a:pPr marL="0" indent="0">
              <a:buNone/>
            </a:pPr>
            <a:r>
              <a:rPr lang="en-US" dirty="0"/>
              <a:t>Allowing lower-income kids to fall behind educationally would be long-lasting horrible outcome of COVID. Government needs to do everything it can to prevent this. </a:t>
            </a:r>
          </a:p>
          <a:p>
            <a:pPr marL="0" indent="0">
              <a:buNone/>
            </a:pPr>
            <a:endParaRPr lang="en-US" dirty="0"/>
          </a:p>
          <a:p>
            <a:pPr marL="0" indent="0">
              <a:buNone/>
            </a:pPr>
            <a:r>
              <a:rPr lang="en-US" dirty="0"/>
              <a:t>Perhaps also need targeted aid to industries that should stay closed or operate at reduced capacity—bars, indoor dining—to help limit spread of virus and to ensure these businesses ready to reopen quickly once it is safe to do so. (But I don’t worry too much about the ability of bars and restaurants to open quickly.)</a:t>
            </a:r>
          </a:p>
          <a:p>
            <a:pPr marL="457200" lvl="1" indent="0">
              <a:buNone/>
            </a:pPr>
            <a:endParaRPr lang="en-US" dirty="0"/>
          </a:p>
          <a:p>
            <a:pPr marL="0" indent="0">
              <a:buNone/>
            </a:pPr>
            <a:endParaRPr lang="en-US" dirty="0"/>
          </a:p>
        </p:txBody>
      </p:sp>
    </p:spTree>
    <p:extLst>
      <p:ext uri="{BB962C8B-B14F-4D97-AF65-F5344CB8AC3E}">
        <p14:creationId xmlns:p14="http://schemas.microsoft.com/office/powerpoint/2010/main" val="2374418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3857A-7E23-4CF7-B4E5-DA0A2DC7AA23}"/>
              </a:ext>
            </a:extLst>
          </p:cNvPr>
          <p:cNvSpPr>
            <a:spLocks noGrp="1"/>
          </p:cNvSpPr>
          <p:nvPr>
            <p:ph type="title"/>
          </p:nvPr>
        </p:nvSpPr>
        <p:spPr/>
        <p:txBody>
          <a:bodyPr>
            <a:normAutofit/>
          </a:bodyPr>
          <a:lstStyle/>
          <a:p>
            <a:pPr algn="ctr"/>
            <a:r>
              <a:rPr lang="en-US" sz="3600" dirty="0">
                <a:solidFill>
                  <a:srgbClr val="0070C0"/>
                </a:solidFill>
              </a:rPr>
              <a:t>Outline</a:t>
            </a:r>
          </a:p>
        </p:txBody>
      </p:sp>
      <p:sp>
        <p:nvSpPr>
          <p:cNvPr id="3" name="Content Placeholder 2">
            <a:extLst>
              <a:ext uri="{FF2B5EF4-FFF2-40B4-BE49-F238E27FC236}">
                <a16:creationId xmlns:a16="http://schemas.microsoft.com/office/drawing/2014/main" id="{8B62C71A-DE56-4D4A-996C-64C99A8B93BF}"/>
              </a:ext>
            </a:extLst>
          </p:cNvPr>
          <p:cNvSpPr>
            <a:spLocks noGrp="1"/>
          </p:cNvSpPr>
          <p:nvPr>
            <p:ph idx="1"/>
          </p:nvPr>
        </p:nvSpPr>
        <p:spPr>
          <a:xfrm>
            <a:off x="838200" y="1876425"/>
            <a:ext cx="10515600" cy="4351338"/>
          </a:xfrm>
        </p:spPr>
        <p:txBody>
          <a:bodyPr>
            <a:normAutofit fontScale="92500" lnSpcReduction="10000"/>
          </a:bodyPr>
          <a:lstStyle/>
          <a:p>
            <a:pPr marL="0" indent="0">
              <a:buNone/>
            </a:pPr>
            <a:r>
              <a:rPr lang="en-US" dirty="0"/>
              <a:t>What is the FIM?</a:t>
            </a:r>
          </a:p>
          <a:p>
            <a:pPr marL="457200" lvl="1" indent="0">
              <a:buNone/>
            </a:pPr>
            <a:r>
              <a:rPr lang="en-US" dirty="0"/>
              <a:t>What is the implicit counterfactual? </a:t>
            </a:r>
          </a:p>
          <a:p>
            <a:pPr marL="457200" lvl="1" indent="0">
              <a:buNone/>
            </a:pPr>
            <a:r>
              <a:rPr lang="en-US" dirty="0"/>
              <a:t>What’s included?</a:t>
            </a:r>
          </a:p>
          <a:p>
            <a:pPr marL="457200" lvl="1" indent="0">
              <a:buNone/>
            </a:pPr>
            <a:r>
              <a:rPr lang="en-US" dirty="0"/>
              <a:t>Reallocations between Federal and State and Local government</a:t>
            </a:r>
          </a:p>
          <a:p>
            <a:pPr marL="457200" lvl="1" indent="0">
              <a:buNone/>
            </a:pPr>
            <a:r>
              <a:rPr lang="en-US" dirty="0"/>
              <a:t>Choice of MPCs</a:t>
            </a:r>
          </a:p>
          <a:p>
            <a:pPr marL="0" indent="0">
              <a:buNone/>
            </a:pPr>
            <a:endParaRPr lang="en-US" dirty="0"/>
          </a:p>
          <a:p>
            <a:pPr marL="0" indent="0">
              <a:buNone/>
            </a:pPr>
            <a:r>
              <a:rPr lang="en-US" dirty="0"/>
              <a:t>Analyzing the recent pandemic legislation: UI, Rebate checks, PPP, Grants to S&amp;L </a:t>
            </a:r>
            <a:r>
              <a:rPr lang="en-US" dirty="0" err="1"/>
              <a:t>govs</a:t>
            </a:r>
            <a:endParaRPr lang="en-US" dirty="0"/>
          </a:p>
          <a:p>
            <a:pPr marL="0" indent="0">
              <a:buNone/>
            </a:pPr>
            <a:endParaRPr lang="en-US" dirty="0"/>
          </a:p>
          <a:p>
            <a:pPr marL="0" indent="0">
              <a:buNone/>
            </a:pPr>
            <a:r>
              <a:rPr lang="en-US" dirty="0"/>
              <a:t>Work with Hamilton Project: How much stimulus needed to get rapid recovery?</a:t>
            </a:r>
          </a:p>
          <a:p>
            <a:pPr marL="0" indent="0">
              <a:buNone/>
            </a:pPr>
            <a:endParaRPr lang="en-US" dirty="0"/>
          </a:p>
          <a:p>
            <a:pPr marL="0" indent="0">
              <a:buNone/>
            </a:pPr>
            <a:endParaRPr lang="en-US" dirty="0"/>
          </a:p>
          <a:p>
            <a:pPr marL="0"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0" indent="0">
              <a:buNone/>
            </a:pPr>
            <a:endParaRPr lang="en-US" dirty="0"/>
          </a:p>
        </p:txBody>
      </p:sp>
    </p:spTree>
    <p:extLst>
      <p:ext uri="{BB962C8B-B14F-4D97-AF65-F5344CB8AC3E}">
        <p14:creationId xmlns:p14="http://schemas.microsoft.com/office/powerpoint/2010/main" val="1787891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3857A-7E23-4CF7-B4E5-DA0A2DC7AA23}"/>
              </a:ext>
            </a:extLst>
          </p:cNvPr>
          <p:cNvSpPr>
            <a:spLocks noGrp="1"/>
          </p:cNvSpPr>
          <p:nvPr>
            <p:ph type="title"/>
          </p:nvPr>
        </p:nvSpPr>
        <p:spPr/>
        <p:txBody>
          <a:bodyPr>
            <a:normAutofit/>
          </a:bodyPr>
          <a:lstStyle/>
          <a:p>
            <a:pPr algn="ctr"/>
            <a:r>
              <a:rPr lang="en-US" sz="3600" dirty="0">
                <a:solidFill>
                  <a:srgbClr val="0070C0"/>
                </a:solidFill>
              </a:rPr>
              <a:t>What is the FIM</a:t>
            </a:r>
          </a:p>
        </p:txBody>
      </p:sp>
      <p:sp>
        <p:nvSpPr>
          <p:cNvPr id="3" name="Content Placeholder 2">
            <a:extLst>
              <a:ext uri="{FF2B5EF4-FFF2-40B4-BE49-F238E27FC236}">
                <a16:creationId xmlns:a16="http://schemas.microsoft.com/office/drawing/2014/main" id="{8B62C71A-DE56-4D4A-996C-64C99A8B93BF}"/>
              </a:ext>
            </a:extLst>
          </p:cNvPr>
          <p:cNvSpPr>
            <a:spLocks noGrp="1"/>
          </p:cNvSpPr>
          <p:nvPr>
            <p:ph idx="1"/>
          </p:nvPr>
        </p:nvSpPr>
        <p:spPr>
          <a:xfrm>
            <a:off x="838200" y="1876425"/>
            <a:ext cx="10515600" cy="4351338"/>
          </a:xfrm>
        </p:spPr>
        <p:txBody>
          <a:bodyPr>
            <a:normAutofit fontScale="92500" lnSpcReduction="10000"/>
          </a:bodyPr>
          <a:lstStyle/>
          <a:p>
            <a:pPr marL="0" indent="0">
              <a:buNone/>
            </a:pPr>
            <a:r>
              <a:rPr lang="en-US" dirty="0"/>
              <a:t>Measure designed to capture the direct effects of fiscal policy on real GDP growth.</a:t>
            </a:r>
          </a:p>
          <a:p>
            <a:pPr marL="0" indent="0">
              <a:buNone/>
            </a:pPr>
            <a:endParaRPr lang="en-US" dirty="0"/>
          </a:p>
          <a:p>
            <a:pPr marL="0" indent="0">
              <a:buNone/>
            </a:pPr>
            <a:r>
              <a:rPr lang="en-US" dirty="0"/>
              <a:t>What is </a:t>
            </a:r>
            <a:r>
              <a:rPr lang="en-US" dirty="0" err="1"/>
              <a:t>stimulative</a:t>
            </a:r>
            <a:r>
              <a:rPr lang="en-US" dirty="0"/>
              <a:t> versus restrictive policy? We define it relative to potential GDP growth. </a:t>
            </a:r>
          </a:p>
          <a:p>
            <a:pPr marL="457200" lvl="1" indent="0">
              <a:buNone/>
            </a:pPr>
            <a:r>
              <a:rPr lang="en-US" dirty="0"/>
              <a:t>If real purchases rise less than potential GDP, then fiscal policy is a factor holding GDP growth below potential, and is restrictive. </a:t>
            </a:r>
          </a:p>
          <a:p>
            <a:pPr marL="457200" lvl="1" indent="0">
              <a:buNone/>
            </a:pPr>
            <a:endParaRPr lang="en-US" dirty="0"/>
          </a:p>
          <a:p>
            <a:pPr marL="457200" lvl="1" indent="0">
              <a:buNone/>
            </a:pPr>
            <a:r>
              <a:rPr lang="en-US" dirty="0"/>
              <a:t>Similarly, if net transfers (transfers less taxes) growing slower than potential, policy is restrictive. </a:t>
            </a:r>
          </a:p>
          <a:p>
            <a:pPr marL="457200" lvl="1" indent="0">
              <a:buNone/>
            </a:pPr>
            <a:endParaRPr lang="en-US" dirty="0"/>
          </a:p>
          <a:p>
            <a:pPr marL="0" indent="0">
              <a:buNone/>
            </a:pPr>
            <a:r>
              <a:rPr lang="en-US" dirty="0"/>
              <a:t>We use CBO’s estimates of potential. </a:t>
            </a:r>
          </a:p>
          <a:p>
            <a:pPr marL="0" indent="0">
              <a:buNone/>
            </a:pPr>
            <a:endParaRPr lang="en-US" dirty="0"/>
          </a:p>
          <a:p>
            <a:pPr marL="0"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0" indent="0">
              <a:buNone/>
            </a:pPr>
            <a:endParaRPr lang="en-US" dirty="0"/>
          </a:p>
        </p:txBody>
      </p:sp>
    </p:spTree>
    <p:extLst>
      <p:ext uri="{BB962C8B-B14F-4D97-AF65-F5344CB8AC3E}">
        <p14:creationId xmlns:p14="http://schemas.microsoft.com/office/powerpoint/2010/main" val="1394974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3857A-7E23-4CF7-B4E5-DA0A2DC7AA23}"/>
              </a:ext>
            </a:extLst>
          </p:cNvPr>
          <p:cNvSpPr>
            <a:spLocks noGrp="1"/>
          </p:cNvSpPr>
          <p:nvPr>
            <p:ph type="title"/>
          </p:nvPr>
        </p:nvSpPr>
        <p:spPr>
          <a:xfrm>
            <a:off x="838200" y="365125"/>
            <a:ext cx="10515600" cy="506745"/>
          </a:xfrm>
        </p:spPr>
        <p:txBody>
          <a:bodyPr>
            <a:normAutofit fontScale="90000"/>
          </a:bodyPr>
          <a:lstStyle/>
          <a:p>
            <a:pPr algn="ctr"/>
            <a:r>
              <a:rPr lang="en-US" sz="3600" dirty="0">
                <a:solidFill>
                  <a:srgbClr val="0070C0"/>
                </a:solidFill>
              </a:rPr>
              <a:t>What’s in the FIM? </a:t>
            </a:r>
          </a:p>
        </p:txBody>
      </p:sp>
      <p:sp>
        <p:nvSpPr>
          <p:cNvPr id="3" name="Content Placeholder 2">
            <a:extLst>
              <a:ext uri="{FF2B5EF4-FFF2-40B4-BE49-F238E27FC236}">
                <a16:creationId xmlns:a16="http://schemas.microsoft.com/office/drawing/2014/main" id="{8B62C71A-DE56-4D4A-996C-64C99A8B93BF}"/>
              </a:ext>
            </a:extLst>
          </p:cNvPr>
          <p:cNvSpPr>
            <a:spLocks noGrp="1"/>
          </p:cNvSpPr>
          <p:nvPr>
            <p:ph idx="1"/>
          </p:nvPr>
        </p:nvSpPr>
        <p:spPr>
          <a:xfrm>
            <a:off x="838200" y="1233377"/>
            <a:ext cx="10515600" cy="4994386"/>
          </a:xfrm>
        </p:spPr>
        <p:txBody>
          <a:bodyPr>
            <a:normAutofit fontScale="85000" lnSpcReduction="20000"/>
          </a:bodyPr>
          <a:lstStyle/>
          <a:p>
            <a:pPr marL="0" indent="0">
              <a:buNone/>
            </a:pPr>
            <a:r>
              <a:rPr lang="en-US" dirty="0"/>
              <a:t>All purchases, taxes, and transfers at both federal and state and local levels.</a:t>
            </a:r>
          </a:p>
          <a:p>
            <a:pPr marL="457200" lvl="1" indent="0">
              <a:buNone/>
            </a:pPr>
            <a:r>
              <a:rPr lang="en-US" dirty="0"/>
              <a:t>Includes discretionary fiscal policy</a:t>
            </a:r>
          </a:p>
          <a:p>
            <a:pPr marL="457200" lvl="1" indent="0">
              <a:buNone/>
            </a:pPr>
            <a:r>
              <a:rPr lang="en-US" dirty="0"/>
              <a:t>Includes automatic stabilizers (unlike FI at the FED).</a:t>
            </a:r>
          </a:p>
          <a:p>
            <a:pPr marL="914400" lvl="2" indent="0">
              <a:buNone/>
            </a:pPr>
            <a:r>
              <a:rPr lang="en-US" dirty="0"/>
              <a:t>Doesn’t differentiate between regular UI versus legislated increases in UI, or automatic reductions in tax revenues vs legislated ones. </a:t>
            </a:r>
          </a:p>
          <a:p>
            <a:pPr marL="914400" lvl="2" indent="0">
              <a:buNone/>
            </a:pPr>
            <a:r>
              <a:rPr lang="en-US" dirty="0"/>
              <a:t>Because taxes grow more slowly than potential during downturns, we capture lower taxes (automatic stabilizers) as being </a:t>
            </a:r>
            <a:r>
              <a:rPr lang="en-US" dirty="0" err="1"/>
              <a:t>stimulative</a:t>
            </a:r>
            <a:r>
              <a:rPr lang="en-US" dirty="0"/>
              <a:t>. </a:t>
            </a:r>
          </a:p>
          <a:p>
            <a:pPr marL="457200" lvl="1" indent="0">
              <a:buNone/>
            </a:pPr>
            <a:r>
              <a:rPr lang="en-US" dirty="0"/>
              <a:t>Includes trends in spending – e.g., rising health spending directly increased fiscal policy’s effect on GDP. (unlike FI at the FED).</a:t>
            </a:r>
          </a:p>
          <a:p>
            <a:pPr marL="457200" lvl="1" indent="0">
              <a:buNone/>
            </a:pPr>
            <a:endParaRPr lang="en-US" dirty="0"/>
          </a:p>
          <a:p>
            <a:pPr marL="0" indent="0">
              <a:buNone/>
            </a:pPr>
            <a:r>
              <a:rPr lang="en-US" dirty="0"/>
              <a:t>What’s not in the FIM? Multipliers. </a:t>
            </a:r>
          </a:p>
          <a:p>
            <a:pPr marL="457200" lvl="1" indent="0">
              <a:buNone/>
            </a:pPr>
            <a:r>
              <a:rPr lang="en-US" dirty="0"/>
              <a:t>FIM only captures direct effect.</a:t>
            </a:r>
          </a:p>
          <a:p>
            <a:pPr marL="457200" lvl="1" indent="0">
              <a:buNone/>
            </a:pPr>
            <a:r>
              <a:rPr lang="en-US" dirty="0"/>
              <a:t>e.g. If purchases increase in a full-employment economy and Fed offsets with higher interest rates, net effect of fiscal policy might be zero, but we’d show it as </a:t>
            </a:r>
            <a:r>
              <a:rPr lang="en-US" dirty="0" err="1"/>
              <a:t>stimulative</a:t>
            </a:r>
            <a:r>
              <a:rPr lang="en-US" dirty="0"/>
              <a:t>.</a:t>
            </a:r>
          </a:p>
          <a:p>
            <a:pPr marL="457200" lvl="1" indent="0">
              <a:buNone/>
            </a:pPr>
            <a:r>
              <a:rPr lang="en-US" dirty="0"/>
              <a:t>And then you’d ascribe an offsetting negative to monetary policy. (But that’s not in the FIM.)</a:t>
            </a:r>
          </a:p>
          <a:p>
            <a:pPr marL="457200" lvl="1" indent="0">
              <a:buNone/>
            </a:pPr>
            <a:endParaRPr lang="en-US" dirty="0"/>
          </a:p>
          <a:p>
            <a:pPr marL="0" indent="0">
              <a:buNone/>
            </a:pPr>
            <a:r>
              <a:rPr lang="en-US" dirty="0"/>
              <a:t>What’s not in the FIM? Monetary policy, Fed lending facilities.</a:t>
            </a:r>
          </a:p>
          <a:p>
            <a:pPr marL="457200" lvl="1" indent="0">
              <a:buNone/>
            </a:pPr>
            <a:endParaRPr lang="en-US" dirty="0"/>
          </a:p>
          <a:p>
            <a:pPr marL="0" indent="0">
              <a:buNone/>
            </a:pPr>
            <a:endParaRPr lang="en-US" dirty="0"/>
          </a:p>
        </p:txBody>
      </p:sp>
    </p:spTree>
    <p:extLst>
      <p:ext uri="{BB962C8B-B14F-4D97-AF65-F5344CB8AC3E}">
        <p14:creationId xmlns:p14="http://schemas.microsoft.com/office/powerpoint/2010/main" val="2654596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3857A-7E23-4CF7-B4E5-DA0A2DC7AA23}"/>
              </a:ext>
            </a:extLst>
          </p:cNvPr>
          <p:cNvSpPr>
            <a:spLocks noGrp="1"/>
          </p:cNvSpPr>
          <p:nvPr>
            <p:ph type="title"/>
          </p:nvPr>
        </p:nvSpPr>
        <p:spPr/>
        <p:txBody>
          <a:bodyPr>
            <a:normAutofit/>
          </a:bodyPr>
          <a:lstStyle/>
          <a:p>
            <a:pPr algn="ctr"/>
            <a:r>
              <a:rPr lang="en-US" sz="3600" dirty="0">
                <a:solidFill>
                  <a:srgbClr val="0070C0"/>
                </a:solidFill>
              </a:rPr>
              <a:t>Reallocations and other differences from NIPA</a:t>
            </a:r>
          </a:p>
        </p:txBody>
      </p:sp>
      <p:sp>
        <p:nvSpPr>
          <p:cNvPr id="3" name="Content Placeholder 2">
            <a:extLst>
              <a:ext uri="{FF2B5EF4-FFF2-40B4-BE49-F238E27FC236}">
                <a16:creationId xmlns:a16="http://schemas.microsoft.com/office/drawing/2014/main" id="{8B62C71A-DE56-4D4A-996C-64C99A8B93BF}"/>
              </a:ext>
            </a:extLst>
          </p:cNvPr>
          <p:cNvSpPr>
            <a:spLocks noGrp="1"/>
          </p:cNvSpPr>
          <p:nvPr>
            <p:ph idx="1"/>
          </p:nvPr>
        </p:nvSpPr>
        <p:spPr>
          <a:xfrm>
            <a:off x="838200" y="1876425"/>
            <a:ext cx="10515600" cy="4351338"/>
          </a:xfrm>
        </p:spPr>
        <p:txBody>
          <a:bodyPr>
            <a:normAutofit fontScale="70000" lnSpcReduction="20000"/>
          </a:bodyPr>
          <a:lstStyle/>
          <a:p>
            <a:pPr marL="0" indent="0">
              <a:buNone/>
            </a:pPr>
            <a:r>
              <a:rPr lang="en-US" dirty="0"/>
              <a:t>We reallocate spending across federal/state and local so that it is tied to which level of government finances it.</a:t>
            </a:r>
          </a:p>
          <a:p>
            <a:pPr marL="457200" lvl="1" indent="0">
              <a:buNone/>
            </a:pPr>
            <a:r>
              <a:rPr lang="en-US" dirty="0"/>
              <a:t>All UI is federal according to NIPA, even though regular UI state financed. </a:t>
            </a:r>
          </a:p>
          <a:p>
            <a:pPr marL="457200" lvl="1" indent="0">
              <a:buNone/>
            </a:pPr>
            <a:r>
              <a:rPr lang="en-US" dirty="0"/>
              <a:t>All Medicaid is state in NIPA, even though 60%+ financed by federal gov. </a:t>
            </a:r>
          </a:p>
          <a:p>
            <a:pPr marL="457200" lvl="1" indent="0">
              <a:buNone/>
            </a:pPr>
            <a:r>
              <a:rPr lang="en-US" dirty="0"/>
              <a:t>All S&amp;L purchases are state even if financed through Federal grants. </a:t>
            </a:r>
          </a:p>
          <a:p>
            <a:pPr marL="457200" lvl="1" indent="0">
              <a:buNone/>
            </a:pPr>
            <a:endParaRPr lang="en-US" dirty="0"/>
          </a:p>
          <a:p>
            <a:pPr marL="0" indent="0">
              <a:buNone/>
            </a:pPr>
            <a:r>
              <a:rPr lang="en-US" dirty="0"/>
              <a:t>In addition, as already noted, we subtract a “neutral” purchases growth from our contributions.</a:t>
            </a:r>
          </a:p>
          <a:p>
            <a:pPr marL="0" indent="0">
              <a:buNone/>
            </a:pPr>
            <a:endParaRPr lang="en-US" dirty="0"/>
          </a:p>
          <a:p>
            <a:pPr marL="0" indent="0">
              <a:buNone/>
            </a:pPr>
            <a:r>
              <a:rPr lang="en-US" dirty="0"/>
              <a:t>While we think our method makes sense, it has led to confusion when comparing NIPA contributions with our #s for purchases by level of government.</a:t>
            </a:r>
          </a:p>
          <a:p>
            <a:pPr marL="457200" lvl="1" indent="0">
              <a:buNone/>
            </a:pPr>
            <a:r>
              <a:rPr lang="en-US" dirty="0"/>
              <a:t>We are planning on providing a cross-walk for those who want to see how we go from the NIPAs to our numbers. </a:t>
            </a:r>
          </a:p>
          <a:p>
            <a:pPr marL="457200" lvl="1" indent="0">
              <a:buNone/>
            </a:pPr>
            <a:endParaRPr lang="en-US" dirty="0"/>
          </a:p>
          <a:p>
            <a:pPr marL="0" indent="0">
              <a:buNone/>
            </a:pPr>
            <a:r>
              <a:rPr lang="en-US" dirty="0"/>
              <a:t>Note that reallocation only affects the division of the FIM between federal and S&amp;L—not the top line.</a:t>
            </a:r>
          </a:p>
          <a:p>
            <a:pPr marL="0" indent="0">
              <a:buNone/>
            </a:pPr>
            <a:r>
              <a:rPr lang="en-US" dirty="0"/>
              <a:t>Evaluating relative to potential affects the “zero” but not the basic shape of the FIM.</a:t>
            </a:r>
          </a:p>
          <a:p>
            <a:pPr marL="0" indent="0">
              <a:buNone/>
            </a:pPr>
            <a:endParaRPr lang="en-US" dirty="0"/>
          </a:p>
        </p:txBody>
      </p:sp>
    </p:spTree>
    <p:extLst>
      <p:ext uri="{BB962C8B-B14F-4D97-AF65-F5344CB8AC3E}">
        <p14:creationId xmlns:p14="http://schemas.microsoft.com/office/powerpoint/2010/main" val="2170549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3857A-7E23-4CF7-B4E5-DA0A2DC7AA23}"/>
              </a:ext>
            </a:extLst>
          </p:cNvPr>
          <p:cNvSpPr>
            <a:spLocks noGrp="1"/>
          </p:cNvSpPr>
          <p:nvPr>
            <p:ph type="title"/>
          </p:nvPr>
        </p:nvSpPr>
        <p:spPr>
          <a:xfrm>
            <a:off x="838200" y="365125"/>
            <a:ext cx="10515600" cy="772795"/>
          </a:xfrm>
        </p:spPr>
        <p:txBody>
          <a:bodyPr>
            <a:normAutofit/>
          </a:bodyPr>
          <a:lstStyle/>
          <a:p>
            <a:pPr algn="ctr"/>
            <a:r>
              <a:rPr lang="en-US" sz="3600" dirty="0">
                <a:solidFill>
                  <a:srgbClr val="0070C0"/>
                </a:solidFill>
              </a:rPr>
              <a:t>Choosing MPCs</a:t>
            </a:r>
          </a:p>
        </p:txBody>
      </p:sp>
      <p:sp>
        <p:nvSpPr>
          <p:cNvPr id="3" name="Content Placeholder 2">
            <a:extLst>
              <a:ext uri="{FF2B5EF4-FFF2-40B4-BE49-F238E27FC236}">
                <a16:creationId xmlns:a16="http://schemas.microsoft.com/office/drawing/2014/main" id="{8B62C71A-DE56-4D4A-996C-64C99A8B93BF}"/>
              </a:ext>
            </a:extLst>
          </p:cNvPr>
          <p:cNvSpPr>
            <a:spLocks noGrp="1"/>
          </p:cNvSpPr>
          <p:nvPr>
            <p:ph idx="1"/>
          </p:nvPr>
        </p:nvSpPr>
        <p:spPr>
          <a:xfrm>
            <a:off x="838200" y="1330960"/>
            <a:ext cx="10515600" cy="4896803"/>
          </a:xfrm>
        </p:spPr>
        <p:txBody>
          <a:bodyPr>
            <a:normAutofit/>
          </a:bodyPr>
          <a:lstStyle/>
          <a:p>
            <a:pPr marL="0" indent="0">
              <a:buNone/>
            </a:pPr>
            <a:r>
              <a:rPr lang="en-US" dirty="0"/>
              <a:t>MPCs for taxes and transfers:</a:t>
            </a:r>
          </a:p>
          <a:p>
            <a:pPr marL="0" indent="0">
              <a:buNone/>
            </a:pPr>
            <a:r>
              <a:rPr lang="en-US" dirty="0"/>
              <a:t>How much spending out of a given $1 in lower taxes or higher transfers, and what is the timing?</a:t>
            </a:r>
          </a:p>
          <a:p>
            <a:pPr marL="0" indent="0">
              <a:buNone/>
            </a:pPr>
            <a:r>
              <a:rPr lang="en-US" dirty="0"/>
              <a:t>Our assumptions for history: </a:t>
            </a:r>
          </a:p>
        </p:txBody>
      </p:sp>
      <p:pic>
        <p:nvPicPr>
          <p:cNvPr id="4" name="Picture 3">
            <a:extLst>
              <a:ext uri="{FF2B5EF4-FFF2-40B4-BE49-F238E27FC236}">
                <a16:creationId xmlns:a16="http://schemas.microsoft.com/office/drawing/2014/main" id="{137CC9D4-532D-4962-96FF-ABC002F34B1E}"/>
              </a:ext>
            </a:extLst>
          </p:cNvPr>
          <p:cNvPicPr>
            <a:picLocks noChangeAspect="1"/>
          </p:cNvPicPr>
          <p:nvPr/>
        </p:nvPicPr>
        <p:blipFill>
          <a:blip r:embed="rId2"/>
          <a:stretch>
            <a:fillRect/>
          </a:stretch>
        </p:blipFill>
        <p:spPr>
          <a:xfrm>
            <a:off x="992277" y="3556496"/>
            <a:ext cx="8519441" cy="2529027"/>
          </a:xfrm>
          <a:prstGeom prst="rect">
            <a:avLst/>
          </a:prstGeom>
        </p:spPr>
      </p:pic>
    </p:spTree>
    <p:extLst>
      <p:ext uri="{BB962C8B-B14F-4D97-AF65-F5344CB8AC3E}">
        <p14:creationId xmlns:p14="http://schemas.microsoft.com/office/powerpoint/2010/main" val="3709646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3857A-7E23-4CF7-B4E5-DA0A2DC7AA23}"/>
              </a:ext>
            </a:extLst>
          </p:cNvPr>
          <p:cNvSpPr>
            <a:spLocks noGrp="1"/>
          </p:cNvSpPr>
          <p:nvPr>
            <p:ph type="title"/>
          </p:nvPr>
        </p:nvSpPr>
        <p:spPr>
          <a:xfrm>
            <a:off x="838200" y="365125"/>
            <a:ext cx="10515600" cy="772795"/>
          </a:xfrm>
        </p:spPr>
        <p:txBody>
          <a:bodyPr>
            <a:normAutofit/>
          </a:bodyPr>
          <a:lstStyle/>
          <a:p>
            <a:pPr algn="ctr"/>
            <a:r>
              <a:rPr lang="en-US" sz="3600" dirty="0">
                <a:solidFill>
                  <a:srgbClr val="0070C0"/>
                </a:solidFill>
              </a:rPr>
              <a:t>Choosing MPCs for Recent Legislation</a:t>
            </a:r>
          </a:p>
        </p:txBody>
      </p:sp>
      <p:sp>
        <p:nvSpPr>
          <p:cNvPr id="3" name="Content Placeholder 2">
            <a:extLst>
              <a:ext uri="{FF2B5EF4-FFF2-40B4-BE49-F238E27FC236}">
                <a16:creationId xmlns:a16="http://schemas.microsoft.com/office/drawing/2014/main" id="{8B62C71A-DE56-4D4A-996C-64C99A8B93BF}"/>
              </a:ext>
            </a:extLst>
          </p:cNvPr>
          <p:cNvSpPr>
            <a:spLocks noGrp="1"/>
          </p:cNvSpPr>
          <p:nvPr>
            <p:ph idx="1"/>
          </p:nvPr>
        </p:nvSpPr>
        <p:spPr>
          <a:xfrm>
            <a:off x="838200" y="1330960"/>
            <a:ext cx="10515600" cy="4896803"/>
          </a:xfrm>
        </p:spPr>
        <p:txBody>
          <a:bodyPr>
            <a:normAutofit lnSpcReduction="10000"/>
          </a:bodyPr>
          <a:lstStyle/>
          <a:p>
            <a:pPr marL="0" indent="0">
              <a:buNone/>
            </a:pPr>
            <a:br>
              <a:rPr lang="en-US" sz="2400" dirty="0"/>
            </a:br>
            <a:r>
              <a:rPr lang="en-US" sz="2400" dirty="0"/>
              <a:t>UI: 90% of the money spent over six quarters. </a:t>
            </a:r>
            <a:r>
              <a:rPr lang="en-US" sz="2400" dirty="0" err="1"/>
              <a:t>Spendout</a:t>
            </a:r>
            <a:r>
              <a:rPr lang="en-US" sz="2400" dirty="0"/>
              <a:t> slowed by generous but temporary increase in UI and social distancing. </a:t>
            </a:r>
          </a:p>
          <a:p>
            <a:pPr marL="0" indent="0">
              <a:buNone/>
            </a:pPr>
            <a:endParaRPr lang="en-US" sz="600" dirty="0"/>
          </a:p>
          <a:p>
            <a:pPr marL="0" indent="0">
              <a:buNone/>
            </a:pPr>
            <a:r>
              <a:rPr lang="en-US" sz="2400" dirty="0"/>
              <a:t>Rebate checks: 70% total spent over 8 quarters-with 35% spent in first quarter.</a:t>
            </a:r>
          </a:p>
          <a:p>
            <a:pPr marL="0" indent="0">
              <a:buNone/>
            </a:pPr>
            <a:endParaRPr lang="en-US" sz="600" dirty="0"/>
          </a:p>
          <a:p>
            <a:pPr marL="0" indent="0">
              <a:buNone/>
            </a:pPr>
            <a:r>
              <a:rPr lang="en-US" sz="2400" dirty="0"/>
              <a:t>PPP: Most of the $ went to higher profits, rather than maintaining payroll. We assume 45% of the money spent over three years. </a:t>
            </a:r>
          </a:p>
          <a:p>
            <a:pPr marL="0" indent="0">
              <a:buNone/>
            </a:pPr>
            <a:endParaRPr lang="en-US" sz="600" dirty="0"/>
          </a:p>
          <a:p>
            <a:pPr marL="0" indent="0">
              <a:buNone/>
            </a:pPr>
            <a:r>
              <a:rPr lang="en-US" sz="2400" dirty="0"/>
              <a:t>Aid to State and Local Governments:  We are using CBO projections of S&amp;L purchases, but need to assign a timing for when money from the grants will be spent (to divide spending between federal and S&amp;L). Assume grants boosting spending over 12 quarters.</a:t>
            </a:r>
          </a:p>
          <a:p>
            <a:pPr marL="457200" lvl="1" indent="0">
              <a:buNone/>
            </a:pPr>
            <a:r>
              <a:rPr lang="en-US" sz="2000" dirty="0"/>
              <a:t>Recent evidence suggests hit to S&amp;L sector not as big this year as previously thought.  S&amp;L </a:t>
            </a:r>
            <a:r>
              <a:rPr lang="en-US" sz="2000" dirty="0" err="1"/>
              <a:t>govs</a:t>
            </a:r>
            <a:r>
              <a:rPr lang="en-US" sz="2000" dirty="0"/>
              <a:t> seem likely to save some of the aid for future years.</a:t>
            </a:r>
          </a:p>
        </p:txBody>
      </p:sp>
    </p:spTree>
    <p:extLst>
      <p:ext uri="{BB962C8B-B14F-4D97-AF65-F5344CB8AC3E}">
        <p14:creationId xmlns:p14="http://schemas.microsoft.com/office/powerpoint/2010/main" val="188409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3857A-7E23-4CF7-B4E5-DA0A2DC7AA23}"/>
              </a:ext>
            </a:extLst>
          </p:cNvPr>
          <p:cNvSpPr>
            <a:spLocks noGrp="1"/>
          </p:cNvSpPr>
          <p:nvPr>
            <p:ph type="title"/>
          </p:nvPr>
        </p:nvSpPr>
        <p:spPr>
          <a:xfrm>
            <a:off x="838200" y="144966"/>
            <a:ext cx="10515600" cy="669074"/>
          </a:xfrm>
        </p:spPr>
        <p:txBody>
          <a:bodyPr>
            <a:normAutofit fontScale="90000"/>
          </a:bodyPr>
          <a:lstStyle/>
          <a:p>
            <a:pPr algn="ctr"/>
            <a:r>
              <a:rPr lang="en-US" sz="3600" dirty="0">
                <a:solidFill>
                  <a:srgbClr val="0070C0"/>
                </a:solidFill>
              </a:rPr>
              <a:t>The Latest Reading on the FIM </a:t>
            </a:r>
            <a:br>
              <a:rPr lang="en-US" sz="3600" dirty="0">
                <a:solidFill>
                  <a:srgbClr val="0070C0"/>
                </a:solidFill>
              </a:rPr>
            </a:br>
            <a:r>
              <a:rPr lang="en-US" sz="3600" dirty="0">
                <a:solidFill>
                  <a:srgbClr val="0070C0"/>
                </a:solidFill>
              </a:rPr>
              <a:t>(slightly different from what’s online)</a:t>
            </a:r>
          </a:p>
        </p:txBody>
      </p:sp>
      <p:sp>
        <p:nvSpPr>
          <p:cNvPr id="5" name="TextBox 4">
            <a:extLst>
              <a:ext uri="{FF2B5EF4-FFF2-40B4-BE49-F238E27FC236}">
                <a16:creationId xmlns:a16="http://schemas.microsoft.com/office/drawing/2014/main" id="{F1A23520-D405-4BCB-A548-50303DF51FA1}"/>
              </a:ext>
            </a:extLst>
          </p:cNvPr>
          <p:cNvSpPr txBox="1"/>
          <p:nvPr/>
        </p:nvSpPr>
        <p:spPr>
          <a:xfrm>
            <a:off x="9209091" y="1075345"/>
            <a:ext cx="2565068" cy="5909310"/>
          </a:xfrm>
          <a:prstGeom prst="rect">
            <a:avLst/>
          </a:prstGeom>
          <a:noFill/>
        </p:spPr>
        <p:txBody>
          <a:bodyPr wrap="square" rtlCol="0">
            <a:spAutoFit/>
          </a:bodyPr>
          <a:lstStyle/>
          <a:p>
            <a:pPr marL="285750" indent="-285750">
              <a:buFont typeface="Arial" panose="020B0604020202020204" pitchFamily="34" charset="0"/>
              <a:buChar char="•"/>
            </a:pPr>
            <a:r>
              <a:rPr lang="en-US" dirty="0"/>
              <a:t>Fiscal Policy has massive impact on Q2 – boosting it 14% at AAR. </a:t>
            </a:r>
          </a:p>
          <a:p>
            <a:pPr marL="285750" indent="-285750">
              <a:buFont typeface="Arial" panose="020B0604020202020204" pitchFamily="34" charset="0"/>
              <a:buChar char="•"/>
            </a:pPr>
            <a:r>
              <a:rPr lang="en-US" dirty="0"/>
              <a:t>Implies GDP decline would have been 45% without stimulus.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Policy fades over time and then—without further legislation—turns negative by second quarter of next year.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Obviously lots of uncertainty about exact magnitudes and timing.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935F4E45-8681-43EB-B051-289780F27694}"/>
              </a:ext>
            </a:extLst>
          </p:cNvPr>
          <p:cNvPicPr>
            <a:picLocks noChangeAspect="1"/>
          </p:cNvPicPr>
          <p:nvPr/>
        </p:nvPicPr>
        <p:blipFill>
          <a:blip r:embed="rId2"/>
          <a:stretch>
            <a:fillRect/>
          </a:stretch>
        </p:blipFill>
        <p:spPr>
          <a:xfrm>
            <a:off x="645042" y="852450"/>
            <a:ext cx="8564049" cy="5714000"/>
          </a:xfrm>
          <a:prstGeom prst="rect">
            <a:avLst/>
          </a:prstGeom>
        </p:spPr>
      </p:pic>
    </p:spTree>
    <p:extLst>
      <p:ext uri="{BB962C8B-B14F-4D97-AF65-F5344CB8AC3E}">
        <p14:creationId xmlns:p14="http://schemas.microsoft.com/office/powerpoint/2010/main" val="2142097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3857A-7E23-4CF7-B4E5-DA0A2DC7AA23}"/>
              </a:ext>
            </a:extLst>
          </p:cNvPr>
          <p:cNvSpPr>
            <a:spLocks noGrp="1"/>
          </p:cNvSpPr>
          <p:nvPr>
            <p:ph type="title"/>
          </p:nvPr>
        </p:nvSpPr>
        <p:spPr>
          <a:xfrm>
            <a:off x="838200" y="365125"/>
            <a:ext cx="10515600" cy="772795"/>
          </a:xfrm>
        </p:spPr>
        <p:txBody>
          <a:bodyPr>
            <a:normAutofit/>
          </a:bodyPr>
          <a:lstStyle/>
          <a:p>
            <a:pPr algn="ctr"/>
            <a:r>
              <a:rPr lang="en-US" sz="3600" dirty="0">
                <a:solidFill>
                  <a:srgbClr val="0070C0"/>
                </a:solidFill>
              </a:rPr>
              <a:t>The Latest Reading on the FIM – Components</a:t>
            </a:r>
          </a:p>
        </p:txBody>
      </p:sp>
      <p:pic>
        <p:nvPicPr>
          <p:cNvPr id="7" name="Content Placeholder 6">
            <a:extLst>
              <a:ext uri="{FF2B5EF4-FFF2-40B4-BE49-F238E27FC236}">
                <a16:creationId xmlns:a16="http://schemas.microsoft.com/office/drawing/2014/main" id="{20DD3DD0-074E-4E57-9AE4-B80BE2A77F08}"/>
              </a:ext>
            </a:extLst>
          </p:cNvPr>
          <p:cNvPicPr>
            <a:picLocks noGrp="1" noChangeAspect="1"/>
          </p:cNvPicPr>
          <p:nvPr>
            <p:ph idx="1"/>
          </p:nvPr>
        </p:nvPicPr>
        <p:blipFill>
          <a:blip r:embed="rId2"/>
          <a:stretch>
            <a:fillRect/>
          </a:stretch>
        </p:blipFill>
        <p:spPr>
          <a:xfrm>
            <a:off x="210827" y="1016715"/>
            <a:ext cx="8341880" cy="5595957"/>
          </a:xfrm>
          <a:prstGeom prst="rect">
            <a:avLst/>
          </a:prstGeom>
        </p:spPr>
      </p:pic>
      <p:sp>
        <p:nvSpPr>
          <p:cNvPr id="8" name="TextBox 7">
            <a:extLst>
              <a:ext uri="{FF2B5EF4-FFF2-40B4-BE49-F238E27FC236}">
                <a16:creationId xmlns:a16="http://schemas.microsoft.com/office/drawing/2014/main" id="{0470DFC8-5A76-4542-8B04-0012C66F56EF}"/>
              </a:ext>
            </a:extLst>
          </p:cNvPr>
          <p:cNvSpPr txBox="1"/>
          <p:nvPr/>
        </p:nvSpPr>
        <p:spPr>
          <a:xfrm>
            <a:off x="9010185" y="1248937"/>
            <a:ext cx="2642839" cy="4247317"/>
          </a:xfrm>
          <a:prstGeom prst="rect">
            <a:avLst/>
          </a:prstGeom>
          <a:noFill/>
        </p:spPr>
        <p:txBody>
          <a:bodyPr wrap="square" rtlCol="0">
            <a:spAutoFit/>
          </a:bodyPr>
          <a:lstStyle/>
          <a:p>
            <a:r>
              <a:rPr lang="en-US" dirty="0"/>
              <a:t>Most of stimulus from transfers – UI, Rebate Checks.  </a:t>
            </a:r>
          </a:p>
          <a:p>
            <a:endParaRPr lang="en-US" dirty="0"/>
          </a:p>
          <a:p>
            <a:r>
              <a:rPr lang="en-US" dirty="0"/>
              <a:t>Aid to states shows up as federal purchases here (we reassign spending).</a:t>
            </a:r>
          </a:p>
          <a:p>
            <a:endParaRPr lang="en-US" dirty="0"/>
          </a:p>
          <a:p>
            <a:r>
              <a:rPr lang="en-US" dirty="0"/>
              <a:t>Implicitly a counterfactual about what states might have done without stimulus $ --- obviously extremely uncertain in terms of timing. </a:t>
            </a:r>
          </a:p>
          <a:p>
            <a:endParaRPr lang="en-US" dirty="0"/>
          </a:p>
        </p:txBody>
      </p:sp>
    </p:spTree>
    <p:extLst>
      <p:ext uri="{BB962C8B-B14F-4D97-AF65-F5344CB8AC3E}">
        <p14:creationId xmlns:p14="http://schemas.microsoft.com/office/powerpoint/2010/main" val="14940303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1660</TotalTime>
  <Words>1140</Words>
  <Application>Microsoft Office PowerPoint</Application>
  <PresentationFormat>Widescreen</PresentationFormat>
  <Paragraphs>119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The Hutchins Center Fiscal Impact Measure and the Near-Term Outlook for Fiscal Policy </vt:lpstr>
      <vt:lpstr>Outline</vt:lpstr>
      <vt:lpstr>What is the FIM</vt:lpstr>
      <vt:lpstr>What’s in the FIM? </vt:lpstr>
      <vt:lpstr>Reallocations and other differences from NIPA</vt:lpstr>
      <vt:lpstr>Choosing MPCs</vt:lpstr>
      <vt:lpstr>Choosing MPCs for Recent Legislation</vt:lpstr>
      <vt:lpstr>The Latest Reading on the FIM  (slightly different from what’s online)</vt:lpstr>
      <vt:lpstr>The Latest Reading on the FIM – Components</vt:lpstr>
      <vt:lpstr>Using FIM-Like Calculation to Assess Benefits of Additional Fiscal Stimulus  </vt:lpstr>
      <vt:lpstr> With package, back to baseline by end of 2021; without it, CBO projects decade-long recovery</vt:lpstr>
      <vt:lpstr>UI has biggest “bang for the buck.”  Rebates the quickest. </vt:lpstr>
      <vt:lpstr>Obviously, a lot of uncertainties</vt:lpstr>
      <vt:lpstr>Other Considerations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Hutchins Center Fiscal Impact Measure and the Near-Term Outlook for Fiscal Policy</dc:title>
  <dc:creator>Louise Sheiner</dc:creator>
  <cp:lastModifiedBy>Louise Sheiner</cp:lastModifiedBy>
  <cp:revision>38</cp:revision>
  <dcterms:created xsi:type="dcterms:W3CDTF">2020-10-19T15:46:46Z</dcterms:created>
  <dcterms:modified xsi:type="dcterms:W3CDTF">2020-10-20T19:27:25Z</dcterms:modified>
</cp:coreProperties>
</file>